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C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9.png"/><Relationship Id="rId7" Type="http://schemas.openxmlformats.org/officeDocument/2006/relationships/image" Target="../media/image186.png"/><Relationship Id="rId2" Type="http://schemas.openxmlformats.org/officeDocument/2006/relationships/image" Target="../media/image1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5.png"/><Relationship Id="rId5" Type="http://schemas.openxmlformats.org/officeDocument/2006/relationships/image" Target="../media/image184.png"/><Relationship Id="rId4" Type="http://schemas.openxmlformats.org/officeDocument/2006/relationships/image" Target="../media/image18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7.png"/><Relationship Id="rId3" Type="http://schemas.openxmlformats.org/officeDocument/2006/relationships/image" Target="../media/image179.png"/><Relationship Id="rId7" Type="http://schemas.openxmlformats.org/officeDocument/2006/relationships/image" Target="../media/image186.png"/><Relationship Id="rId2" Type="http://schemas.openxmlformats.org/officeDocument/2006/relationships/image" Target="../media/image1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5.png"/><Relationship Id="rId5" Type="http://schemas.openxmlformats.org/officeDocument/2006/relationships/image" Target="../media/image184.png"/><Relationship Id="rId10" Type="http://schemas.openxmlformats.org/officeDocument/2006/relationships/image" Target="../media/image189.png"/><Relationship Id="rId4" Type="http://schemas.openxmlformats.org/officeDocument/2006/relationships/image" Target="../media/image183.png"/><Relationship Id="rId9" Type="http://schemas.openxmlformats.org/officeDocument/2006/relationships/image" Target="../media/image18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4.png"/><Relationship Id="rId3" Type="http://schemas.openxmlformats.org/officeDocument/2006/relationships/image" Target="../media/image179.png"/><Relationship Id="rId7" Type="http://schemas.openxmlformats.org/officeDocument/2006/relationships/image" Target="../media/image193.png"/><Relationship Id="rId12" Type="http://schemas.openxmlformats.org/officeDocument/2006/relationships/image" Target="../media/image198.png"/><Relationship Id="rId2" Type="http://schemas.openxmlformats.org/officeDocument/2006/relationships/image" Target="../media/image1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2.png"/><Relationship Id="rId11" Type="http://schemas.openxmlformats.org/officeDocument/2006/relationships/image" Target="../media/image197.png"/><Relationship Id="rId5" Type="http://schemas.openxmlformats.org/officeDocument/2006/relationships/image" Target="../media/image191.png"/><Relationship Id="rId10" Type="http://schemas.openxmlformats.org/officeDocument/2006/relationships/image" Target="../media/image196.png"/><Relationship Id="rId4" Type="http://schemas.openxmlformats.org/officeDocument/2006/relationships/image" Target="../media/image190.png"/><Relationship Id="rId9" Type="http://schemas.openxmlformats.org/officeDocument/2006/relationships/image" Target="../media/image19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image" Target="../media/image128.png"/><Relationship Id="rId7" Type="http://schemas.openxmlformats.org/officeDocument/2006/relationships/image" Target="../media/image132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5" Type="http://schemas.openxmlformats.org/officeDocument/2006/relationships/image" Target="../media/image130.png"/><Relationship Id="rId4" Type="http://schemas.openxmlformats.org/officeDocument/2006/relationships/image" Target="../media/image1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7" Type="http://schemas.openxmlformats.org/officeDocument/2006/relationships/image" Target="../media/image139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8.png"/><Relationship Id="rId5" Type="http://schemas.openxmlformats.org/officeDocument/2006/relationships/image" Target="../media/image137.png"/><Relationship Id="rId4" Type="http://schemas.openxmlformats.org/officeDocument/2006/relationships/image" Target="../media/image13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51.png"/><Relationship Id="rId3" Type="http://schemas.openxmlformats.org/officeDocument/2006/relationships/image" Target="../media/image141.png"/><Relationship Id="rId7" Type="http://schemas.openxmlformats.org/officeDocument/2006/relationships/image" Target="../media/image145.png"/><Relationship Id="rId12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49.png"/><Relationship Id="rId5" Type="http://schemas.openxmlformats.org/officeDocument/2006/relationships/image" Target="../media/image143.png"/><Relationship Id="rId10" Type="http://schemas.openxmlformats.org/officeDocument/2006/relationships/image" Target="../media/image148.png"/><Relationship Id="rId4" Type="http://schemas.openxmlformats.org/officeDocument/2006/relationships/image" Target="../media/image142.png"/><Relationship Id="rId9" Type="http://schemas.openxmlformats.org/officeDocument/2006/relationships/image" Target="../media/image14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13" Type="http://schemas.openxmlformats.org/officeDocument/2006/relationships/image" Target="../media/image165.png"/><Relationship Id="rId3" Type="http://schemas.openxmlformats.org/officeDocument/2006/relationships/image" Target="../media/image155.png"/><Relationship Id="rId7" Type="http://schemas.openxmlformats.org/officeDocument/2006/relationships/image" Target="../media/image159.png"/><Relationship Id="rId12" Type="http://schemas.openxmlformats.org/officeDocument/2006/relationships/image" Target="../media/image164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11" Type="http://schemas.openxmlformats.org/officeDocument/2006/relationships/image" Target="../media/image163.png"/><Relationship Id="rId5" Type="http://schemas.openxmlformats.org/officeDocument/2006/relationships/image" Target="../media/image157.png"/><Relationship Id="rId10" Type="http://schemas.openxmlformats.org/officeDocument/2006/relationships/image" Target="../media/image162.png"/><Relationship Id="rId4" Type="http://schemas.openxmlformats.org/officeDocument/2006/relationships/image" Target="../media/image156.png"/><Relationship Id="rId9" Type="http://schemas.openxmlformats.org/officeDocument/2006/relationships/image" Target="../media/image16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3" Type="http://schemas.openxmlformats.org/officeDocument/2006/relationships/image" Target="../media/image155.png"/><Relationship Id="rId7" Type="http://schemas.openxmlformats.org/officeDocument/2006/relationships/image" Target="../media/image169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3.png"/><Relationship Id="rId5" Type="http://schemas.openxmlformats.org/officeDocument/2006/relationships/image" Target="../media/image167.png"/><Relationship Id="rId10" Type="http://schemas.openxmlformats.org/officeDocument/2006/relationships/image" Target="../media/image172.png"/><Relationship Id="rId4" Type="http://schemas.openxmlformats.org/officeDocument/2006/relationships/image" Target="../media/image166.png"/><Relationship Id="rId9" Type="http://schemas.openxmlformats.org/officeDocument/2006/relationships/image" Target="../media/image17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5.png"/><Relationship Id="rId7" Type="http://schemas.openxmlformats.org/officeDocument/2006/relationships/image" Target="../media/image151.png"/><Relationship Id="rId2" Type="http://schemas.openxmlformats.org/officeDocument/2006/relationships/image" Target="../media/image1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8.png"/><Relationship Id="rId5" Type="http://schemas.openxmlformats.org/officeDocument/2006/relationships/image" Target="../media/image177.png"/><Relationship Id="rId4" Type="http://schemas.openxmlformats.org/officeDocument/2006/relationships/image" Target="../media/image17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9.png"/><Relationship Id="rId2" Type="http://schemas.openxmlformats.org/officeDocument/2006/relationships/image" Target="../media/image1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2.png"/><Relationship Id="rId5" Type="http://schemas.openxmlformats.org/officeDocument/2006/relationships/image" Target="../media/image181.png"/><Relationship Id="rId4" Type="http://schemas.openxmlformats.org/officeDocument/2006/relationships/image" Target="../media/image1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88630" y="2314192"/>
            <a:ext cx="590610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Section 2D</a:t>
            </a:r>
          </a:p>
        </p:txBody>
      </p:sp>
    </p:spTree>
    <p:extLst>
      <p:ext uri="{BB962C8B-B14F-4D97-AF65-F5344CB8AC3E}">
        <p14:creationId xmlns:p14="http://schemas.microsoft.com/office/powerpoint/2010/main" val="2980511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−3, 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its domain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1003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26028" y="5604386"/>
                <a:ext cx="1728192" cy="2752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028" y="5604386"/>
                <a:ext cx="1728192" cy="275268"/>
              </a:xfrm>
              <a:prstGeom prst="rect">
                <a:avLst/>
              </a:prstGeom>
              <a:blipFill>
                <a:blip r:embed="rId3"/>
                <a:stretch>
                  <a:fillRect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07428" y="1369844"/>
                <a:ext cx="3124201" cy="2752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≥−3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428" y="1369844"/>
                <a:ext cx="3124201" cy="275268"/>
              </a:xfrm>
              <a:prstGeom prst="rect">
                <a:avLst/>
              </a:prstGeom>
              <a:blipFill>
                <a:blip r:embed="rId4"/>
                <a:stretch>
                  <a:fillRect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18379" y="1804256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379" y="1804256"/>
                <a:ext cx="144142" cy="215444"/>
              </a:xfrm>
              <a:prstGeom prst="rect">
                <a:avLst/>
              </a:prstGeom>
              <a:blipFill>
                <a:blip r:embed="rId5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6618379" y="2020280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058539" y="3388432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8539" y="3388432"/>
                <a:ext cx="152526" cy="215444"/>
              </a:xfrm>
              <a:prstGeom prst="rect">
                <a:avLst/>
              </a:prstGeom>
              <a:blipFill>
                <a:blip r:embed="rId6"/>
                <a:stretch>
                  <a:fillRect l="-16000"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rot="5400000" flipH="1" flipV="1">
            <a:off x="6618379" y="2092288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 rot="10800000">
            <a:off x="6008779" y="2440563"/>
            <a:ext cx="5323250" cy="2183836"/>
          </a:xfrm>
          <a:prstGeom prst="arc">
            <a:avLst>
              <a:gd name="adj1" fmla="val 21577238"/>
              <a:gd name="adj2" fmla="val 3379744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823857" y="351608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014994" y="2446513"/>
                <a:ext cx="9153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994" y="2446513"/>
                <a:ext cx="915379" cy="215444"/>
              </a:xfrm>
              <a:prstGeom prst="rect">
                <a:avLst/>
              </a:prstGeom>
              <a:blipFill>
                <a:blip r:embed="rId7"/>
                <a:stretch>
                  <a:fillRect l="-4667" r="-600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78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23" grpId="0" animBg="1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−3, 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its domain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1003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26028" y="5604386"/>
                <a:ext cx="1728192" cy="2752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028" y="5604386"/>
                <a:ext cx="1728192" cy="275268"/>
              </a:xfrm>
              <a:prstGeom prst="rect">
                <a:avLst/>
              </a:prstGeom>
              <a:blipFill>
                <a:blip r:embed="rId3"/>
                <a:stretch>
                  <a:fillRect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07428" y="1369844"/>
                <a:ext cx="3124201" cy="2752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≥−3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428" y="1369844"/>
                <a:ext cx="3124201" cy="275268"/>
              </a:xfrm>
              <a:prstGeom prst="rect">
                <a:avLst/>
              </a:prstGeom>
              <a:blipFill>
                <a:blip r:embed="rId4"/>
                <a:stretch>
                  <a:fillRect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18379" y="1804256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379" y="1804256"/>
                <a:ext cx="144142" cy="215444"/>
              </a:xfrm>
              <a:prstGeom prst="rect">
                <a:avLst/>
              </a:prstGeom>
              <a:blipFill>
                <a:blip r:embed="rId5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6618379" y="2020280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058539" y="3388432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8539" y="3388432"/>
                <a:ext cx="152526" cy="215444"/>
              </a:xfrm>
              <a:prstGeom prst="rect">
                <a:avLst/>
              </a:prstGeom>
              <a:blipFill>
                <a:blip r:embed="rId6"/>
                <a:stretch>
                  <a:fillRect l="-16000"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rot="5400000" flipH="1" flipV="1">
            <a:off x="6618379" y="2092288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 rot="10800000">
            <a:off x="6008779" y="2440563"/>
            <a:ext cx="5323250" cy="2183836"/>
          </a:xfrm>
          <a:prstGeom prst="arc">
            <a:avLst>
              <a:gd name="adj1" fmla="val 21577238"/>
              <a:gd name="adj2" fmla="val 3379744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823857" y="351608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014994" y="2446513"/>
                <a:ext cx="9153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994" y="2446513"/>
                <a:ext cx="915379" cy="215444"/>
              </a:xfrm>
              <a:prstGeom prst="rect">
                <a:avLst/>
              </a:prstGeom>
              <a:blipFill>
                <a:blip r:embed="rId7"/>
                <a:stretch>
                  <a:fillRect l="-4667" r="-600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 rot="5400000" flipV="1">
            <a:off x="3984037" y="404934"/>
            <a:ext cx="5323250" cy="2183836"/>
          </a:xfrm>
          <a:prstGeom prst="arc">
            <a:avLst>
              <a:gd name="adj1" fmla="val 21577238"/>
              <a:gd name="adj2" fmla="val 3379744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481593" y="1934884"/>
                <a:ext cx="7323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593" y="1934884"/>
                <a:ext cx="732316" cy="215444"/>
              </a:xfrm>
              <a:prstGeom prst="rect">
                <a:avLst/>
              </a:prstGeom>
              <a:blipFill>
                <a:blip r:embed="rId8"/>
                <a:stretch>
                  <a:fillRect l="-5000" r="-833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281057" y="4016828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14800" y="5018314"/>
                <a:ext cx="50292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equations will meet at one point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this point, you could set the equations equal to each other…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However, since they meet on 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it is usually easier to set one of them equal to that instead!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018314"/>
                <a:ext cx="5029200" cy="1600438"/>
              </a:xfrm>
              <a:prstGeom prst="rect">
                <a:avLst/>
              </a:prstGeom>
              <a:blipFill>
                <a:blip r:embed="rId9"/>
                <a:stretch>
                  <a:fillRect t="-760" r="-848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47255" y="4634542"/>
                <a:ext cx="48019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255" y="4634542"/>
                <a:ext cx="480196" cy="215444"/>
              </a:xfrm>
              <a:prstGeom prst="rect">
                <a:avLst/>
              </a:prstGeom>
              <a:blipFill>
                <a:blip r:embed="rId10"/>
                <a:stretch>
                  <a:fillRect l="-7595" r="-3797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V="1">
            <a:off x="5289579" y="2157602"/>
            <a:ext cx="2736304" cy="2736304"/>
          </a:xfrm>
          <a:prstGeom prst="straightConnector1">
            <a:avLst/>
          </a:prstGeom>
          <a:ln w="25400">
            <a:solidFill>
              <a:srgbClr val="0000FF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74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−3, 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its domain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1003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26028" y="5604386"/>
                <a:ext cx="1728192" cy="2752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028" y="5604386"/>
                <a:ext cx="1728192" cy="275268"/>
              </a:xfrm>
              <a:prstGeom prst="rect">
                <a:avLst/>
              </a:prstGeom>
              <a:blipFill>
                <a:blip r:embed="rId3"/>
                <a:stretch>
                  <a:fillRect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16928" y="1491343"/>
                <a:ext cx="11320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928" y="1491343"/>
                <a:ext cx="1132041" cy="276999"/>
              </a:xfrm>
              <a:prstGeom prst="rect">
                <a:avLst/>
              </a:prstGeom>
              <a:blipFill>
                <a:blip r:embed="rId4"/>
                <a:stretch>
                  <a:fillRect l="-2688" t="-4444" r="-161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14157" y="1948543"/>
                <a:ext cx="15359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157" y="1948543"/>
                <a:ext cx="1535998" cy="276999"/>
              </a:xfrm>
              <a:prstGeom prst="rect">
                <a:avLst/>
              </a:prstGeom>
              <a:blipFill>
                <a:blip r:embed="rId5"/>
                <a:stretch>
                  <a:fillRect l="-1984" t="-4444" r="-357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5044" y="2590801"/>
                <a:ext cx="4776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044" y="2590801"/>
                <a:ext cx="477631" cy="215444"/>
              </a:xfrm>
              <a:prstGeom prst="rect">
                <a:avLst/>
              </a:prstGeom>
              <a:blipFill>
                <a:blip r:embed="rId6"/>
                <a:stretch>
                  <a:fillRect l="-5128" r="-769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56415" y="2590801"/>
                <a:ext cx="6086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415" y="2590801"/>
                <a:ext cx="608692" cy="215444"/>
              </a:xfrm>
              <a:prstGeom prst="rect">
                <a:avLst/>
              </a:prstGeom>
              <a:blipFill>
                <a:blip r:embed="rId7"/>
                <a:stretch>
                  <a:fillRect l="-6000" r="-6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63986" y="2590801"/>
                <a:ext cx="59759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986" y="2590801"/>
                <a:ext cx="597599" cy="215444"/>
              </a:xfrm>
              <a:prstGeom prst="rect">
                <a:avLst/>
              </a:prstGeom>
              <a:blipFill>
                <a:blip r:embed="rId8"/>
                <a:stretch>
                  <a:fillRect l="-4082" r="-61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22"/>
          <p:cNvSpPr>
            <a:spLocks/>
          </p:cNvSpPr>
          <p:nvPr/>
        </p:nvSpPr>
        <p:spPr bwMode="auto">
          <a:xfrm>
            <a:off x="7750629" y="3535423"/>
            <a:ext cx="130629" cy="76443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20"/>
              <p:cNvSpPr txBox="1">
                <a:spLocks noChangeArrowheads="1"/>
              </p:cNvSpPr>
              <p:nvPr/>
            </p:nvSpPr>
            <p:spPr bwMode="auto">
              <a:xfrm>
                <a:off x="6044819" y="1720009"/>
                <a:ext cx="1205069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44819" y="1720009"/>
                <a:ext cx="1205069" cy="307777"/>
              </a:xfrm>
              <a:prstGeom prst="rect">
                <a:avLst/>
              </a:prstGeom>
              <a:blipFill>
                <a:blip r:embed="rId9"/>
                <a:stretch>
                  <a:fillRect t="-3922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70614" y="3211285"/>
                <a:ext cx="2100190" cy="590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614" y="3211285"/>
                <a:ext cx="2100190" cy="5909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70614" y="3962400"/>
                <a:ext cx="3315458" cy="649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−(−1)±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(−1)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−4(1)(−3)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2(1)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614" y="3962400"/>
                <a:ext cx="3315458" cy="649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70614" y="4767943"/>
                <a:ext cx="1296702" cy="580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614" y="4767943"/>
                <a:ext cx="1296702" cy="58092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22"/>
          <p:cNvSpPr>
            <a:spLocks/>
          </p:cNvSpPr>
          <p:nvPr/>
        </p:nvSpPr>
        <p:spPr bwMode="auto">
          <a:xfrm>
            <a:off x="5998030" y="1663080"/>
            <a:ext cx="130628" cy="47052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7645019" y="3614124"/>
            <a:ext cx="12050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Sub in values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39" name="Arc 22"/>
          <p:cNvSpPr>
            <a:spLocks/>
          </p:cNvSpPr>
          <p:nvPr/>
        </p:nvSpPr>
        <p:spPr bwMode="auto">
          <a:xfrm>
            <a:off x="7707086" y="4340966"/>
            <a:ext cx="130629" cy="76443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7688562" y="4256381"/>
            <a:ext cx="1455438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Calculate (in this case the answer must be positive, based on the graph we sketched)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56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9" grpId="0"/>
      <p:bldP spid="7" grpId="0"/>
      <p:bldP spid="31" grpId="0"/>
      <p:bldP spid="32" grpId="0"/>
      <p:bldP spid="33" grpId="0" animBg="1"/>
      <p:bldP spid="34" grpId="0"/>
      <p:bldP spid="8" grpId="0"/>
      <p:bldP spid="35" grpId="0"/>
      <p:bldP spid="36" grpId="0"/>
      <p:bldP spid="37" grpId="0" animBg="1"/>
      <p:bldP spid="38" grpId="0"/>
      <p:bldP spid="39" grpId="0" animBg="1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Functions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inverses of each other.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above are true since if you substitute a value into a function, and then the answer into the inverse function, the operation will cancel out and you are back where you started!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502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88224" y="1052736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1052736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6588224" y="1268760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028384" y="2636912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2636912"/>
                <a:ext cx="152526" cy="215444"/>
              </a:xfrm>
              <a:prstGeom prst="rect">
                <a:avLst/>
              </a:prstGeom>
              <a:blipFill>
                <a:blip r:embed="rId4"/>
                <a:stretch>
                  <a:fillRect l="-16000"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rot="5400000" flipH="1" flipV="1">
            <a:off x="6588224" y="1340768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028384" y="1052736"/>
                <a:ext cx="48019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1052736"/>
                <a:ext cx="480196" cy="215444"/>
              </a:xfrm>
              <a:prstGeom prst="rect">
                <a:avLst/>
              </a:prstGeom>
              <a:blipFill>
                <a:blip r:embed="rId5"/>
                <a:stretch>
                  <a:fillRect l="-8861" r="-2532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V="1">
            <a:off x="5292080" y="1340768"/>
            <a:ext cx="2736304" cy="2736304"/>
          </a:xfrm>
          <a:prstGeom prst="straightConnector1">
            <a:avLst/>
          </a:prstGeom>
          <a:ln w="25400">
            <a:solidFill>
              <a:srgbClr val="0000FF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228184" y="1196752"/>
            <a:ext cx="792088" cy="30243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92280" y="1052736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1052736"/>
                <a:ext cx="393826" cy="215444"/>
              </a:xfrm>
              <a:prstGeom prst="rect">
                <a:avLst/>
              </a:prstGeom>
              <a:blipFill>
                <a:blip r:embed="rId6"/>
                <a:stretch>
                  <a:fillRect l="-13846" r="-1538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rot="16200000" flipH="1" flipV="1">
            <a:off x="6336196" y="1232756"/>
            <a:ext cx="792088" cy="30243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172400" y="2420888"/>
                <a:ext cx="576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2420888"/>
                <a:ext cx="576889" cy="215444"/>
              </a:xfrm>
              <a:prstGeom prst="rect">
                <a:avLst/>
              </a:prstGeom>
              <a:blipFill>
                <a:blip r:embed="rId7"/>
                <a:stretch>
                  <a:fillRect l="-10638" r="-10638" b="-3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99993" y="4509120"/>
                <a:ext cx="424847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you plot a function and its inverse, they are a reflection in 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means that the domain and range of the original function, become the range and domain of the inverse (they swap around)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3" y="4509120"/>
                <a:ext cx="4248472" cy="1384995"/>
              </a:xfrm>
              <a:prstGeom prst="rect">
                <a:avLst/>
              </a:prstGeom>
              <a:blipFill>
                <a:blip r:embed="rId8"/>
                <a:stretch>
                  <a:fillRect l="-143" t="-881" r="-287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084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5" grpId="0"/>
      <p:bldP spid="2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Inverse functions only exist for one-to-one functions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If you have a many-to-one function, such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then the inverse will be one-to-many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Remember that by definition from section 2B, this is </a:t>
                </a:r>
                <a:r>
                  <a:rPr lang="en-US" sz="1600" u="sng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not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502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44208" y="2132856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2132856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6444208" y="2348880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84368" y="3717032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717032"/>
                <a:ext cx="152526" cy="215444"/>
              </a:xfrm>
              <a:prstGeom prst="rect">
                <a:avLst/>
              </a:prstGeom>
              <a:blipFill>
                <a:blip r:embed="rId4"/>
                <a:stretch>
                  <a:fillRect l="-12000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rot="5400000" flipH="1" flipV="1">
            <a:off x="6444208" y="2420888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rot="5400000">
            <a:off x="4824028" y="1736812"/>
            <a:ext cx="3240360" cy="1008112"/>
          </a:xfrm>
          <a:prstGeom prst="arc">
            <a:avLst>
              <a:gd name="adj1" fmla="val 16200000"/>
              <a:gd name="adj2" fmla="val 5417361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 rot="10800000">
            <a:off x="6444208" y="3356992"/>
            <a:ext cx="3240360" cy="1008112"/>
          </a:xfrm>
          <a:prstGeom prst="arc">
            <a:avLst>
              <a:gd name="adj1" fmla="val 16200000"/>
              <a:gd name="adj2" fmla="val 5417361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84368" y="2132856"/>
                <a:ext cx="48019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132856"/>
                <a:ext cx="480196" cy="215444"/>
              </a:xfrm>
              <a:prstGeom prst="rect">
                <a:avLst/>
              </a:prstGeom>
              <a:blipFill>
                <a:blip r:embed="rId5"/>
                <a:stretch>
                  <a:fillRect l="-7595" r="-379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5148064" y="2420888"/>
            <a:ext cx="2736304" cy="2736304"/>
          </a:xfrm>
          <a:prstGeom prst="straightConnector1">
            <a:avLst/>
          </a:prstGeom>
          <a:ln w="25400">
            <a:solidFill>
              <a:srgbClr val="0000FF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876256" y="1988840"/>
                <a:ext cx="56733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1988840"/>
                <a:ext cx="567335" cy="215444"/>
              </a:xfrm>
              <a:prstGeom prst="rect">
                <a:avLst/>
              </a:prstGeom>
              <a:blipFill>
                <a:blip r:embed="rId6"/>
                <a:stretch>
                  <a:fillRect l="-7527" r="-2151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28384" y="3068960"/>
                <a:ext cx="598112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3068960"/>
                <a:ext cx="598112" cy="217817"/>
              </a:xfrm>
              <a:prstGeom prst="rect">
                <a:avLst/>
              </a:prstGeom>
              <a:blipFill>
                <a:blip r:embed="rId7"/>
                <a:stretch>
                  <a:fillRect l="-7143" r="-2041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92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 animBg="1"/>
      <p:bldP spid="10" grpId="0" animBg="1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inverse of the function: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ℝ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≠1</m:t>
                          </m:r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To find the inverse of a function, you can write is as ‘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‘, and then rearrange to make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the subject…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502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483768" y="3933056"/>
            <a:ext cx="216024" cy="648072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528" y="4725144"/>
                <a:ext cx="3312368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This notation means that ‘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is a member of the set of real numbers, but not equal to 1’</a:t>
                </a:r>
              </a:p>
              <a:p>
                <a:pPr algn="ctr"/>
                <a:endParaRPr lang="en-US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Without this ‘clause’, this would not be a function since putting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in would not yield an output…</a:t>
                </a:r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725144"/>
                <a:ext cx="3312368" cy="1600438"/>
              </a:xfrm>
              <a:prstGeom prst="rect">
                <a:avLst/>
              </a:prstGeom>
              <a:blipFill>
                <a:blip r:embed="rId3"/>
                <a:stretch>
                  <a:fillRect t="-76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20072" y="1412776"/>
                <a:ext cx="907428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412776"/>
                <a:ext cx="907428" cy="462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72000" y="2204864"/>
                <a:ext cx="11911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−1)=3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04864"/>
                <a:ext cx="1191160" cy="246221"/>
              </a:xfrm>
              <a:prstGeom prst="rect">
                <a:avLst/>
              </a:prstGeom>
              <a:blipFill>
                <a:blip r:embed="rId5"/>
                <a:stretch>
                  <a:fillRect l="-3590" r="-307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16016" y="2780928"/>
                <a:ext cx="109215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780928"/>
                <a:ext cx="1092159" cy="246221"/>
              </a:xfrm>
              <a:prstGeom prst="rect">
                <a:avLst/>
              </a:prstGeom>
              <a:blipFill>
                <a:blip r:embed="rId6"/>
                <a:stretch>
                  <a:fillRect l="-1117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76056" y="3356992"/>
                <a:ext cx="109215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356992"/>
                <a:ext cx="1092159" cy="246221"/>
              </a:xfrm>
              <a:prstGeom prst="rect">
                <a:avLst/>
              </a:prstGeom>
              <a:blipFill>
                <a:blip r:embed="rId7"/>
                <a:stretch>
                  <a:fillRect l="-1117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48064" y="3861048"/>
                <a:ext cx="1071761" cy="5046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861048"/>
                <a:ext cx="1071761" cy="5046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72000" y="4581128"/>
                <a:ext cx="1728192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81128"/>
                <a:ext cx="1728192" cy="4626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2"/>
          <p:cNvSpPr>
            <a:spLocks/>
          </p:cNvSpPr>
          <p:nvPr/>
        </p:nvSpPr>
        <p:spPr bwMode="auto">
          <a:xfrm>
            <a:off x="6228184" y="1700808"/>
            <a:ext cx="144016" cy="648072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0"/>
              <p:cNvSpPr txBox="1">
                <a:spLocks noChangeArrowheads="1"/>
              </p:cNvSpPr>
              <p:nvPr/>
            </p:nvSpPr>
            <p:spPr bwMode="auto">
              <a:xfrm>
                <a:off x="6372200" y="1772816"/>
                <a:ext cx="176368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altLang="en-US" sz="1400" b="0" i="1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400" b="0" i="1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b="0" i="1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2200" y="1772816"/>
                <a:ext cx="1763688" cy="307777"/>
              </a:xfrm>
              <a:prstGeom prst="rect">
                <a:avLst/>
              </a:prstGeom>
              <a:blipFill>
                <a:blip r:embed="rId10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2"/>
          <p:cNvSpPr>
            <a:spLocks/>
          </p:cNvSpPr>
          <p:nvPr/>
        </p:nvSpPr>
        <p:spPr bwMode="auto">
          <a:xfrm>
            <a:off x="5940152" y="2348880"/>
            <a:ext cx="144016" cy="57606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22"/>
          <p:cNvSpPr>
            <a:spLocks/>
          </p:cNvSpPr>
          <p:nvPr/>
        </p:nvSpPr>
        <p:spPr bwMode="auto">
          <a:xfrm>
            <a:off x="6228184" y="2924944"/>
            <a:ext cx="144016" cy="57606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Arc 22"/>
          <p:cNvSpPr>
            <a:spLocks/>
          </p:cNvSpPr>
          <p:nvPr/>
        </p:nvSpPr>
        <p:spPr bwMode="auto">
          <a:xfrm>
            <a:off x="6228184" y="3501008"/>
            <a:ext cx="144016" cy="57606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Arc 22"/>
          <p:cNvSpPr>
            <a:spLocks/>
          </p:cNvSpPr>
          <p:nvPr/>
        </p:nvSpPr>
        <p:spPr bwMode="auto">
          <a:xfrm>
            <a:off x="6228184" y="4149080"/>
            <a:ext cx="144016" cy="648072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6012160" y="2492896"/>
            <a:ext cx="15841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Expand bracket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20"/>
              <p:cNvSpPr txBox="1">
                <a:spLocks noChangeArrowheads="1"/>
              </p:cNvSpPr>
              <p:nvPr/>
            </p:nvSpPr>
            <p:spPr bwMode="auto">
              <a:xfrm>
                <a:off x="6372200" y="3068960"/>
                <a:ext cx="72008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Add </a:t>
                </a:r>
                <a14:m>
                  <m:oMath xmlns:m="http://schemas.openxmlformats.org/officeDocument/2006/math"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2200" y="3068960"/>
                <a:ext cx="720080" cy="307777"/>
              </a:xfrm>
              <a:prstGeom prst="rect">
                <a:avLst/>
              </a:prstGeom>
              <a:blipFill>
                <a:blip r:embed="rId11"/>
                <a:stretch>
                  <a:fillRect t="-1961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20"/>
              <p:cNvSpPr txBox="1">
                <a:spLocks noChangeArrowheads="1"/>
              </p:cNvSpPr>
              <p:nvPr/>
            </p:nvSpPr>
            <p:spPr bwMode="auto">
              <a:xfrm>
                <a:off x="6372200" y="3645024"/>
                <a:ext cx="115212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72200" y="3645024"/>
                <a:ext cx="1152128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20"/>
              <p:cNvSpPr txBox="1">
                <a:spLocks noChangeArrowheads="1"/>
              </p:cNvSpPr>
              <p:nvPr/>
            </p:nvSpPr>
            <p:spPr bwMode="auto">
              <a:xfrm>
                <a:off x="6300192" y="4221088"/>
                <a:ext cx="2376264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Rewrite using </a:t>
                </a:r>
                <a14:m>
                  <m:oMath xmlns:m="http://schemas.openxmlformats.org/officeDocument/2006/math"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1400" baseline="0" dirty="0">
                    <a:solidFill>
                      <a:srgbClr val="FF0000"/>
                    </a:solidFill>
                  </a:rPr>
                  <a:t> and the inverse function notation</a:t>
                </a:r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0192" y="4221088"/>
                <a:ext cx="2376264" cy="523220"/>
              </a:xfrm>
              <a:prstGeom prst="rect">
                <a:avLst/>
              </a:prstGeom>
              <a:blipFill>
                <a:blip r:embed="rId13"/>
                <a:stretch>
                  <a:fillRect t="-1163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021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its domain and range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502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83968" y="1484784"/>
                <a:ext cx="468052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Substituting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(the smallest ‘allowed’ value) will give an answer 0</a:t>
                </a:r>
              </a:p>
              <a:p>
                <a:pPr algn="ctr"/>
                <a:endParaRPr lang="en-US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we increase the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answer will increase above 0</a:t>
                </a:r>
              </a:p>
              <a:p>
                <a:pPr algn="ctr"/>
                <a:endParaRPr lang="en-US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There is no limit to how high a value we can substitute, so the range will increase indefinitely…</a:t>
                </a:r>
              </a:p>
              <a:p>
                <a:pPr algn="ctr"/>
                <a:endParaRPr lang="en-US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Therefore, the range is anything greater than and including 0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484784"/>
                <a:ext cx="4680520" cy="3416320"/>
              </a:xfrm>
              <a:prstGeom prst="rect">
                <a:avLst/>
              </a:prstGeom>
              <a:blipFill>
                <a:blip r:embed="rId3"/>
                <a:stretch>
                  <a:fillRect l="-521" t="-893" r="-1693" b="-2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64088" y="5085184"/>
                <a:ext cx="2347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)≥0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085184"/>
                <a:ext cx="2347822" cy="276999"/>
              </a:xfrm>
              <a:prstGeom prst="rect">
                <a:avLst/>
              </a:prstGeom>
              <a:blipFill>
                <a:blip r:embed="rId4"/>
                <a:stretch>
                  <a:fillRect l="-3117" t="-2174" r="-181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644008" y="5661248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You need to state your answer like the above, using the correct notation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18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its domain and range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502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15616" y="4077072"/>
                <a:ext cx="223224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)≥0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077072"/>
                <a:ext cx="2232248" cy="215444"/>
              </a:xfrm>
              <a:prstGeom prst="rect">
                <a:avLst/>
              </a:prstGeom>
              <a:blipFill>
                <a:blip r:embed="rId3"/>
                <a:stretch>
                  <a:fillRect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32040" y="1556792"/>
                <a:ext cx="1174039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556792"/>
                <a:ext cx="1174039" cy="309637"/>
              </a:xfrm>
              <a:prstGeom prst="rect">
                <a:avLst/>
              </a:prstGeom>
              <a:blipFill>
                <a:blip r:embed="rId4"/>
                <a:stretch>
                  <a:fillRect l="-4663" r="-4145" b="-2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88024" y="2204864"/>
                <a:ext cx="122413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204864"/>
                <a:ext cx="1224136" cy="276999"/>
              </a:xfrm>
              <a:prstGeom prst="rect">
                <a:avLst/>
              </a:prstGeom>
              <a:blipFill>
                <a:blip r:embed="rId5"/>
                <a:stretch>
                  <a:fillRect l="-995" t="-4444" r="-99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55976" y="2852936"/>
                <a:ext cx="129614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852936"/>
                <a:ext cx="1296144" cy="276999"/>
              </a:xfrm>
              <a:prstGeom prst="rect">
                <a:avLst/>
              </a:prstGeom>
              <a:blipFill>
                <a:blip r:embed="rId6"/>
                <a:stretch>
                  <a:fillRect t="-4444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55976" y="3501008"/>
                <a:ext cx="18002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501008"/>
                <a:ext cx="1800200" cy="276999"/>
              </a:xfrm>
              <a:prstGeom prst="rect">
                <a:avLst/>
              </a:prstGeom>
              <a:blipFill>
                <a:blip r:embed="rId7"/>
                <a:stretch>
                  <a:fillRect l="-1356" t="-434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22"/>
          <p:cNvSpPr>
            <a:spLocks/>
          </p:cNvSpPr>
          <p:nvPr/>
        </p:nvSpPr>
        <p:spPr bwMode="auto">
          <a:xfrm>
            <a:off x="6228184" y="1772816"/>
            <a:ext cx="144016" cy="57606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6372200" y="1916832"/>
            <a:ext cx="17636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Square both sides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16" name="Arc 22"/>
          <p:cNvSpPr>
            <a:spLocks/>
          </p:cNvSpPr>
          <p:nvPr/>
        </p:nvSpPr>
        <p:spPr bwMode="auto">
          <a:xfrm>
            <a:off x="6228184" y="2420888"/>
            <a:ext cx="144016" cy="57606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Arc 22"/>
          <p:cNvSpPr>
            <a:spLocks/>
          </p:cNvSpPr>
          <p:nvPr/>
        </p:nvSpPr>
        <p:spPr bwMode="auto">
          <a:xfrm>
            <a:off x="6228184" y="3068960"/>
            <a:ext cx="144016" cy="57606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6372200" y="2564904"/>
            <a:ext cx="7920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Add 2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6300192" y="3068960"/>
            <a:ext cx="23397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Rewrite using the inverse function notation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27984" y="4653136"/>
                <a:ext cx="1511696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653136"/>
                <a:ext cx="1511696" cy="367601"/>
              </a:xfrm>
              <a:prstGeom prst="rect">
                <a:avLst/>
              </a:prstGeom>
              <a:blipFill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76256" y="4653136"/>
                <a:ext cx="16876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4653136"/>
                <a:ext cx="1687641" cy="338554"/>
              </a:xfrm>
              <a:prstGeom prst="rect">
                <a:avLst/>
              </a:prstGeom>
              <a:blipFill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427984" y="4221088"/>
            <a:ext cx="1592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Original function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8264" y="4221088"/>
            <a:ext cx="1582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Inverse function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99992" y="5157192"/>
                <a:ext cx="14574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Domain:</a:t>
                </a:r>
              </a:p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5157192"/>
                <a:ext cx="1457450" cy="584775"/>
              </a:xfrm>
              <a:prstGeom prst="rect">
                <a:avLst/>
              </a:prstGeom>
              <a:blipFill>
                <a:blip r:embed="rId10"/>
                <a:stretch>
                  <a:fillRect t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11960" y="5877272"/>
                <a:ext cx="20337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Range:</a:t>
                </a:r>
              </a:p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5877272"/>
                <a:ext cx="2033762" cy="584775"/>
              </a:xfrm>
              <a:prstGeom prst="rect">
                <a:avLst/>
              </a:prstGeom>
              <a:blipFill>
                <a:blip r:embed="rId11"/>
                <a:stretch>
                  <a:fillRect t="-2083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88224" y="5157192"/>
                <a:ext cx="22322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Domain:</a:t>
                </a:r>
              </a:p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i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5157192"/>
                <a:ext cx="2232248" cy="584775"/>
              </a:xfrm>
              <a:prstGeom prst="rect">
                <a:avLst/>
              </a:prstGeom>
              <a:blipFill>
                <a:blip r:embed="rId12"/>
                <a:stretch>
                  <a:fillRect t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44208" y="5877272"/>
                <a:ext cx="24550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Range:</a:t>
                </a:r>
              </a:p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)≥2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5877272"/>
                <a:ext cx="2455031" cy="584775"/>
              </a:xfrm>
              <a:prstGeom prst="rect">
                <a:avLst/>
              </a:prstGeom>
              <a:blipFill>
                <a:blip r:embed="rId13"/>
                <a:stretch>
                  <a:fillRect t="-2083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4572000" y="5445224"/>
            <a:ext cx="129614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516216" y="6165304"/>
            <a:ext cx="230425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283968" y="6165304"/>
            <a:ext cx="1872208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092280" y="5445224"/>
            <a:ext cx="129614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39552" y="5805264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Consider the domain and range for the original function, and swap them around for the inverse…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41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 animBg="1"/>
      <p:bldP spid="14" grpId="0"/>
      <p:bldP spid="16" grpId="0" animBg="1"/>
      <p:bldP spid="17" grpId="0" animBg="1"/>
      <p:bldP spid="18" grpId="0"/>
      <p:bldP spid="19" grpId="0"/>
      <p:bldP spid="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its domain and range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502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15616" y="4077072"/>
                <a:ext cx="223224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)≥0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077072"/>
                <a:ext cx="2232248" cy="215444"/>
              </a:xfrm>
              <a:prstGeom prst="rect">
                <a:avLst/>
              </a:prstGeom>
              <a:blipFill>
                <a:blip r:embed="rId3"/>
                <a:stretch>
                  <a:fillRect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77478" y="1473898"/>
                <a:ext cx="1511696" cy="860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  <a:p>
                <a:pPr algn="ctr"/>
                <a:endParaRPr lang="en-US" sz="1600" dirty="0"/>
              </a:p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478" y="1473898"/>
                <a:ext cx="1511696" cy="8600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683829" y="1495670"/>
                <a:ext cx="185467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endParaRPr lang="en-US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600" i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829" y="1495670"/>
                <a:ext cx="1854675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563951" y="255537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951" y="2555370"/>
                <a:ext cx="144142" cy="215444"/>
              </a:xfrm>
              <a:prstGeom prst="rect">
                <a:avLst/>
              </a:prstGeom>
              <a:blipFill>
                <a:blip r:embed="rId6"/>
                <a:stretch>
                  <a:fillRect l="-34783" r="-26087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6563951" y="2771394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004111" y="4139546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4111" y="4139546"/>
                <a:ext cx="152526" cy="215444"/>
              </a:xfrm>
              <a:prstGeom prst="rect">
                <a:avLst/>
              </a:prstGeom>
              <a:blipFill>
                <a:blip r:embed="rId7"/>
                <a:stretch>
                  <a:fillRect l="-12000" r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rot="5400000" flipH="1" flipV="1">
            <a:off x="6563951" y="2843402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/>
          <p:cNvSpPr/>
          <p:nvPr/>
        </p:nvSpPr>
        <p:spPr>
          <a:xfrm rot="10800000">
            <a:off x="6944951" y="3180792"/>
            <a:ext cx="3908106" cy="2183836"/>
          </a:xfrm>
          <a:prstGeom prst="arc">
            <a:avLst>
              <a:gd name="adj1" fmla="val 21577238"/>
              <a:gd name="adj2" fmla="val 3379744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 rot="16200000" flipH="1">
            <a:off x="4626294" y="862135"/>
            <a:ext cx="3908106" cy="2183836"/>
          </a:xfrm>
          <a:prstGeom prst="arc">
            <a:avLst>
              <a:gd name="adj1" fmla="val 21577238"/>
              <a:gd name="adj2" fmla="val 3379744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014997" y="2555370"/>
                <a:ext cx="48019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997" y="2555370"/>
                <a:ext cx="480196" cy="215444"/>
              </a:xfrm>
              <a:prstGeom prst="rect">
                <a:avLst/>
              </a:prstGeom>
              <a:blipFill>
                <a:blip r:embed="rId8"/>
                <a:stretch>
                  <a:fillRect l="-8861" r="-253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>
          <a:xfrm flipV="1">
            <a:off x="5278693" y="2843402"/>
            <a:ext cx="2736304" cy="2736304"/>
          </a:xfrm>
          <a:prstGeom prst="straightConnector1">
            <a:avLst/>
          </a:prstGeom>
          <a:ln w="25400">
            <a:solidFill>
              <a:srgbClr val="0000FF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825343" y="428897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24600" y="374468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60370" y="5704114"/>
                <a:ext cx="496388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to take the domain into account when plotting the graphs</a:t>
                </a: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could also use 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to help create the correct shape…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370" y="5704114"/>
                <a:ext cx="4963887" cy="954107"/>
              </a:xfrm>
              <a:prstGeom prst="rect">
                <a:avLst/>
              </a:prstGeom>
              <a:blipFill>
                <a:blip r:embed="rId9"/>
                <a:stretch>
                  <a:fillRect t="-1282" r="-614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23852" y="3317370"/>
                <a:ext cx="7323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852" y="3317370"/>
                <a:ext cx="732316" cy="215444"/>
              </a:xfrm>
              <a:prstGeom prst="rect">
                <a:avLst/>
              </a:prstGeom>
              <a:blipFill>
                <a:blip r:embed="rId10"/>
                <a:stretch>
                  <a:fillRect l="-5833" r="-7500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937310" y="2413856"/>
                <a:ext cx="9153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7310" y="2413856"/>
                <a:ext cx="915379" cy="215444"/>
              </a:xfrm>
              <a:prstGeom prst="rect">
                <a:avLst/>
              </a:prstGeom>
              <a:blipFill>
                <a:blip r:embed="rId11"/>
                <a:stretch>
                  <a:fillRect l="-4000" r="-6667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49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7" grpId="0" animBg="1"/>
      <p:bldP spid="38" grpId="0" animBg="1"/>
      <p:bldP spid="39" grpId="0"/>
      <p:bldP spid="5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−3, 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its domain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1003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22100" y="1543404"/>
                <a:ext cx="100752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100" y="1543404"/>
                <a:ext cx="1007520" cy="246221"/>
              </a:xfrm>
              <a:prstGeom prst="rect">
                <a:avLst/>
              </a:prstGeom>
              <a:blipFill>
                <a:blip r:embed="rId3"/>
                <a:stretch>
                  <a:fillRect l="-4819" r="-3614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67943" y="2150435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+3=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943" y="2150435"/>
                <a:ext cx="1007519" cy="246221"/>
              </a:xfrm>
              <a:prstGeom prst="rect">
                <a:avLst/>
              </a:prstGeom>
              <a:blipFill>
                <a:blip r:embed="rId4"/>
                <a:stretch>
                  <a:fillRect l="-4848" r="-181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96273" y="2748270"/>
                <a:ext cx="1092159" cy="2981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273" y="2748270"/>
                <a:ext cx="1092159" cy="298159"/>
              </a:xfrm>
              <a:prstGeom prst="rect">
                <a:avLst/>
              </a:prstGeom>
              <a:blipFill>
                <a:blip r:embed="rId5"/>
                <a:stretch>
                  <a:fillRect b="-163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28457" y="3492557"/>
                <a:ext cx="1728192" cy="2752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7" y="3492557"/>
                <a:ext cx="1728192" cy="275268"/>
              </a:xfrm>
              <a:prstGeom prst="rect">
                <a:avLst/>
              </a:prstGeom>
              <a:blipFill>
                <a:blip r:embed="rId6"/>
                <a:stretch>
                  <a:fillRect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2"/>
          <p:cNvSpPr>
            <a:spLocks/>
          </p:cNvSpPr>
          <p:nvPr/>
        </p:nvSpPr>
        <p:spPr bwMode="auto">
          <a:xfrm>
            <a:off x="6228184" y="1700808"/>
            <a:ext cx="144016" cy="648072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6372200" y="1772816"/>
            <a:ext cx="7252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Add 3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29" name="Arc 22"/>
          <p:cNvSpPr>
            <a:spLocks/>
          </p:cNvSpPr>
          <p:nvPr/>
        </p:nvSpPr>
        <p:spPr bwMode="auto">
          <a:xfrm>
            <a:off x="5940152" y="2348880"/>
            <a:ext cx="144016" cy="57606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Arc 22"/>
          <p:cNvSpPr>
            <a:spLocks/>
          </p:cNvSpPr>
          <p:nvPr/>
        </p:nvSpPr>
        <p:spPr bwMode="auto">
          <a:xfrm>
            <a:off x="6249956" y="3006081"/>
            <a:ext cx="144016" cy="648072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20"/>
          <p:cNvSpPr txBox="1">
            <a:spLocks noChangeArrowheads="1"/>
          </p:cNvSpPr>
          <p:nvPr/>
        </p:nvSpPr>
        <p:spPr bwMode="auto">
          <a:xfrm>
            <a:off x="6012160" y="2492896"/>
            <a:ext cx="12050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Square root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0"/>
              <p:cNvSpPr txBox="1">
                <a:spLocks noChangeArrowheads="1"/>
              </p:cNvSpPr>
              <p:nvPr/>
            </p:nvSpPr>
            <p:spPr bwMode="auto">
              <a:xfrm>
                <a:off x="6354620" y="3045431"/>
                <a:ext cx="2376264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Rewrite using </a:t>
                </a:r>
                <a14:m>
                  <m:oMath xmlns:m="http://schemas.openxmlformats.org/officeDocument/2006/math">
                    <m:r>
                      <a:rPr lang="en-US" altLang="en-US" sz="14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1400" baseline="0" dirty="0">
                    <a:solidFill>
                      <a:srgbClr val="FF0000"/>
                    </a:solidFill>
                  </a:rPr>
                  <a:t> and the inverse function notation</a:t>
                </a:r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54620" y="3045431"/>
                <a:ext cx="2376264" cy="523220"/>
              </a:xfrm>
              <a:prstGeom prst="rect">
                <a:avLst/>
              </a:prstGeom>
              <a:blipFill>
                <a:blip r:embed="rId7"/>
                <a:stretch>
                  <a:fillRect t="-2353" b="-1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683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6" grpId="0"/>
      <p:bldP spid="27" grpId="0" animBg="1"/>
      <p:bldP spid="28" grpId="0"/>
      <p:bldP spid="29" grpId="0" animBg="1"/>
      <p:bldP spid="32" grpId="0" animBg="1"/>
      <p:bldP spid="44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inverse operation performs the opposite operations to the original function. You need to be able to calculate the inverse of a function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−3, 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its domain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l="-1003" t="-782" r="-2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26028" y="5604386"/>
                <a:ext cx="1728192" cy="2752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028" y="5604386"/>
                <a:ext cx="1728192" cy="275268"/>
              </a:xfrm>
              <a:prstGeom prst="rect">
                <a:avLst/>
              </a:prstGeom>
              <a:blipFill>
                <a:blip r:embed="rId3"/>
                <a:stretch>
                  <a:fillRect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4278085" y="1456117"/>
            <a:ext cx="46264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aseline="0" dirty="0">
                <a:solidFill>
                  <a:srgbClr val="FF0000"/>
                </a:solidFill>
              </a:rPr>
              <a:t>We need to know the domain to be able to draw the sketch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600" baseline="0" dirty="0">
                <a:solidFill>
                  <a:srgbClr val="FF0000"/>
                </a:solidFill>
                <a:sym typeface="Wingdings" panose="05000000000000000000" pitchFamily="2" charset="2"/>
              </a:rPr>
              <a:t> We can find the domain by finding the range of the original function</a:t>
            </a:r>
            <a:endParaRPr lang="en-GB" altLang="en-US" sz="1600" baseline="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959928" y="2819400"/>
                <a:ext cx="12923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928" y="2819400"/>
                <a:ext cx="1292340" cy="246221"/>
              </a:xfrm>
              <a:prstGeom prst="rect">
                <a:avLst/>
              </a:prstGeom>
              <a:blipFill>
                <a:blip r:embed="rId4"/>
                <a:stretch>
                  <a:fillRect l="-5189" t="-2500" r="-283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959928" y="3254829"/>
                <a:ext cx="9844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928" y="3254829"/>
                <a:ext cx="984437" cy="246221"/>
              </a:xfrm>
              <a:prstGeom prst="rect">
                <a:avLst/>
              </a:prstGeom>
              <a:blipFill>
                <a:blip r:embed="rId5"/>
                <a:stretch>
                  <a:fillRect l="-6832" r="-372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22"/>
          <p:cNvSpPr>
            <a:spLocks/>
          </p:cNvSpPr>
          <p:nvPr/>
        </p:nvSpPr>
        <p:spPr bwMode="auto">
          <a:xfrm>
            <a:off x="7338527" y="2974437"/>
            <a:ext cx="129073" cy="432792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7471657" y="3024673"/>
            <a:ext cx="8885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Sub in 0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>
                <a:off x="4245429" y="3699588"/>
                <a:ext cx="4800599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 baseline="0" dirty="0">
                    <a:solidFill>
                      <a:srgbClr val="FF0000"/>
                    </a:solidFill>
                  </a:rPr>
                  <a:t>Larger values of </a:t>
                </a:r>
                <a14:m>
                  <m:oMath xmlns:m="http://schemas.openxmlformats.org/officeDocument/2006/math">
                    <m:r>
                      <a:rPr lang="en-US" altLang="en-US" sz="16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1600" baseline="0" dirty="0">
                    <a:solidFill>
                      <a:srgbClr val="FF0000"/>
                    </a:solidFill>
                  </a:rPr>
                  <a:t> will increase the value of </a:t>
                </a:r>
                <a14:m>
                  <m:oMath xmlns:m="http://schemas.openxmlformats.org/officeDocument/2006/math">
                    <m:r>
                      <a:rPr lang="en-US" altLang="en-US" sz="16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en-US" sz="16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6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600" i="1" baseline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1600" baseline="0" dirty="0">
                  <a:solidFill>
                    <a:srgbClr val="FF0000"/>
                  </a:solidFill>
                </a:endParaRPr>
              </a:p>
              <a:p>
                <a:pPr marL="285750" indent="-285750"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:r>
                  <a:rPr lang="en-US" altLang="en-US" sz="1600" baseline="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The range is therefore </a:t>
                </a:r>
                <a14:m>
                  <m:oMath xmlns:m="http://schemas.openxmlformats.org/officeDocument/2006/math">
                    <m:r>
                      <a:rPr lang="en-US" altLang="en-US" sz="1600" b="0" i="1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altLang="en-US" sz="1600" b="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en-US" sz="1600" b="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altLang="en-US" sz="1600" b="0" i="1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≥−3</m:t>
                    </m:r>
                  </m:oMath>
                </a14:m>
                <a:endParaRPr lang="en-GB" altLang="en-US" sz="1600" baseline="0" dirty="0">
                  <a:solidFill>
                    <a:srgbClr val="FF0000"/>
                  </a:solidFill>
                </a:endParaRPr>
              </a:p>
              <a:p>
                <a:pPr marL="285750" indent="-285750"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:r>
                  <a:rPr lang="en-US" altLang="en-US" sz="1600" baseline="0" dirty="0">
                    <a:solidFill>
                      <a:srgbClr val="FF0000"/>
                    </a:solidFill>
                  </a:rPr>
                  <a:t>So the domain of the inverse will be </a:t>
                </a:r>
                <a14:m>
                  <m:oMath xmlns:m="http://schemas.openxmlformats.org/officeDocument/2006/math">
                    <m:r>
                      <a:rPr lang="en-US" altLang="en-US" sz="1600" b="0" i="1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600" b="0" i="1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≥−3</m:t>
                    </m:r>
                  </m:oMath>
                </a14:m>
                <a:endParaRPr lang="en-US" altLang="en-US" sz="16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45429" y="3699588"/>
                <a:ext cx="4800599" cy="1077218"/>
              </a:xfrm>
              <a:prstGeom prst="rect">
                <a:avLst/>
              </a:prstGeom>
              <a:blipFill>
                <a:blip r:embed="rId6"/>
                <a:stretch>
                  <a:fillRect l="-381" t="-1130" b="-67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870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 animBg="1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A7595-956B-451E-A72E-219F8C30B8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821090-68F4-4F99-83D1-D93614837E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83DFC-A3D9-4805-AD0F-30550B44A09A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</TotalTime>
  <Words>2104</Words>
  <Application>Microsoft Office PowerPoint</Application>
  <PresentationFormat>On-screen Show (4:3)</PresentationFormat>
  <Paragraphs>243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Comic Sans MS</vt:lpstr>
      <vt:lpstr>Goudita SF</vt:lpstr>
      <vt:lpstr>Wingdings</vt:lpstr>
      <vt:lpstr>Office Theme</vt:lpstr>
      <vt:lpstr>PowerPoint Presentation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158</cp:revision>
  <dcterms:created xsi:type="dcterms:W3CDTF">2018-04-30T00:32:33Z</dcterms:created>
  <dcterms:modified xsi:type="dcterms:W3CDTF">2021-02-19T16:15:49Z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