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  <p:sldId id="262" r:id="rId6"/>
    <p:sldId id="278" r:id="rId7"/>
    <p:sldId id="279" r:id="rId8"/>
    <p:sldId id="280" r:id="rId9"/>
    <p:sldId id="281" r:id="rId10"/>
    <p:sldId id="282" r:id="rId11"/>
    <p:sldId id="283" r:id="rId12"/>
    <p:sldId id="28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6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5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12" Type="http://schemas.openxmlformats.org/officeDocument/2006/relationships/image" Target="../media/image74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11" Type="http://schemas.openxmlformats.org/officeDocument/2006/relationships/image" Target="../media/image73.png"/><Relationship Id="rId5" Type="http://schemas.openxmlformats.org/officeDocument/2006/relationships/image" Target="../media/image67.png"/><Relationship Id="rId10" Type="http://schemas.openxmlformats.org/officeDocument/2006/relationships/image" Target="../media/image72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Relationship Id="rId14" Type="http://schemas.openxmlformats.org/officeDocument/2006/relationships/image" Target="../media/image7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.png"/><Relationship Id="rId5" Type="http://schemas.openxmlformats.org/officeDocument/2006/relationships/image" Target="../media/image80.png"/><Relationship Id="rId4" Type="http://schemas.openxmlformats.org/officeDocument/2006/relationships/image" Target="../media/image7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5" Type="http://schemas.openxmlformats.org/officeDocument/2006/relationships/image" Target="../media/image84.png"/><Relationship Id="rId4" Type="http://schemas.openxmlformats.org/officeDocument/2006/relationships/image" Target="../media/image8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9.png"/><Relationship Id="rId5" Type="http://schemas.openxmlformats.org/officeDocument/2006/relationships/image" Target="../media/image88.png"/><Relationship Id="rId4" Type="http://schemas.openxmlformats.org/officeDocument/2006/relationships/image" Target="../media/image8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5" Type="http://schemas.openxmlformats.org/officeDocument/2006/relationships/image" Target="../media/image90.png"/><Relationship Id="rId4" Type="http://schemas.openxmlformats.org/officeDocument/2006/relationships/image" Target="../media/image8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7A099B-1FBC-4EB7-A51D-88C0578382D8}"/>
              </a:ext>
            </a:extLst>
          </p:cNvPr>
          <p:cNvSpPr/>
          <p:nvPr/>
        </p:nvSpPr>
        <p:spPr>
          <a:xfrm>
            <a:off x="2264230" y="2487947"/>
            <a:ext cx="4633320" cy="173124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Exercise 2C</a:t>
            </a:r>
            <a:endParaRPr lang="ja-JP" altLang="en-US" sz="54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850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quartiles and percentiles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median describes the middle of a set of data, splitting the data into two halves with 50% in each.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can also calculate quartiles and percentiles, which are also both measures of location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median is also known as the second quartile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427984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860032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292080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724128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156176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588224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20272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452320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884368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316416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748464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4427984" y="2132856"/>
            <a:ext cx="43204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444208" y="1628800"/>
                <a:ext cx="3084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1628800"/>
                <a:ext cx="308418" cy="276999"/>
              </a:xfrm>
              <a:prstGeom prst="rect">
                <a:avLst/>
              </a:prstGeom>
              <a:blipFill>
                <a:blip r:embed="rId2"/>
                <a:stretch>
                  <a:fillRect l="-23529" r="-7843" b="-28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364088" y="1628800"/>
                <a:ext cx="3084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628800"/>
                <a:ext cx="308418" cy="276999"/>
              </a:xfrm>
              <a:prstGeom prst="rect">
                <a:avLst/>
              </a:prstGeom>
              <a:blipFill>
                <a:blip r:embed="rId3"/>
                <a:stretch>
                  <a:fillRect l="-23529" r="-5882" b="-28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524328" y="1628800"/>
                <a:ext cx="3084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1628800"/>
                <a:ext cx="308418" cy="276999"/>
              </a:xfrm>
              <a:prstGeom prst="rect">
                <a:avLst/>
              </a:prstGeom>
              <a:blipFill>
                <a:blip r:embed="rId4"/>
                <a:stretch>
                  <a:fillRect l="-23529" r="-7843" b="-28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/>
          <p:nvPr/>
        </p:nvCxnSpPr>
        <p:spPr>
          <a:xfrm>
            <a:off x="7668344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508104" y="198884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27984" y="2276872"/>
            <a:ext cx="216024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588224" y="2276872"/>
            <a:ext cx="216024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427984" y="2276872"/>
            <a:ext cx="108012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508104" y="2276872"/>
            <a:ext cx="108012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588224" y="2276872"/>
            <a:ext cx="108012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668344" y="2276872"/>
            <a:ext cx="1080120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427984" y="2276872"/>
            <a:ext cx="432048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427984" y="2276872"/>
            <a:ext cx="3888432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211960" y="1556792"/>
            <a:ext cx="458459" cy="33855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100" dirty="0">
                <a:latin typeface="Comic Sans MS" panose="030F0702030302020204" pitchFamily="66" charset="0"/>
              </a:rPr>
              <a:t>Lowest</a:t>
            </a:r>
          </a:p>
          <a:p>
            <a:pPr algn="ctr"/>
            <a:r>
              <a:rPr lang="en-US" sz="1100" dirty="0">
                <a:latin typeface="Comic Sans MS" panose="030F0702030302020204" pitchFamily="66" charset="0"/>
              </a:rPr>
              <a:t>value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460432" y="1556792"/>
            <a:ext cx="517770" cy="33855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100" dirty="0">
                <a:latin typeface="Comic Sans MS" panose="030F0702030302020204" pitchFamily="66" charset="0"/>
              </a:rPr>
              <a:t>Highest</a:t>
            </a:r>
          </a:p>
          <a:p>
            <a:pPr algn="ctr"/>
            <a:r>
              <a:rPr lang="en-US" sz="1100" dirty="0">
                <a:latin typeface="Comic Sans MS" panose="030F0702030302020204" pitchFamily="66" charset="0"/>
              </a:rPr>
              <a:t>value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364088" y="2348880"/>
            <a:ext cx="41838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50%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524328" y="2348880"/>
            <a:ext cx="41838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50%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788024" y="2348880"/>
            <a:ext cx="41838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25%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868144" y="2348880"/>
            <a:ext cx="41838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25%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948264" y="2348880"/>
            <a:ext cx="41838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25%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028384" y="2348880"/>
            <a:ext cx="41838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25%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499992" y="2348880"/>
            <a:ext cx="38632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10%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300192" y="2348880"/>
            <a:ext cx="418384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90%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372200" y="1412776"/>
            <a:ext cx="47128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100" dirty="0">
                <a:latin typeface="Comic Sans MS" panose="030F0702030302020204" pitchFamily="66" charset="0"/>
              </a:rPr>
              <a:t>Median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148064" y="1268760"/>
            <a:ext cx="64807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dirty="0">
                <a:latin typeface="Comic Sans MS" panose="030F0702030302020204" pitchFamily="66" charset="0"/>
              </a:rPr>
              <a:t>Lower Quartile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380312" y="1268760"/>
            <a:ext cx="64807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dirty="0">
                <a:latin typeface="Comic Sans MS" panose="030F0702030302020204" pitchFamily="66" charset="0"/>
              </a:rPr>
              <a:t>Upper Quartile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283968" y="2708920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When combined with the median, the lower and upper quartiles split the data into 4 equal sections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283968" y="3717032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10th percentile is the value with 10% of the data lower than it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283968" y="4509120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90th percentile is the value with 90% of the data lower than it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283968" y="5301208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So if your test score was in the 90</a:t>
            </a:r>
            <a:r>
              <a:rPr lang="en-US" sz="16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percentile, that is a good thing!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386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41" grpId="0"/>
      <p:bldP spid="43" grpId="0"/>
      <p:bldP spid="44" grpId="0"/>
      <p:bldP spid="44" grpId="1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2" grpId="0"/>
      <p:bldP spid="53" grpId="0"/>
      <p:bldP spid="55" grpId="0"/>
      <p:bldP spid="56" grpId="0"/>
      <p:bldP spid="57" grpId="0"/>
      <p:bldP spid="54" grpId="0"/>
      <p:bldP spid="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quartiles and percentiles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way the quartiles are calculated depends on whether the data is discrete or continuous…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184241"/>
              </p:ext>
            </p:extLst>
          </p:nvPr>
        </p:nvGraphicFramePr>
        <p:xfrm>
          <a:off x="179511" y="3573016"/>
          <a:ext cx="8208912" cy="26642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104611284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61691841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856349541"/>
                    </a:ext>
                  </a:extLst>
                </a:gridCol>
              </a:tblGrid>
              <a:tr h="888099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mic Sans MS" panose="030F0702030302020204" pitchFamily="66" charset="0"/>
                        </a:rPr>
                        <a:t>Lower Quartile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mic Sans MS" panose="030F0702030302020204" pitchFamily="66" charset="0"/>
                        </a:rPr>
                        <a:t>Upper Quartile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333070"/>
                  </a:ext>
                </a:extLst>
              </a:tr>
              <a:tr h="88809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mic Sans MS" panose="030F0702030302020204" pitchFamily="66" charset="0"/>
                        </a:rPr>
                        <a:t>Discrete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4534182"/>
                  </a:ext>
                </a:extLst>
              </a:tr>
              <a:tr h="88809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mic Sans MS" panose="030F0702030302020204" pitchFamily="66" charset="0"/>
                        </a:rPr>
                        <a:t>Continuous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977340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15816" y="4437112"/>
                <a:ext cx="2808312" cy="93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</a:t>
                </a:r>
                <a14:m>
                  <m:oMath xmlns:m="http://schemas.openxmlformats.org/officeDocument/2006/math">
                    <m:r>
                      <a:rPr lang="en-US" sz="11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by 4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whole, the LQ is between this value and the one above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not whole, round </a:t>
                </a:r>
                <a:r>
                  <a:rPr lang="en-US" sz="1100" i="1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up</a:t>
                </a: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take that data point</a:t>
                </a:r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4437112"/>
                <a:ext cx="2808312" cy="938719"/>
              </a:xfrm>
              <a:prstGeom prst="rect">
                <a:avLst/>
              </a:prstGeom>
              <a:blipFill>
                <a:blip r:embed="rId2"/>
                <a:stretch>
                  <a:fillRect b="-38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652120" y="4437112"/>
                <a:ext cx="2808312" cy="93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</a:t>
                </a:r>
                <a14:m>
                  <m:oMath xmlns:m="http://schemas.openxmlformats.org/officeDocument/2006/math">
                    <m:r>
                      <a:rPr lang="en-US" sz="1100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1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by 4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whole, the UQ is between this value and the one above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not whole, round </a:t>
                </a:r>
                <a:r>
                  <a:rPr lang="en-US" sz="1100" i="1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up</a:t>
                </a:r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take that data point</a:t>
                </a:r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4437112"/>
                <a:ext cx="2808312" cy="938719"/>
              </a:xfrm>
              <a:prstGeom prst="rect">
                <a:avLst/>
              </a:prstGeom>
              <a:blipFill>
                <a:blip r:embed="rId3"/>
                <a:stretch>
                  <a:fillRect b="-38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275856" y="5517232"/>
                <a:ext cx="18722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by 4 and take that data point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5517232"/>
                <a:ext cx="1872208" cy="523220"/>
              </a:xfrm>
              <a:prstGeom prst="rect">
                <a:avLst/>
              </a:prstGeom>
              <a:blipFill>
                <a:blip r:embed="rId4"/>
                <a:stretch>
                  <a:fillRect l="-651" t="-2326" r="-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012160" y="5517232"/>
                <a:ext cx="18722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by 4 and take that data point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5517232"/>
                <a:ext cx="1872208" cy="523220"/>
              </a:xfrm>
              <a:prstGeom prst="rect">
                <a:avLst/>
              </a:prstGeom>
              <a:blipFill>
                <a:blip r:embed="rId5"/>
                <a:stretch>
                  <a:fillRect l="-651" t="-2326" r="-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50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quartiles and percentiles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From the large data set, the daily maximum gust (knots) during the first 20 days of June 2015 is recorded in </a:t>
            </a:r>
            <a:r>
              <a:rPr lang="en-US" sz="1600" dirty="0" err="1">
                <a:latin typeface="Comic Sans MS" panose="030F0702030302020204" pitchFamily="66" charset="0"/>
              </a:rPr>
              <a:t>Hurn</a:t>
            </a:r>
            <a:r>
              <a:rPr lang="en-US" sz="1600" dirty="0">
                <a:latin typeface="Comic Sans MS" panose="030F0702030302020204" pitchFamily="66" charset="0"/>
              </a:rPr>
              <a:t>. The data is shown below: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Find the median and quartiles for this data.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748699"/>
              </p:ext>
            </p:extLst>
          </p:nvPr>
        </p:nvGraphicFramePr>
        <p:xfrm>
          <a:off x="539552" y="3645024"/>
          <a:ext cx="3168350" cy="17281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670">
                  <a:extLst>
                    <a:ext uri="{9D8B030D-6E8A-4147-A177-3AD203B41FA5}">
                      <a16:colId xmlns:a16="http://schemas.microsoft.com/office/drawing/2014/main" val="1082068632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3179687042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1546966490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246485006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162047655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3680956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8301453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24083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0346628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83968" y="1412776"/>
                <a:ext cx="1872208" cy="3911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𝑡h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value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412776"/>
                <a:ext cx="1872208" cy="391133"/>
              </a:xfrm>
              <a:prstGeom prst="rect">
                <a:avLst/>
              </a:prstGeom>
              <a:blipFill>
                <a:blip r:embed="rId2"/>
                <a:stretch>
                  <a:fillRect l="-5537" t="-4688" r="-651" b="-218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49134" y="1971423"/>
                <a:ext cx="1286250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20+1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134" y="1971423"/>
                <a:ext cx="1286250" cy="518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95016" y="2700211"/>
                <a:ext cx="18224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=10.5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𝑡h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value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5016" y="2700211"/>
                <a:ext cx="1822422" cy="276999"/>
              </a:xfrm>
              <a:prstGeom prst="rect">
                <a:avLst/>
              </a:prstGeom>
              <a:blipFill>
                <a:blip r:embed="rId4"/>
                <a:stretch>
                  <a:fillRect l="-5686" t="-26667" r="-6689" b="-5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68891" y="3241442"/>
                <a:ext cx="10586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=22.5</m:t>
                      </m:r>
                    </m:oMath>
                  </m:oMathPara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891" y="3241442"/>
                <a:ext cx="1058623" cy="276999"/>
              </a:xfrm>
              <a:prstGeom prst="rect">
                <a:avLst/>
              </a:prstGeom>
              <a:blipFill>
                <a:blip r:embed="rId5"/>
                <a:stretch>
                  <a:fillRect l="-6322" r="-4598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31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971822" y="1612697"/>
            <a:ext cx="359309" cy="642824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317376" y="1648207"/>
            <a:ext cx="1020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There are 20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Arc 31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6159056" y="2244068"/>
            <a:ext cx="359309" cy="642824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31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5980532" y="2892857"/>
            <a:ext cx="350600" cy="564446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478485" y="2392789"/>
            <a:ext cx="10209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308667" y="2910949"/>
            <a:ext cx="1020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Find this value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525691" y="6176230"/>
                <a:ext cx="11797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5691" y="6176230"/>
                <a:ext cx="1179747" cy="276999"/>
              </a:xfrm>
              <a:prstGeom prst="rect">
                <a:avLst/>
              </a:prstGeom>
              <a:blipFill>
                <a:blip r:embed="rId6"/>
                <a:stretch>
                  <a:fillRect l="-4124" r="-2577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450081" y="4197532"/>
            <a:ext cx="40320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  <a:latin typeface="Comic Sans MS" panose="030F0702030302020204" pitchFamily="66" charset="0"/>
              </a:rPr>
              <a:t>Note that we treat this as discrete data since we have all the actual values!</a:t>
            </a:r>
            <a:endParaRPr lang="en-GB" sz="20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58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 animBg="1"/>
      <p:bldP spid="16" grpId="0"/>
      <p:bldP spid="17" grpId="0" animBg="1"/>
      <p:bldP spid="18" grpId="0" animBg="1"/>
      <p:bldP spid="19" grpId="0"/>
      <p:bldP spid="20" grpId="0"/>
      <p:bldP spid="21" grpId="0"/>
      <p:bldP spid="7" grpId="0"/>
      <p:bldP spid="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quartiles and percentiles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From the large data set, the daily maximum gust (knots) during the first 20 days of June 2015 is recorded in </a:t>
            </a:r>
            <a:r>
              <a:rPr lang="en-US" sz="1600" dirty="0" err="1">
                <a:latin typeface="Comic Sans MS" panose="030F0702030302020204" pitchFamily="66" charset="0"/>
              </a:rPr>
              <a:t>Hurn</a:t>
            </a:r>
            <a:r>
              <a:rPr lang="en-US" sz="1600" dirty="0">
                <a:latin typeface="Comic Sans MS" panose="030F0702030302020204" pitchFamily="66" charset="0"/>
              </a:rPr>
              <a:t>. The data is shown below: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Find the median and quartiles for this data.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748699"/>
              </p:ext>
            </p:extLst>
          </p:nvPr>
        </p:nvGraphicFramePr>
        <p:xfrm>
          <a:off x="539552" y="3645024"/>
          <a:ext cx="3168350" cy="17281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670">
                  <a:extLst>
                    <a:ext uri="{9D8B030D-6E8A-4147-A177-3AD203B41FA5}">
                      <a16:colId xmlns:a16="http://schemas.microsoft.com/office/drawing/2014/main" val="1082068632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3179687042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1546966490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246485006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162047655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3680956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8301453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24083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0346628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525691" y="6176230"/>
                <a:ext cx="11797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5691" y="6176230"/>
                <a:ext cx="1179747" cy="276999"/>
              </a:xfrm>
              <a:prstGeom prst="rect">
                <a:avLst/>
              </a:prstGeom>
              <a:blipFill>
                <a:blip r:embed="rId2"/>
                <a:stretch>
                  <a:fillRect l="-4124" r="-2577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328159" y="1384662"/>
            <a:ext cx="23871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data is </a:t>
            </a:r>
            <a:r>
              <a:rPr lang="en-US" sz="1600" b="1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discrete</a:t>
            </a:r>
            <a:endParaRPr lang="en-GB" sz="1600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10742" y="1976846"/>
                <a:ext cx="875689" cy="3693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742" y="1976846"/>
                <a:ext cx="875689" cy="369332"/>
              </a:xfrm>
              <a:prstGeom prst="rect">
                <a:avLst/>
              </a:prstGeom>
              <a:blipFill>
                <a:blip r:embed="rId3"/>
                <a:stretch>
                  <a:fillRect l="-4795" t="-4762" b="-2381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332512" y="2364378"/>
                <a:ext cx="366126" cy="5124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2" y="2364378"/>
                <a:ext cx="366126" cy="512448"/>
              </a:xfrm>
              <a:prstGeom prst="rect">
                <a:avLst/>
              </a:prstGeom>
              <a:blipFill>
                <a:blip r:embed="rId4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93324" y="2917372"/>
                <a:ext cx="47320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324" y="2917372"/>
                <a:ext cx="473206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602479" y="3052354"/>
                <a:ext cx="57028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479" y="3052354"/>
                <a:ext cx="570284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4310741" y="3509553"/>
            <a:ext cx="26164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So take the 5.5</a:t>
            </a:r>
            <a:r>
              <a:rPr lang="en-US" sz="16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value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351621" y="3872813"/>
                <a:ext cx="8769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1621" y="3872813"/>
                <a:ext cx="876970" cy="276999"/>
              </a:xfrm>
              <a:prstGeom prst="rect">
                <a:avLst/>
              </a:prstGeom>
              <a:blipFill>
                <a:blip r:embed="rId7"/>
                <a:stretch>
                  <a:fillRect l="-7639" r="-4861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332513" y="4323806"/>
                <a:ext cx="875689" cy="3693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3" y="4323806"/>
                <a:ext cx="875689" cy="369332"/>
              </a:xfrm>
              <a:prstGeom prst="rect">
                <a:avLst/>
              </a:prstGeom>
              <a:blipFill>
                <a:blip r:embed="rId8"/>
                <a:stretch>
                  <a:fillRect l="-5517" t="-4762" b="-2381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93323" y="4685212"/>
                <a:ext cx="479940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323" y="4685212"/>
                <a:ext cx="479940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315095" y="5264332"/>
                <a:ext cx="47320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095" y="5264332"/>
                <a:ext cx="473206" cy="5533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24250" y="5399314"/>
                <a:ext cx="6840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4250" y="5399314"/>
                <a:ext cx="68409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4332512" y="5856513"/>
            <a:ext cx="27093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So take the 15.5</a:t>
            </a:r>
            <a:r>
              <a:rPr lang="en-US" sz="16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value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73392" y="6219773"/>
                <a:ext cx="10533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=25.5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3392" y="6219773"/>
                <a:ext cx="1053302" cy="276999"/>
              </a:xfrm>
              <a:prstGeom prst="rect">
                <a:avLst/>
              </a:prstGeom>
              <a:blipFill>
                <a:blip r:embed="rId12"/>
                <a:stretch>
                  <a:fillRect l="-6358" r="-4624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67451" y="6193647"/>
                <a:ext cx="9553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451" y="6193647"/>
                <a:ext cx="955326" cy="276999"/>
              </a:xfrm>
              <a:prstGeom prst="rect">
                <a:avLst/>
              </a:prstGeom>
              <a:blipFill>
                <a:blip r:embed="rId13"/>
                <a:stretch>
                  <a:fillRect l="-5096" r="-382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849394" y="6176230"/>
                <a:ext cx="11797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𝟐𝟓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9394" y="6176230"/>
                <a:ext cx="1179747" cy="276999"/>
              </a:xfrm>
              <a:prstGeom prst="rect">
                <a:avLst/>
              </a:prstGeom>
              <a:blipFill>
                <a:blip r:embed="rId14"/>
                <a:stretch>
                  <a:fillRect l="-4124" r="-2577" b="-30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663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22" grpId="0"/>
      <p:bldP spid="23" grpId="0"/>
      <p:bldP spid="24" grpId="0"/>
      <p:bldP spid="25" grpId="0"/>
      <p:bldP spid="26" grpId="0"/>
      <p:bldP spid="27" grpId="0" animBg="1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50964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quartiles and percentiles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length of time (to the nearest minute) spent on the internet each evening by a group of students is shown in the table below.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an estimate for the upper quartile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an estimate for the 10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42237"/>
              </p:ext>
            </p:extLst>
          </p:nvPr>
        </p:nvGraphicFramePr>
        <p:xfrm>
          <a:off x="783772" y="3492137"/>
          <a:ext cx="2577738" cy="17242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8869">
                  <a:extLst>
                    <a:ext uri="{9D8B030D-6E8A-4147-A177-3AD203B41FA5}">
                      <a16:colId xmlns:a16="http://schemas.microsoft.com/office/drawing/2014/main" val="1144633339"/>
                    </a:ext>
                  </a:extLst>
                </a:gridCol>
                <a:gridCol w="1288869">
                  <a:extLst>
                    <a:ext uri="{9D8B030D-6E8A-4147-A177-3AD203B41FA5}">
                      <a16:colId xmlns:a16="http://schemas.microsoft.com/office/drawing/2014/main" val="3873483983"/>
                    </a:ext>
                  </a:extLst>
                </a:gridCol>
              </a:tblGrid>
              <a:tr h="63801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Time spent on internet (</a:t>
                      </a:r>
                      <a:r>
                        <a:rPr lang="en-US" sz="1100" dirty="0" err="1">
                          <a:latin typeface="Comic Sans MS" panose="030F0702030302020204" pitchFamily="66" charset="0"/>
                        </a:rPr>
                        <a:t>mins</a:t>
                      </a:r>
                      <a:r>
                        <a:rPr lang="en-US" sz="1100" dirty="0">
                          <a:latin typeface="Comic Sans MS" panose="030F0702030302020204" pitchFamily="66" charset="0"/>
                        </a:rPr>
                        <a:t>)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Frequency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472106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30-31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5349552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32-33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25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326905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34-36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30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49345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37-39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13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714329"/>
                  </a:ext>
                </a:extLst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4223656" y="1297577"/>
            <a:ext cx="25875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data is </a:t>
            </a:r>
            <a:r>
              <a:rPr lang="en-US" sz="1600" b="1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continuous</a:t>
            </a:r>
            <a:endParaRPr lang="en-GB" sz="1600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280261" y="1676400"/>
                <a:ext cx="479940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0261" y="1676400"/>
                <a:ext cx="479940" cy="5533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41073" y="2299063"/>
                <a:ext cx="587020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210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073" y="2299063"/>
                <a:ext cx="587020" cy="5533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706982" y="2434044"/>
                <a:ext cx="15195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52.5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𝑡h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value</a:t>
                </a: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982" y="2434044"/>
                <a:ext cx="1519583" cy="338554"/>
              </a:xfrm>
              <a:prstGeom prst="rect">
                <a:avLst/>
              </a:prstGeom>
              <a:blipFill>
                <a:blip r:embed="rId4"/>
                <a:stretch>
                  <a:fillRect t="-3571" r="-1205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4210424" y="2911834"/>
            <a:ext cx="4622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Find the group that this is in, and use </a:t>
            </a:r>
            <a:r>
              <a:rPr lang="en-US" sz="1600" b="1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linear interpolation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to estimate the median…</a:t>
            </a:r>
            <a:endParaRPr lang="en-GB" sz="1600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51573" y="4163627"/>
            <a:ext cx="2712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82032" y="4458070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27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083511" y="4725879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57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426781" y="4829452"/>
            <a:ext cx="310718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210424" y="3613170"/>
            <a:ext cx="28650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can use this formula:</a:t>
            </a:r>
            <a:endParaRPr lang="en-GB" sz="1600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122416" y="4691849"/>
                <a:ext cx="2351093" cy="6992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2416" y="4691849"/>
                <a:ext cx="2351093" cy="69929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 flipV="1">
            <a:off x="5149049" y="5282214"/>
            <a:ext cx="133165" cy="3728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350058" y="5681709"/>
            <a:ext cx="14204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Lower boundary of the group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flipH="1" flipV="1">
            <a:off x="7094739" y="5301449"/>
            <a:ext cx="264849" cy="31811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22236" y="5672831"/>
            <a:ext cx="1420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Classwidth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of the group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6261719" y="5471604"/>
            <a:ext cx="59182" cy="35214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690585" y="5859262"/>
            <a:ext cx="1420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Frequency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6449630" y="4492101"/>
            <a:ext cx="403932" cy="21750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684885" y="4136994"/>
            <a:ext cx="1287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Places into group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304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9" grpId="0"/>
      <p:bldP spid="40" grpId="0"/>
      <p:bldP spid="41" grpId="0"/>
      <p:bldP spid="42" grpId="0"/>
      <p:bldP spid="13" grpId="0"/>
      <p:bldP spid="17" grpId="0"/>
      <p:bldP spid="44" grpId="0"/>
      <p:bldP spid="46" grpId="0"/>
      <p:bldP spid="48" grpId="0"/>
      <p:bldP spid="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50964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quartiles and percentiles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length of time (to the nearest minute) spent on the internet each evening by a group of students is shown in the table below.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an estimate for the upper quartile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an estimate for the 10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83772" y="3492137"/>
          <a:ext cx="2577738" cy="17242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8869">
                  <a:extLst>
                    <a:ext uri="{9D8B030D-6E8A-4147-A177-3AD203B41FA5}">
                      <a16:colId xmlns:a16="http://schemas.microsoft.com/office/drawing/2014/main" val="1144633339"/>
                    </a:ext>
                  </a:extLst>
                </a:gridCol>
                <a:gridCol w="1288869">
                  <a:extLst>
                    <a:ext uri="{9D8B030D-6E8A-4147-A177-3AD203B41FA5}">
                      <a16:colId xmlns:a16="http://schemas.microsoft.com/office/drawing/2014/main" val="3873483983"/>
                    </a:ext>
                  </a:extLst>
                </a:gridCol>
              </a:tblGrid>
              <a:tr h="63801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Time spent in internet (</a:t>
                      </a:r>
                      <a:r>
                        <a:rPr lang="en-US" sz="1100" dirty="0" err="1">
                          <a:latin typeface="Comic Sans MS" panose="030F0702030302020204" pitchFamily="66" charset="0"/>
                        </a:rPr>
                        <a:t>mins</a:t>
                      </a:r>
                      <a:r>
                        <a:rPr lang="en-US" sz="1100" dirty="0">
                          <a:latin typeface="Comic Sans MS" panose="030F0702030302020204" pitchFamily="66" charset="0"/>
                        </a:rPr>
                        <a:t>)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Frequency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472106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30-31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5349552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32-33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25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326905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34-36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30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49345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37-39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13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71432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721428" y="5473335"/>
                <a:ext cx="15195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52.5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𝑡h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value</a:t>
                </a: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1428" y="5473335"/>
                <a:ext cx="1519583" cy="338554"/>
              </a:xfrm>
              <a:prstGeom prst="rect">
                <a:avLst/>
              </a:prstGeom>
              <a:blipFill>
                <a:blip r:embed="rId2"/>
                <a:stretch>
                  <a:fillRect t="-3636" r="-800" b="-2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151573" y="4163627"/>
            <a:ext cx="2712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82032" y="4458070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27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083511" y="4725879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57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426781" y="4829452"/>
            <a:ext cx="310718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332516" y="1354182"/>
                <a:ext cx="1768882" cy="52443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6" y="1354182"/>
                <a:ext cx="1768882" cy="5244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80117" y="2481941"/>
                <a:ext cx="1854995" cy="62235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33.5+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25.5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×3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17" y="2481941"/>
                <a:ext cx="1854995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31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6015368" y="1647529"/>
            <a:ext cx="272221" cy="1139213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212873" y="1099565"/>
            <a:ext cx="28353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value is 25.5 places into the group (it is the 52.5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th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value, and we have already had 27 before the group started)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238998" y="2013967"/>
            <a:ext cx="28353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Remember for continuous data, you will need to use 33.5 and 36.5 as the class boundaries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737465" y="3631473"/>
                <a:ext cx="851195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=36.05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465" y="3631473"/>
                <a:ext cx="851195" cy="276999"/>
              </a:xfrm>
              <a:prstGeom prst="rect">
                <a:avLst/>
              </a:prstGeom>
              <a:blipFill>
                <a:blip r:embed="rId6"/>
                <a:stretch>
                  <a:fillRect l="-2143" r="-6429"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6028431" y="2836250"/>
            <a:ext cx="276575" cy="951980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186748" y="3163497"/>
            <a:ext cx="1232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4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 animBg="1"/>
      <p:bldP spid="29" grpId="0"/>
      <p:bldP spid="30" grpId="0"/>
      <p:bldP spid="31" grpId="0"/>
      <p:bldP spid="32" grpId="0" animBg="1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50964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quartiles and percentiles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length of time (to the nearest minute) spent on the internet each evening by a group of students is shown in the table below.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an estimate for the upper quartile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an estimate for the 10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83772" y="3492137"/>
          <a:ext cx="2577738" cy="17242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8869">
                  <a:extLst>
                    <a:ext uri="{9D8B030D-6E8A-4147-A177-3AD203B41FA5}">
                      <a16:colId xmlns:a16="http://schemas.microsoft.com/office/drawing/2014/main" val="1144633339"/>
                    </a:ext>
                  </a:extLst>
                </a:gridCol>
                <a:gridCol w="1288869">
                  <a:extLst>
                    <a:ext uri="{9D8B030D-6E8A-4147-A177-3AD203B41FA5}">
                      <a16:colId xmlns:a16="http://schemas.microsoft.com/office/drawing/2014/main" val="3873483983"/>
                    </a:ext>
                  </a:extLst>
                </a:gridCol>
              </a:tblGrid>
              <a:tr h="63801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Time spent in internet (</a:t>
                      </a:r>
                      <a:r>
                        <a:rPr lang="en-US" sz="1100" dirty="0" err="1">
                          <a:latin typeface="Comic Sans MS" panose="030F0702030302020204" pitchFamily="66" charset="0"/>
                        </a:rPr>
                        <a:t>mins</a:t>
                      </a:r>
                      <a:r>
                        <a:rPr lang="en-US" sz="1100" dirty="0">
                          <a:latin typeface="Comic Sans MS" panose="030F0702030302020204" pitchFamily="66" charset="0"/>
                        </a:rPr>
                        <a:t>)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Frequency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472106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30-31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5349552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32-33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25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326905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34-36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30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49345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37-39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13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71432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151573" y="4163627"/>
            <a:ext cx="2712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82032" y="4458070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27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452907" y="4594321"/>
            <a:ext cx="310718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751910" y="5538651"/>
                <a:ext cx="928139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1910" y="5538651"/>
                <a:ext cx="928139" cy="276999"/>
              </a:xfrm>
              <a:prstGeom prst="rect">
                <a:avLst/>
              </a:prstGeom>
              <a:blipFill>
                <a:blip r:embed="rId3"/>
                <a:stretch>
                  <a:fillRect l="-1961" r="-5882"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4223656" y="1297577"/>
            <a:ext cx="25875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data is </a:t>
            </a:r>
            <a:r>
              <a:rPr lang="en-US" sz="1600" b="1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continuous</a:t>
            </a:r>
            <a:endParaRPr lang="en-GB" sz="1600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306387" y="2155373"/>
                <a:ext cx="59375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387" y="2155373"/>
                <a:ext cx="593752" cy="5533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302033" y="2804161"/>
                <a:ext cx="587020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700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033" y="2804161"/>
                <a:ext cx="587020" cy="5549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828902" y="2939142"/>
                <a:ext cx="12502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𝑡h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value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8902" y="2939142"/>
                <a:ext cx="1250279" cy="338554"/>
              </a:xfrm>
              <a:prstGeom prst="rect">
                <a:avLst/>
              </a:prstGeom>
              <a:blipFill>
                <a:blip r:embed="rId6"/>
                <a:stretch>
                  <a:fillRect t="-3571" r="-1463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4236550" y="3495309"/>
            <a:ext cx="4622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Find the group that this is in, and use </a:t>
            </a:r>
            <a:r>
              <a:rPr lang="en-US" sz="1600" b="1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linear interpolation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to estimate it…</a:t>
            </a:r>
            <a:endParaRPr lang="en-GB" sz="1600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06239" y="1672045"/>
            <a:ext cx="45159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10</a:t>
            </a:r>
            <a:r>
              <a:rPr lang="en-US" sz="16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percentile is calculated as follows</a:t>
            </a:r>
            <a:endParaRPr lang="en-GB" sz="1600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812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0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Measures of location and spread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50964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calculate quartiles and percentiles of a data set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length of time (to the nearest minute) spent on the internet each evening by a group of students is shown in the table below.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an estimate for the upper quartile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Find an estimate for the 10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percentile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2C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83772" y="3492137"/>
          <a:ext cx="2577738" cy="17242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8869">
                  <a:extLst>
                    <a:ext uri="{9D8B030D-6E8A-4147-A177-3AD203B41FA5}">
                      <a16:colId xmlns:a16="http://schemas.microsoft.com/office/drawing/2014/main" val="1144633339"/>
                    </a:ext>
                  </a:extLst>
                </a:gridCol>
                <a:gridCol w="1288869">
                  <a:extLst>
                    <a:ext uri="{9D8B030D-6E8A-4147-A177-3AD203B41FA5}">
                      <a16:colId xmlns:a16="http://schemas.microsoft.com/office/drawing/2014/main" val="3873483983"/>
                    </a:ext>
                  </a:extLst>
                </a:gridCol>
              </a:tblGrid>
              <a:tr h="63801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Time spent in internet (</a:t>
                      </a:r>
                      <a:r>
                        <a:rPr lang="en-US" sz="1100" dirty="0" err="1">
                          <a:latin typeface="Comic Sans MS" panose="030F0702030302020204" pitchFamily="66" charset="0"/>
                        </a:rPr>
                        <a:t>mins</a:t>
                      </a:r>
                      <a:r>
                        <a:rPr lang="en-US" sz="1100" dirty="0">
                          <a:latin typeface="Comic Sans MS" panose="030F0702030302020204" pitchFamily="66" charset="0"/>
                        </a:rPr>
                        <a:t>)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Frequency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472106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30-31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5349552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32-33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25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4326905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34-36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30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49345"/>
                  </a:ext>
                </a:extLst>
              </a:tr>
              <a:tr h="27157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37-39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omic Sans MS" panose="030F0702030302020204" pitchFamily="66" charset="0"/>
                        </a:rPr>
                        <a:t>13</a:t>
                      </a: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71432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151573" y="4163627"/>
            <a:ext cx="2712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82032" y="4458070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27</a:t>
            </a:r>
            <a:endParaRPr lang="en-GB" sz="11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452907" y="4594321"/>
            <a:ext cx="310718" cy="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8827" cy="4662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751910" y="5538651"/>
                <a:ext cx="928139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1910" y="5538651"/>
                <a:ext cx="928139" cy="276999"/>
              </a:xfrm>
              <a:prstGeom prst="rect">
                <a:avLst/>
              </a:prstGeom>
              <a:blipFill>
                <a:blip r:embed="rId3"/>
                <a:stretch>
                  <a:fillRect l="-1961" r="-5882"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332516" y="1354182"/>
                <a:ext cx="1768882" cy="52443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𝑃𝐿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𝐺𝐹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𝐶𝑊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516" y="1354182"/>
                <a:ext cx="1768882" cy="5244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80117" y="2481941"/>
                <a:ext cx="1678665" cy="62235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31.5+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×2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17" y="2481941"/>
                <a:ext cx="1678665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31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6015368" y="1647529"/>
            <a:ext cx="272221" cy="1139213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212873" y="1099565"/>
            <a:ext cx="28353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value is 5 places into the group (it is the 7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th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value, and we have already had 2 before the group started)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32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238998" y="2013967"/>
            <a:ext cx="28353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Remember for continuous data, you will need to use 31.5 and 33.5 as the class boundaries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84917" y="3631473"/>
                <a:ext cx="110472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=31.9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4917" y="3631473"/>
                <a:ext cx="1104726" cy="276999"/>
              </a:xfrm>
              <a:prstGeom prst="rect">
                <a:avLst/>
              </a:prstGeom>
              <a:blipFill>
                <a:blip r:embed="rId6"/>
                <a:stretch>
                  <a:fillRect l="-4972" r="-4972" b="-1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>
            <a:extLst>
              <a:ext uri="{FF2B5EF4-FFF2-40B4-BE49-F238E27FC236}">
                <a16:creationId xmlns:a16="http://schemas.microsoft.com/office/drawing/2014/main" id="{2E71092D-54D2-469E-B3B5-15EF53D34F21}"/>
              </a:ext>
            </a:extLst>
          </p:cNvPr>
          <p:cNvSpPr/>
          <p:nvPr/>
        </p:nvSpPr>
        <p:spPr>
          <a:xfrm>
            <a:off x="6028431" y="2836250"/>
            <a:ext cx="276575" cy="951980"/>
          </a:xfrm>
          <a:prstGeom prst="arc">
            <a:avLst>
              <a:gd name="adj1" fmla="val 16200000"/>
              <a:gd name="adj2" fmla="val 533934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D52997D-57B8-4CC0-9D84-74EE618AD031}"/>
              </a:ext>
            </a:extLst>
          </p:cNvPr>
          <p:cNvSpPr txBox="1"/>
          <p:nvPr/>
        </p:nvSpPr>
        <p:spPr>
          <a:xfrm>
            <a:off x="6186748" y="3163497"/>
            <a:ext cx="1232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4681323" y="3993346"/>
            <a:ext cx="717991" cy="73540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872572" y="4749892"/>
            <a:ext cx="2825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notation is usually used for the 10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th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percentile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13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 animBg="1"/>
      <p:bldP spid="26" grpId="0"/>
      <p:bldP spid="27" grpId="0"/>
      <p:bldP spid="28" grpId="0"/>
      <p:bldP spid="29" grpId="0" animBg="1"/>
      <p:bldP spid="30" grpId="0"/>
      <p:bldP spid="3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DDC855-8F94-4213-B901-D62FF1B7F9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4A91E3-7608-41D8-BDA8-3FD527848D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145A37-1C89-4720-ADC5-C5834DA34354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581</TotalTime>
  <Words>1278</Words>
  <Application>Microsoft Office PowerPoint</Application>
  <PresentationFormat>On-screen Show (4:3)</PresentationFormat>
  <Paragraphs>274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MV Boli</vt:lpstr>
      <vt:lpstr>Wingdings</vt:lpstr>
      <vt:lpstr>Office テーマ</vt:lpstr>
      <vt:lpstr>PowerPoint Presentation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  <vt:lpstr>Measures of location and spread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143</cp:revision>
  <dcterms:created xsi:type="dcterms:W3CDTF">2017-08-14T15:35:38Z</dcterms:created>
  <dcterms:modified xsi:type="dcterms:W3CDTF">2021-01-27T22:04:32Z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