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25B0C-FE14-4C91-9D7E-C2198E506A64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9FD60-9650-4A59-AF7B-9C2466D13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3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6000">
              <a:schemeClr val="accent5">
                <a:lumMod val="20000"/>
                <a:lumOff val="80000"/>
              </a:schemeClr>
            </a:gs>
            <a:gs pos="95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49.png"/><Relationship Id="rId7" Type="http://schemas.openxmlformats.org/officeDocument/2006/relationships/image" Target="../media/image57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0.png"/><Relationship Id="rId9" Type="http://schemas.openxmlformats.org/officeDocument/2006/relationships/image" Target="../media/image5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49.png"/><Relationship Id="rId7" Type="http://schemas.openxmlformats.org/officeDocument/2006/relationships/image" Target="../media/image6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10" Type="http://schemas.openxmlformats.org/officeDocument/2006/relationships/image" Target="../media/image64.png"/><Relationship Id="rId4" Type="http://schemas.openxmlformats.org/officeDocument/2006/relationships/image" Target="../media/image50.png"/><Relationship Id="rId9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459351" y="2106202"/>
            <a:ext cx="831310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Exercise 2C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7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楕円 22">
            <a:extLst>
              <a:ext uri="{FF2B5EF4-FFF2-40B4-BE49-F238E27FC236}">
                <a16:creationId xmlns:a16="http://schemas.microsoft.com/office/drawing/2014/main" id="{ACF110D3-18D7-4EF4-B476-CBABB7981DD2}"/>
              </a:ext>
            </a:extLst>
          </p:cNvPr>
          <p:cNvSpPr>
            <a:spLocks noChangeAspect="1"/>
          </p:cNvSpPr>
          <p:nvPr/>
        </p:nvSpPr>
        <p:spPr>
          <a:xfrm>
            <a:off x="6276512" y="1692916"/>
            <a:ext cx="1145220" cy="1145220"/>
          </a:xfrm>
          <a:prstGeom prst="ellipse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combine the previous 2 sections, and answer questions based on conditional probability in Venn diagrams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=0.55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=0.15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Draw a Venn diagram showing the probabilities for events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6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∪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  <a:blipFill>
                <a:blip r:embed="rId2"/>
                <a:stretch>
                  <a:fillRect t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2B6470-867F-427B-A8F6-3C666DFBB495}"/>
              </a:ext>
            </a:extLst>
          </p:cNvPr>
          <p:cNvSpPr/>
          <p:nvPr/>
        </p:nvSpPr>
        <p:spPr>
          <a:xfrm>
            <a:off x="5148064" y="1556792"/>
            <a:ext cx="2618913" cy="14026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9B76775-ED62-402C-9672-ED465C023F7A}"/>
              </a:ext>
            </a:extLst>
          </p:cNvPr>
          <p:cNvSpPr>
            <a:spLocks noChangeAspect="1"/>
          </p:cNvSpPr>
          <p:nvPr/>
        </p:nvSpPr>
        <p:spPr>
          <a:xfrm>
            <a:off x="5467661" y="1689957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67A6E4D3-C006-44E8-AE42-BEE4DB17941D}"/>
              </a:ext>
            </a:extLst>
          </p:cNvPr>
          <p:cNvSpPr>
            <a:spLocks noChangeAspect="1"/>
          </p:cNvSpPr>
          <p:nvPr/>
        </p:nvSpPr>
        <p:spPr>
          <a:xfrm>
            <a:off x="6259254" y="1691436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/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/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EA3337-0085-40BC-BEE1-A28247C34C5C}"/>
              </a:ext>
            </a:extLst>
          </p:cNvPr>
          <p:cNvSpPr txBox="1"/>
          <p:nvPr/>
        </p:nvSpPr>
        <p:spPr>
          <a:xfrm>
            <a:off x="6201551" y="2150611"/>
            <a:ext cx="481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83D274-4758-422B-B1CB-578424B8F687}"/>
              </a:ext>
            </a:extLst>
          </p:cNvPr>
          <p:cNvSpPr txBox="1"/>
          <p:nvPr/>
        </p:nvSpPr>
        <p:spPr>
          <a:xfrm>
            <a:off x="5724128" y="206084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81CCD0-6527-4415-9785-73DD50728960}"/>
              </a:ext>
            </a:extLst>
          </p:cNvPr>
          <p:cNvSpPr txBox="1"/>
          <p:nvPr/>
        </p:nvSpPr>
        <p:spPr>
          <a:xfrm>
            <a:off x="6697716" y="2069726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30A223-32BA-4EF3-86A7-6AF0D3112F12}"/>
              </a:ext>
            </a:extLst>
          </p:cNvPr>
          <p:cNvSpPr txBox="1"/>
          <p:nvPr/>
        </p:nvSpPr>
        <p:spPr>
          <a:xfrm>
            <a:off x="7291535" y="2636912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7ACB4E0-AE42-48C3-9D4C-0C0D91B0D4A5}"/>
              </a:ext>
            </a:extLst>
          </p:cNvPr>
          <p:cNvCxnSpPr>
            <a:cxnSpLocks/>
          </p:cNvCxnSpPr>
          <p:nvPr/>
        </p:nvCxnSpPr>
        <p:spPr>
          <a:xfrm flipV="1">
            <a:off x="2520266" y="3551068"/>
            <a:ext cx="2291431" cy="16169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/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happening, given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happens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blipFill>
                <a:blip r:embed="rId5"/>
                <a:stretch>
                  <a:fillRect l="-491" t="-2326" r="-164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/>
              <p:nvPr/>
            </p:nvSpPr>
            <p:spPr>
              <a:xfrm>
                <a:off x="4456590" y="3968317"/>
                <a:ext cx="4429958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As in the previous section, the ‘area’ we are considering is being restricted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are only going to consider the region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happens (total of 0.4)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can use the probabilities in the same way we would use actual values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590" y="3968317"/>
                <a:ext cx="4429958" cy="2031325"/>
              </a:xfrm>
              <a:prstGeom prst="rect">
                <a:avLst/>
              </a:prstGeom>
              <a:blipFill>
                <a:blip r:embed="rId6"/>
                <a:stretch>
                  <a:fillRect l="-138" t="-6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/>
              <p:nvPr/>
            </p:nvSpPr>
            <p:spPr>
              <a:xfrm>
                <a:off x="4731799" y="5885895"/>
                <a:ext cx="3719744" cy="616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 the probability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happening, given that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happens,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0.15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799" y="5885895"/>
                <a:ext cx="3719744" cy="616836"/>
              </a:xfrm>
              <a:prstGeom prst="rect">
                <a:avLst/>
              </a:prstGeom>
              <a:blipFill>
                <a:blip r:embed="rId7"/>
                <a:stretch>
                  <a:fillRect l="-492" t="-1980" b="-9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/>
              <p:nvPr/>
            </p:nvSpPr>
            <p:spPr>
              <a:xfrm>
                <a:off x="6551722" y="6090081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722" y="6090081"/>
                <a:ext cx="470515" cy="4103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958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 animBg="1"/>
      <p:bldP spid="10" grpId="0" animBg="1"/>
      <p:bldP spid="11" grpId="0" animBg="1"/>
      <p:bldP spid="7" grpId="0"/>
      <p:bldP spid="8" grpId="0"/>
      <p:bldP spid="12" grpId="0"/>
      <p:bldP spid="13" grpId="0"/>
      <p:bldP spid="14" grpId="0"/>
      <p:bldP spid="15" grpId="0"/>
      <p:bldP spid="18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0DDD7D2-FF39-4C3F-B657-5A1F7D86E9D7}"/>
              </a:ext>
            </a:extLst>
          </p:cNvPr>
          <p:cNvSpPr/>
          <p:nvPr/>
        </p:nvSpPr>
        <p:spPr>
          <a:xfrm>
            <a:off x="5468182" y="1683151"/>
            <a:ext cx="1937335" cy="1149028"/>
          </a:xfrm>
          <a:custGeom>
            <a:avLst/>
            <a:gdLst>
              <a:gd name="connsiteX0" fmla="*/ 161925 w 1928813"/>
              <a:gd name="connsiteY0" fmla="*/ 171450 h 1143000"/>
              <a:gd name="connsiteX1" fmla="*/ 304800 w 1928813"/>
              <a:gd name="connsiteY1" fmla="*/ 66675 h 1143000"/>
              <a:gd name="connsiteX2" fmla="*/ 466725 w 1928813"/>
              <a:gd name="connsiteY2" fmla="*/ 4763 h 1143000"/>
              <a:gd name="connsiteX3" fmla="*/ 652463 w 1928813"/>
              <a:gd name="connsiteY3" fmla="*/ 0 h 1143000"/>
              <a:gd name="connsiteX4" fmla="*/ 862013 w 1928813"/>
              <a:gd name="connsiteY4" fmla="*/ 76200 h 1143000"/>
              <a:gd name="connsiteX5" fmla="*/ 976313 w 1928813"/>
              <a:gd name="connsiteY5" fmla="*/ 161925 h 1143000"/>
              <a:gd name="connsiteX6" fmla="*/ 1123950 w 1928813"/>
              <a:gd name="connsiteY6" fmla="*/ 57150 h 1143000"/>
              <a:gd name="connsiteX7" fmla="*/ 1362075 w 1928813"/>
              <a:gd name="connsiteY7" fmla="*/ 0 h 1143000"/>
              <a:gd name="connsiteX8" fmla="*/ 1590675 w 1928813"/>
              <a:gd name="connsiteY8" fmla="*/ 42863 h 1143000"/>
              <a:gd name="connsiteX9" fmla="*/ 1790700 w 1928813"/>
              <a:gd name="connsiteY9" fmla="*/ 180975 h 1143000"/>
              <a:gd name="connsiteX10" fmla="*/ 1919288 w 1928813"/>
              <a:gd name="connsiteY10" fmla="*/ 442913 h 1143000"/>
              <a:gd name="connsiteX11" fmla="*/ 1928813 w 1928813"/>
              <a:gd name="connsiteY11" fmla="*/ 700088 h 1143000"/>
              <a:gd name="connsiteX12" fmla="*/ 1828800 w 1928813"/>
              <a:gd name="connsiteY12" fmla="*/ 914400 h 1143000"/>
              <a:gd name="connsiteX13" fmla="*/ 1666875 w 1928813"/>
              <a:gd name="connsiteY13" fmla="*/ 1066800 h 1143000"/>
              <a:gd name="connsiteX14" fmla="*/ 1485900 w 1928813"/>
              <a:gd name="connsiteY14" fmla="*/ 1138238 h 1143000"/>
              <a:gd name="connsiteX15" fmla="*/ 1228725 w 1928813"/>
              <a:gd name="connsiteY15" fmla="*/ 1128713 h 1143000"/>
              <a:gd name="connsiteX16" fmla="*/ 1071563 w 1928813"/>
              <a:gd name="connsiteY16" fmla="*/ 1057275 h 1143000"/>
              <a:gd name="connsiteX17" fmla="*/ 976313 w 1928813"/>
              <a:gd name="connsiteY17" fmla="*/ 981075 h 1143000"/>
              <a:gd name="connsiteX18" fmla="*/ 833438 w 1928813"/>
              <a:gd name="connsiteY18" fmla="*/ 1085850 h 1143000"/>
              <a:gd name="connsiteX19" fmla="*/ 647700 w 1928813"/>
              <a:gd name="connsiteY19" fmla="*/ 1143000 h 1143000"/>
              <a:gd name="connsiteX20" fmla="*/ 381000 w 1928813"/>
              <a:gd name="connsiteY20" fmla="*/ 1114425 h 1143000"/>
              <a:gd name="connsiteX21" fmla="*/ 200025 w 1928813"/>
              <a:gd name="connsiteY21" fmla="*/ 1028700 h 1143000"/>
              <a:gd name="connsiteX22" fmla="*/ 57150 w 1928813"/>
              <a:gd name="connsiteY22" fmla="*/ 809625 h 1143000"/>
              <a:gd name="connsiteX23" fmla="*/ 0 w 1928813"/>
              <a:gd name="connsiteY23" fmla="*/ 619125 h 1143000"/>
              <a:gd name="connsiteX24" fmla="*/ 57150 w 1928813"/>
              <a:gd name="connsiteY24" fmla="*/ 323850 h 1143000"/>
              <a:gd name="connsiteX25" fmla="*/ 161925 w 1928813"/>
              <a:gd name="connsiteY25" fmla="*/ 171450 h 1143000"/>
              <a:gd name="connsiteX0" fmla="*/ 161925 w 1924051"/>
              <a:gd name="connsiteY0" fmla="*/ 171450 h 1143000"/>
              <a:gd name="connsiteX1" fmla="*/ 304800 w 1924051"/>
              <a:gd name="connsiteY1" fmla="*/ 66675 h 1143000"/>
              <a:gd name="connsiteX2" fmla="*/ 466725 w 1924051"/>
              <a:gd name="connsiteY2" fmla="*/ 4763 h 1143000"/>
              <a:gd name="connsiteX3" fmla="*/ 652463 w 1924051"/>
              <a:gd name="connsiteY3" fmla="*/ 0 h 1143000"/>
              <a:gd name="connsiteX4" fmla="*/ 862013 w 1924051"/>
              <a:gd name="connsiteY4" fmla="*/ 76200 h 1143000"/>
              <a:gd name="connsiteX5" fmla="*/ 976313 w 1924051"/>
              <a:gd name="connsiteY5" fmla="*/ 161925 h 1143000"/>
              <a:gd name="connsiteX6" fmla="*/ 1123950 w 1924051"/>
              <a:gd name="connsiteY6" fmla="*/ 57150 h 1143000"/>
              <a:gd name="connsiteX7" fmla="*/ 1362075 w 1924051"/>
              <a:gd name="connsiteY7" fmla="*/ 0 h 1143000"/>
              <a:gd name="connsiteX8" fmla="*/ 1590675 w 1924051"/>
              <a:gd name="connsiteY8" fmla="*/ 42863 h 1143000"/>
              <a:gd name="connsiteX9" fmla="*/ 1790700 w 1924051"/>
              <a:gd name="connsiteY9" fmla="*/ 180975 h 1143000"/>
              <a:gd name="connsiteX10" fmla="*/ 1919288 w 1924051"/>
              <a:gd name="connsiteY10" fmla="*/ 442913 h 1143000"/>
              <a:gd name="connsiteX11" fmla="*/ 1924051 w 1924051"/>
              <a:gd name="connsiteY11" fmla="*/ 683419 h 1143000"/>
              <a:gd name="connsiteX12" fmla="*/ 1828800 w 1924051"/>
              <a:gd name="connsiteY12" fmla="*/ 914400 h 1143000"/>
              <a:gd name="connsiteX13" fmla="*/ 1666875 w 1924051"/>
              <a:gd name="connsiteY13" fmla="*/ 1066800 h 1143000"/>
              <a:gd name="connsiteX14" fmla="*/ 1485900 w 1924051"/>
              <a:gd name="connsiteY14" fmla="*/ 1138238 h 1143000"/>
              <a:gd name="connsiteX15" fmla="*/ 1228725 w 1924051"/>
              <a:gd name="connsiteY15" fmla="*/ 1128713 h 1143000"/>
              <a:gd name="connsiteX16" fmla="*/ 1071563 w 1924051"/>
              <a:gd name="connsiteY16" fmla="*/ 1057275 h 1143000"/>
              <a:gd name="connsiteX17" fmla="*/ 976313 w 1924051"/>
              <a:gd name="connsiteY17" fmla="*/ 981075 h 1143000"/>
              <a:gd name="connsiteX18" fmla="*/ 833438 w 1924051"/>
              <a:gd name="connsiteY18" fmla="*/ 1085850 h 1143000"/>
              <a:gd name="connsiteX19" fmla="*/ 647700 w 1924051"/>
              <a:gd name="connsiteY19" fmla="*/ 1143000 h 1143000"/>
              <a:gd name="connsiteX20" fmla="*/ 381000 w 1924051"/>
              <a:gd name="connsiteY20" fmla="*/ 1114425 h 1143000"/>
              <a:gd name="connsiteX21" fmla="*/ 200025 w 1924051"/>
              <a:gd name="connsiteY21" fmla="*/ 1028700 h 1143000"/>
              <a:gd name="connsiteX22" fmla="*/ 57150 w 1924051"/>
              <a:gd name="connsiteY22" fmla="*/ 809625 h 1143000"/>
              <a:gd name="connsiteX23" fmla="*/ 0 w 1924051"/>
              <a:gd name="connsiteY23" fmla="*/ 619125 h 1143000"/>
              <a:gd name="connsiteX24" fmla="*/ 57150 w 1924051"/>
              <a:gd name="connsiteY24" fmla="*/ 323850 h 1143000"/>
              <a:gd name="connsiteX25" fmla="*/ 161925 w 1924051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37335" h="1149028">
                <a:moveTo>
                  <a:pt x="161925" y="171450"/>
                </a:moveTo>
                <a:lnTo>
                  <a:pt x="304800" y="66675"/>
                </a:lnTo>
                <a:lnTo>
                  <a:pt x="466725" y="4763"/>
                </a:lnTo>
                <a:lnTo>
                  <a:pt x="652463" y="0"/>
                </a:lnTo>
                <a:lnTo>
                  <a:pt x="862013" y="76200"/>
                </a:lnTo>
                <a:lnTo>
                  <a:pt x="976313" y="161925"/>
                </a:lnTo>
                <a:lnTo>
                  <a:pt x="1123950" y="57150"/>
                </a:lnTo>
                <a:lnTo>
                  <a:pt x="1362075" y="0"/>
                </a:lnTo>
                <a:lnTo>
                  <a:pt x="1590675" y="42863"/>
                </a:lnTo>
                <a:cubicBezTo>
                  <a:pt x="1657350" y="94457"/>
                  <a:pt x="1738312" y="131763"/>
                  <a:pt x="1790700" y="197644"/>
                </a:cubicBezTo>
                <a:cubicBezTo>
                  <a:pt x="1857376" y="277813"/>
                  <a:pt x="1893094" y="341313"/>
                  <a:pt x="1919288" y="442913"/>
                </a:cubicBezTo>
                <a:cubicBezTo>
                  <a:pt x="1920876" y="523082"/>
                  <a:pt x="1955800" y="603250"/>
                  <a:pt x="1924051" y="683419"/>
                </a:cubicBezTo>
                <a:cubicBezTo>
                  <a:pt x="1892301" y="822326"/>
                  <a:pt x="1860550" y="837406"/>
                  <a:pt x="1828800" y="914400"/>
                </a:cubicBezTo>
                <a:lnTo>
                  <a:pt x="1666875" y="1066800"/>
                </a:lnTo>
                <a:lnTo>
                  <a:pt x="1485900" y="1138238"/>
                </a:lnTo>
                <a:cubicBezTo>
                  <a:pt x="1400175" y="1135063"/>
                  <a:pt x="1316831" y="1169988"/>
                  <a:pt x="1228725" y="1128713"/>
                </a:cubicBezTo>
                <a:lnTo>
                  <a:pt x="1071563" y="1057275"/>
                </a:lnTo>
                <a:lnTo>
                  <a:pt x="976313" y="981075"/>
                </a:lnTo>
                <a:lnTo>
                  <a:pt x="833438" y="1085850"/>
                </a:lnTo>
                <a:lnTo>
                  <a:pt x="647700" y="1143000"/>
                </a:lnTo>
                <a:cubicBezTo>
                  <a:pt x="558800" y="1133475"/>
                  <a:pt x="522288" y="1152525"/>
                  <a:pt x="381000" y="1114425"/>
                </a:cubicBezTo>
                <a:lnTo>
                  <a:pt x="200025" y="1028700"/>
                </a:lnTo>
                <a:lnTo>
                  <a:pt x="57150" y="809625"/>
                </a:lnTo>
                <a:lnTo>
                  <a:pt x="0" y="619125"/>
                </a:lnTo>
                <a:lnTo>
                  <a:pt x="57150" y="323850"/>
                </a:lnTo>
                <a:lnTo>
                  <a:pt x="161925" y="17145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combine the previous 2 sections, and answer questions based on conditional probability in Venn diagrams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=0.55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=0.15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Draw a Venn diagram showing the probabilities for events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6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∪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  <a:blipFill>
                <a:blip r:embed="rId2"/>
                <a:stretch>
                  <a:fillRect t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2B6470-867F-427B-A8F6-3C666DFBB495}"/>
              </a:ext>
            </a:extLst>
          </p:cNvPr>
          <p:cNvSpPr/>
          <p:nvPr/>
        </p:nvSpPr>
        <p:spPr>
          <a:xfrm>
            <a:off x="5148064" y="1556792"/>
            <a:ext cx="2618913" cy="14026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9B76775-ED62-402C-9672-ED465C023F7A}"/>
              </a:ext>
            </a:extLst>
          </p:cNvPr>
          <p:cNvSpPr>
            <a:spLocks noChangeAspect="1"/>
          </p:cNvSpPr>
          <p:nvPr/>
        </p:nvSpPr>
        <p:spPr>
          <a:xfrm>
            <a:off x="5467661" y="1689957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67A6E4D3-C006-44E8-AE42-BEE4DB17941D}"/>
              </a:ext>
            </a:extLst>
          </p:cNvPr>
          <p:cNvSpPr>
            <a:spLocks noChangeAspect="1"/>
          </p:cNvSpPr>
          <p:nvPr/>
        </p:nvSpPr>
        <p:spPr>
          <a:xfrm>
            <a:off x="6259254" y="1691436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/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/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EA3337-0085-40BC-BEE1-A28247C34C5C}"/>
              </a:ext>
            </a:extLst>
          </p:cNvPr>
          <p:cNvSpPr txBox="1"/>
          <p:nvPr/>
        </p:nvSpPr>
        <p:spPr>
          <a:xfrm>
            <a:off x="6201551" y="2150611"/>
            <a:ext cx="481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83D274-4758-422B-B1CB-578424B8F687}"/>
              </a:ext>
            </a:extLst>
          </p:cNvPr>
          <p:cNvSpPr txBox="1"/>
          <p:nvPr/>
        </p:nvSpPr>
        <p:spPr>
          <a:xfrm>
            <a:off x="5724128" y="206084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81CCD0-6527-4415-9785-73DD50728960}"/>
              </a:ext>
            </a:extLst>
          </p:cNvPr>
          <p:cNvSpPr txBox="1"/>
          <p:nvPr/>
        </p:nvSpPr>
        <p:spPr>
          <a:xfrm>
            <a:off x="6697716" y="2069726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30A223-32BA-4EF3-86A7-6AF0D3112F12}"/>
              </a:ext>
            </a:extLst>
          </p:cNvPr>
          <p:cNvSpPr txBox="1"/>
          <p:nvPr/>
        </p:nvSpPr>
        <p:spPr>
          <a:xfrm>
            <a:off x="7291535" y="2636912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7ACB4E0-AE42-48C3-9D4C-0C0D91B0D4A5}"/>
              </a:ext>
            </a:extLst>
          </p:cNvPr>
          <p:cNvCxnSpPr>
            <a:cxnSpLocks/>
          </p:cNvCxnSpPr>
          <p:nvPr/>
        </p:nvCxnSpPr>
        <p:spPr>
          <a:xfrm flipV="1">
            <a:off x="2786597" y="3613212"/>
            <a:ext cx="1838669" cy="18300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/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happening, given that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happens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blipFill>
                <a:blip r:embed="rId5"/>
                <a:stretch>
                  <a:fillRect l="-491" t="-2326" r="-327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/>
              <p:nvPr/>
            </p:nvSpPr>
            <p:spPr>
              <a:xfrm>
                <a:off x="4456590" y="3968317"/>
                <a:ext cx="442995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are only going to consider the region where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happens (total of 0.8)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can use the probabilities in the same way we would use actual values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590" y="3968317"/>
                <a:ext cx="4429958" cy="1384995"/>
              </a:xfrm>
              <a:prstGeom prst="rect">
                <a:avLst/>
              </a:prstGeom>
              <a:blipFill>
                <a:blip r:embed="rId6"/>
                <a:stretch>
                  <a:fillRect l="-138" t="-8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/>
              <p:nvPr/>
            </p:nvSpPr>
            <p:spPr>
              <a:xfrm>
                <a:off x="4740677" y="5255580"/>
                <a:ext cx="3719744" cy="616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 the probability of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happening, given that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happens,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677" y="5255580"/>
                <a:ext cx="3719744" cy="616836"/>
              </a:xfrm>
              <a:prstGeom prst="rect">
                <a:avLst/>
              </a:prstGeom>
              <a:blipFill>
                <a:blip r:embed="rId7"/>
                <a:stretch>
                  <a:fillRect l="-492" t="-1980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/>
              <p:nvPr/>
            </p:nvSpPr>
            <p:spPr>
              <a:xfrm>
                <a:off x="6498456" y="5459766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456" y="5459766"/>
                <a:ext cx="470515" cy="4103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EF6D2BC-037C-4D5D-BEDB-347D6C945100}"/>
                  </a:ext>
                </a:extLst>
              </p:cNvPr>
              <p:cNvSpPr txBox="1"/>
              <p:nvPr/>
            </p:nvSpPr>
            <p:spPr>
              <a:xfrm>
                <a:off x="1253233" y="4919709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EF6D2BC-037C-4D5D-BEDB-347D6C945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233" y="4919709"/>
                <a:ext cx="470515" cy="4103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12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8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AC1194B-3922-4488-B2EE-8B94CC766E8E}"/>
              </a:ext>
            </a:extLst>
          </p:cNvPr>
          <p:cNvSpPr/>
          <p:nvPr/>
        </p:nvSpPr>
        <p:spPr>
          <a:xfrm>
            <a:off x="5158422" y="1549393"/>
            <a:ext cx="2618913" cy="1402672"/>
          </a:xfrm>
          <a:prstGeom prst="rect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25" name="楕円 24">
            <a:extLst>
              <a:ext uri="{FF2B5EF4-FFF2-40B4-BE49-F238E27FC236}">
                <a16:creationId xmlns:a16="http://schemas.microsoft.com/office/drawing/2014/main" id="{C5A3BE5E-35B4-4EF7-A630-02153B9793A7}"/>
              </a:ext>
            </a:extLst>
          </p:cNvPr>
          <p:cNvSpPr>
            <a:spLocks noChangeAspect="1"/>
          </p:cNvSpPr>
          <p:nvPr/>
        </p:nvSpPr>
        <p:spPr>
          <a:xfrm>
            <a:off x="6258757" y="1691435"/>
            <a:ext cx="1145220" cy="1145220"/>
          </a:xfrm>
          <a:prstGeom prst="ellipse">
            <a:avLst/>
          </a:prstGeom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combine the previous 2 sections, and answer questions based on conditional probability in Venn diagrams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=0.55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=0.15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Draw a Venn diagram showing the probabilities for events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6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∪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  <a:blipFill>
                <a:blip r:embed="rId2"/>
                <a:stretch>
                  <a:fillRect t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2B6470-867F-427B-A8F6-3C666DFBB495}"/>
              </a:ext>
            </a:extLst>
          </p:cNvPr>
          <p:cNvSpPr/>
          <p:nvPr/>
        </p:nvSpPr>
        <p:spPr>
          <a:xfrm>
            <a:off x="5148064" y="1556792"/>
            <a:ext cx="2618913" cy="14026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9B76775-ED62-402C-9672-ED465C023F7A}"/>
              </a:ext>
            </a:extLst>
          </p:cNvPr>
          <p:cNvSpPr>
            <a:spLocks noChangeAspect="1"/>
          </p:cNvSpPr>
          <p:nvPr/>
        </p:nvSpPr>
        <p:spPr>
          <a:xfrm>
            <a:off x="5467661" y="1689957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67A6E4D3-C006-44E8-AE42-BEE4DB17941D}"/>
              </a:ext>
            </a:extLst>
          </p:cNvPr>
          <p:cNvSpPr>
            <a:spLocks noChangeAspect="1"/>
          </p:cNvSpPr>
          <p:nvPr/>
        </p:nvSpPr>
        <p:spPr>
          <a:xfrm>
            <a:off x="6259254" y="1691436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/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/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EA3337-0085-40BC-BEE1-A28247C34C5C}"/>
              </a:ext>
            </a:extLst>
          </p:cNvPr>
          <p:cNvSpPr txBox="1"/>
          <p:nvPr/>
        </p:nvSpPr>
        <p:spPr>
          <a:xfrm>
            <a:off x="6201551" y="2150611"/>
            <a:ext cx="481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83D274-4758-422B-B1CB-578424B8F687}"/>
              </a:ext>
            </a:extLst>
          </p:cNvPr>
          <p:cNvSpPr txBox="1"/>
          <p:nvPr/>
        </p:nvSpPr>
        <p:spPr>
          <a:xfrm>
            <a:off x="5724128" y="206084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81CCD0-6527-4415-9785-73DD50728960}"/>
              </a:ext>
            </a:extLst>
          </p:cNvPr>
          <p:cNvSpPr txBox="1"/>
          <p:nvPr/>
        </p:nvSpPr>
        <p:spPr>
          <a:xfrm>
            <a:off x="6697716" y="2069726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30A223-32BA-4EF3-86A7-6AF0D3112F12}"/>
              </a:ext>
            </a:extLst>
          </p:cNvPr>
          <p:cNvSpPr txBox="1"/>
          <p:nvPr/>
        </p:nvSpPr>
        <p:spPr>
          <a:xfrm>
            <a:off x="7291535" y="2636912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7ACB4E0-AE42-48C3-9D4C-0C0D91B0D4A5}"/>
              </a:ext>
            </a:extLst>
          </p:cNvPr>
          <p:cNvCxnSpPr>
            <a:cxnSpLocks/>
          </p:cNvCxnSpPr>
          <p:nvPr/>
        </p:nvCxnSpPr>
        <p:spPr>
          <a:xfrm flipV="1">
            <a:off x="2636668" y="3613212"/>
            <a:ext cx="1988598" cy="218390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/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not happening, given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does not happen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blipFill>
                <a:blip r:embed="rId5"/>
                <a:stretch>
                  <a:fillRect l="-491"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/>
              <p:nvPr/>
            </p:nvSpPr>
            <p:spPr>
              <a:xfrm>
                <a:off x="4456590" y="3968317"/>
                <a:ext cx="442995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are only going to consider the region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does not happen (total of 0.6)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can use the probabilities in the same way we would use actual values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590" y="3968317"/>
                <a:ext cx="4429958" cy="1384995"/>
              </a:xfrm>
              <a:prstGeom prst="rect">
                <a:avLst/>
              </a:prstGeom>
              <a:blipFill>
                <a:blip r:embed="rId6"/>
                <a:stretch>
                  <a:fillRect l="-138" t="-881" r="-4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/>
              <p:nvPr/>
            </p:nvSpPr>
            <p:spPr>
              <a:xfrm>
                <a:off x="4740677" y="5255580"/>
                <a:ext cx="3719744" cy="613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 the probability of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not happening, given that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does not happen,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677" y="5255580"/>
                <a:ext cx="3719744" cy="613758"/>
              </a:xfrm>
              <a:prstGeom prst="rect">
                <a:avLst/>
              </a:prstGeom>
              <a:blipFill>
                <a:blip r:embed="rId7"/>
                <a:stretch>
                  <a:fillRect l="-492" t="-1980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/>
              <p:nvPr/>
            </p:nvSpPr>
            <p:spPr>
              <a:xfrm>
                <a:off x="967668" y="5291090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668" y="5291090"/>
                <a:ext cx="470515" cy="4103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EF6D2BC-037C-4D5D-BEDB-347D6C945100}"/>
                  </a:ext>
                </a:extLst>
              </p:cNvPr>
              <p:cNvSpPr txBox="1"/>
              <p:nvPr/>
            </p:nvSpPr>
            <p:spPr>
              <a:xfrm>
                <a:off x="1253233" y="4919709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EF6D2BC-037C-4D5D-BEDB-347D6C945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233" y="4919709"/>
                <a:ext cx="470515" cy="4103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62464A0-5047-4447-94A1-53A470917DAA}"/>
                  </a:ext>
                </a:extLst>
              </p:cNvPr>
              <p:cNvSpPr txBox="1"/>
              <p:nvPr/>
            </p:nvSpPr>
            <p:spPr>
              <a:xfrm>
                <a:off x="7625921" y="5468644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62464A0-5047-4447-94A1-53A470917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921" y="5468644"/>
                <a:ext cx="470515" cy="41036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5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18" grpId="0"/>
      <p:bldP spid="21" grpId="0"/>
      <p:bldP spid="2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57563A-46D2-4D7C-9285-CBA44FAD11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A0A779-E4F3-4782-8276-B25ABF84CB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F3620F-3560-468F-B6AE-2F2D6ADBC7EC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590</Words>
  <Application>Microsoft Office PowerPoint</Application>
  <PresentationFormat>On-screen Show (4:3)</PresentationFormat>
  <Paragraphs>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游ゴシック</vt:lpstr>
      <vt:lpstr>游ゴシック Light</vt:lpstr>
      <vt:lpstr>Accord Heavy SF</vt:lpstr>
      <vt:lpstr>Arial</vt:lpstr>
      <vt:lpstr>Calibri</vt:lpstr>
      <vt:lpstr>Calibri Light</vt:lpstr>
      <vt:lpstr>Cambria Math</vt:lpstr>
      <vt:lpstr>Comic Sans MS</vt:lpstr>
      <vt:lpstr>Wingdings</vt:lpstr>
      <vt:lpstr>Office テーマ</vt:lpstr>
      <vt:lpstr>PowerPoint Presentation</vt:lpstr>
      <vt:lpstr>Conditional Probability</vt:lpstr>
      <vt:lpstr>Conditional Probability</vt:lpstr>
      <vt:lpstr>Conditional 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43</cp:revision>
  <dcterms:created xsi:type="dcterms:W3CDTF">2018-06-16T01:40:49Z</dcterms:created>
  <dcterms:modified xsi:type="dcterms:W3CDTF">2021-02-14T19:20:32Z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