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000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C0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png"/><Relationship Id="rId13" Type="http://schemas.openxmlformats.org/officeDocument/2006/relationships/image" Target="../media/image121.png"/><Relationship Id="rId18" Type="http://schemas.openxmlformats.org/officeDocument/2006/relationships/image" Target="../media/image126.png"/><Relationship Id="rId3" Type="http://schemas.openxmlformats.org/officeDocument/2006/relationships/image" Target="../media/image111.png"/><Relationship Id="rId7" Type="http://schemas.openxmlformats.org/officeDocument/2006/relationships/image" Target="../media/image115.png"/><Relationship Id="rId12" Type="http://schemas.openxmlformats.org/officeDocument/2006/relationships/image" Target="../media/image120.png"/><Relationship Id="rId17" Type="http://schemas.openxmlformats.org/officeDocument/2006/relationships/image" Target="../media/image125.png"/><Relationship Id="rId2" Type="http://schemas.openxmlformats.org/officeDocument/2006/relationships/image" Target="../media/image100.png"/><Relationship Id="rId16" Type="http://schemas.openxmlformats.org/officeDocument/2006/relationships/image" Target="../media/image1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4.png"/><Relationship Id="rId11" Type="http://schemas.openxmlformats.org/officeDocument/2006/relationships/image" Target="../media/image119.png"/><Relationship Id="rId5" Type="http://schemas.openxmlformats.org/officeDocument/2006/relationships/image" Target="../media/image113.png"/><Relationship Id="rId15" Type="http://schemas.openxmlformats.org/officeDocument/2006/relationships/image" Target="../media/image123.png"/><Relationship Id="rId10" Type="http://schemas.openxmlformats.org/officeDocument/2006/relationships/image" Target="../media/image118.png"/><Relationship Id="rId4" Type="http://schemas.openxmlformats.org/officeDocument/2006/relationships/image" Target="../media/image112.png"/><Relationship Id="rId9" Type="http://schemas.openxmlformats.org/officeDocument/2006/relationships/image" Target="../media/image117.png"/><Relationship Id="rId14" Type="http://schemas.openxmlformats.org/officeDocument/2006/relationships/image" Target="../media/image12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png"/><Relationship Id="rId3" Type="http://schemas.openxmlformats.org/officeDocument/2006/relationships/image" Target="../media/image101.png"/><Relationship Id="rId7" Type="http://schemas.openxmlformats.org/officeDocument/2006/relationships/image" Target="../media/image105.png"/><Relationship Id="rId12" Type="http://schemas.openxmlformats.org/officeDocument/2006/relationships/image" Target="../media/image110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4.png"/><Relationship Id="rId11" Type="http://schemas.openxmlformats.org/officeDocument/2006/relationships/image" Target="../media/image109.png"/><Relationship Id="rId5" Type="http://schemas.openxmlformats.org/officeDocument/2006/relationships/image" Target="../media/image103.png"/><Relationship Id="rId10" Type="http://schemas.openxmlformats.org/officeDocument/2006/relationships/image" Target="../media/image108.png"/><Relationship Id="rId4" Type="http://schemas.openxmlformats.org/officeDocument/2006/relationships/image" Target="../media/image102.png"/><Relationship Id="rId9" Type="http://schemas.openxmlformats.org/officeDocument/2006/relationships/image" Target="../media/image10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88630" y="2314192"/>
            <a:ext cx="590610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Goudita SF" pitchFamily="2" charset="0"/>
              </a:rPr>
              <a:t>Teachings for </a:t>
            </a:r>
          </a:p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Goudita SF" pitchFamily="2" charset="0"/>
              </a:rPr>
              <a:t>Section 2C</a:t>
            </a:r>
          </a:p>
        </p:txBody>
      </p:sp>
    </p:spTree>
    <p:extLst>
      <p:ext uri="{BB962C8B-B14F-4D97-AF65-F5344CB8AC3E}">
        <p14:creationId xmlns:p14="http://schemas.microsoft.com/office/powerpoint/2010/main" val="1690253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6627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0" y="1600200"/>
                <a:ext cx="3733800" cy="503141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composite functions, where two or more functions have been combined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functions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are defined by: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−8</m:t>
                          </m:r>
                        </m:e>
                      </m:d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𝑓𝑔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(3)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Solve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𝑓𝑔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62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0" y="1600200"/>
                <a:ext cx="3733800" cy="5031419"/>
              </a:xfrm>
              <a:blipFill>
                <a:blip r:embed="rId2"/>
                <a:stretch>
                  <a:fillRect t="-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itle 1">
            <a:extLst>
              <a:ext uri="{FF2B5EF4-FFF2-40B4-BE49-F238E27FC236}">
                <a16:creationId xmlns:a16="http://schemas.microsoft.com/office/drawing/2014/main" id="{D807763E-23E9-41E5-916B-8986C117F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9" name="TextBox 3">
            <a:extLst>
              <a:ext uri="{FF2B5EF4-FFF2-40B4-BE49-F238E27FC236}">
                <a16:creationId xmlns:a16="http://schemas.microsoft.com/office/drawing/2014/main" id="{9C41F603-F5B3-4B38-836F-E5454CD3B070}"/>
              </a:ext>
            </a:extLst>
          </p:cNvPr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28455" y="1406434"/>
                <a:ext cx="16183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455" y="1406434"/>
                <a:ext cx="1618328" cy="276999"/>
              </a:xfrm>
              <a:prstGeom prst="rect">
                <a:avLst/>
              </a:prstGeom>
              <a:blipFill>
                <a:blip r:embed="rId3"/>
                <a:stretch>
                  <a:fillRect l="-4528" t="-4444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027712" y="1915886"/>
                <a:ext cx="2847126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7712" y="1915886"/>
                <a:ext cx="2847126" cy="6223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040775" y="2730137"/>
                <a:ext cx="2005742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775" y="2730137"/>
                <a:ext cx="2005742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873930" y="3849189"/>
                <a:ext cx="11651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3930" y="3849189"/>
                <a:ext cx="1165127" cy="276999"/>
              </a:xfrm>
              <a:prstGeom prst="rect">
                <a:avLst/>
              </a:prstGeom>
              <a:blipFill>
                <a:blip r:embed="rId6"/>
                <a:stretch>
                  <a:fillRect r="-209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22"/>
          <p:cNvSpPr>
            <a:spLocks/>
          </p:cNvSpPr>
          <p:nvPr/>
        </p:nvSpPr>
        <p:spPr bwMode="auto">
          <a:xfrm>
            <a:off x="6908074" y="1654628"/>
            <a:ext cx="128451" cy="566057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 Box 20"/>
              <p:cNvSpPr txBox="1">
                <a:spLocks noChangeArrowheads="1"/>
              </p:cNvSpPr>
              <p:nvPr/>
            </p:nvSpPr>
            <p:spPr bwMode="auto">
              <a:xfrm>
                <a:off x="6966856" y="1606731"/>
                <a:ext cx="2090058" cy="6119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baseline="0" dirty="0">
                    <a:solidFill>
                      <a:srgbClr val="FF0000"/>
                    </a:solidFill>
                  </a:rPr>
                  <a:t>We replace </a:t>
                </a:r>
                <a14:m>
                  <m:oMath xmlns:m="http://schemas.openxmlformats.org/officeDocument/2006/math">
                    <m:r>
                      <a:rPr lang="en-US" altLang="en-US" sz="1400" b="0" i="1" baseline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1400" baseline="0" dirty="0">
                    <a:solidFill>
                      <a:srgbClr val="FF0000"/>
                    </a:solidFill>
                  </a:rPr>
                  <a:t> with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1400" i="1" baseline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400" b="0" i="1" baseline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en-US" sz="1400" b="0" i="1" baseline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altLang="en-US" sz="1400" b="0" i="1" baseline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altLang="en-US" sz="1400" baseline="0" dirty="0">
                    <a:solidFill>
                      <a:srgbClr val="FF0000"/>
                    </a:solidFill>
                  </a:rPr>
                  <a:t> (since that is </a:t>
                </a:r>
                <a14:m>
                  <m:oMath xmlns:m="http://schemas.openxmlformats.org/officeDocument/2006/math">
                    <m:r>
                      <a:rPr lang="en-GB" altLang="en-US" sz="1400" i="1" baseline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altLang="en-US" sz="1400" i="1" baseline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altLang="en-US" sz="1400" i="1" baseline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1400" i="1" baseline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altLang="en-US" sz="1400" baseline="0" dirty="0">
                    <a:solidFill>
                      <a:srgbClr val="FF0000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31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66856" y="1606731"/>
                <a:ext cx="2090058" cy="611962"/>
              </a:xfrm>
              <a:prstGeom prst="rect">
                <a:avLst/>
              </a:prstGeom>
              <a:blipFill>
                <a:blip r:embed="rId7"/>
                <a:stretch>
                  <a:fillRect b="-9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22"/>
          <p:cNvSpPr>
            <a:spLocks/>
          </p:cNvSpPr>
          <p:nvPr/>
        </p:nvSpPr>
        <p:spPr bwMode="auto">
          <a:xfrm>
            <a:off x="6929846" y="2373085"/>
            <a:ext cx="128451" cy="566057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6897187" y="2486297"/>
            <a:ext cx="209005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Simplify right side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5364480" y="2142308"/>
            <a:ext cx="165463" cy="165463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5865223" y="2294708"/>
            <a:ext cx="165463" cy="165463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468352" y="5606143"/>
            <a:ext cx="2157386" cy="217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641194" y="5496961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1194" y="5496961"/>
                <a:ext cx="141705" cy="215444"/>
              </a:xfrm>
              <a:prstGeom prst="rect">
                <a:avLst/>
              </a:prstGeom>
              <a:blipFill>
                <a:blip r:embed="rId8"/>
                <a:stretch>
                  <a:fillRect l="-16667" r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487118" y="4270878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7118" y="4270878"/>
                <a:ext cx="144142" cy="215444"/>
              </a:xfrm>
              <a:prstGeom prst="rect">
                <a:avLst/>
              </a:prstGeom>
              <a:blipFill>
                <a:blip r:embed="rId9"/>
                <a:stretch>
                  <a:fillRect l="-29167" r="-25000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/>
          <p:nvPr/>
        </p:nvCxnSpPr>
        <p:spPr>
          <a:xfrm flipV="1">
            <a:off x="5035436" y="4572000"/>
            <a:ext cx="1060565" cy="104067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516879" y="4249783"/>
                <a:ext cx="48019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6879" y="4249783"/>
                <a:ext cx="480196" cy="215444"/>
              </a:xfrm>
              <a:prstGeom prst="rect">
                <a:avLst/>
              </a:prstGeom>
              <a:blipFill>
                <a:blip r:embed="rId10"/>
                <a:stretch>
                  <a:fillRect l="-7595" r="-2532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621382" y="5050971"/>
                <a:ext cx="90762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−7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1382" y="5050971"/>
                <a:ext cx="907621" cy="215444"/>
              </a:xfrm>
              <a:prstGeom prst="rect">
                <a:avLst/>
              </a:prstGeom>
              <a:blipFill>
                <a:blip r:embed="rId11"/>
                <a:stretch>
                  <a:fillRect l="-4027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/>
          <p:cNvCxnSpPr/>
          <p:nvPr/>
        </p:nvCxnSpPr>
        <p:spPr>
          <a:xfrm rot="16200000">
            <a:off x="3463997" y="5595338"/>
            <a:ext cx="2157386" cy="217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3526972" y="4511040"/>
            <a:ext cx="2124891" cy="2107476"/>
          </a:xfrm>
          <a:prstGeom prst="straightConnector1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6200000" flipV="1">
            <a:off x="3994762" y="4585063"/>
            <a:ext cx="1060565" cy="104067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 Box 20"/>
          <p:cNvSpPr txBox="1">
            <a:spLocks noChangeArrowheads="1"/>
          </p:cNvSpPr>
          <p:nvPr/>
        </p:nvSpPr>
        <p:spPr bwMode="auto">
          <a:xfrm>
            <a:off x="4162697" y="3566159"/>
            <a:ext cx="438041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So the equation we need to solve is: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 flipV="1">
            <a:off x="3979817" y="4828904"/>
            <a:ext cx="178525" cy="10014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148148" y="4972595"/>
                <a:ext cx="92422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=−(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−7)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8148" y="4972595"/>
                <a:ext cx="924227" cy="184666"/>
              </a:xfrm>
              <a:prstGeom prst="rect">
                <a:avLst/>
              </a:prstGeom>
              <a:blipFill>
                <a:blip r:embed="rId12"/>
                <a:stretch>
                  <a:fillRect l="-3289" t="-6667" r="-5921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384765" y="5068389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4765" y="5068389"/>
                <a:ext cx="139462" cy="215444"/>
              </a:xfrm>
              <a:prstGeom prst="rect">
                <a:avLst/>
              </a:prstGeom>
              <a:blipFill>
                <a:blip r:embed="rId13"/>
                <a:stretch>
                  <a:fillRect l="-30435" r="-26087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981302" y="5621383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302" y="5621383"/>
                <a:ext cx="139462" cy="215444"/>
              </a:xfrm>
              <a:prstGeom prst="rect">
                <a:avLst/>
              </a:prstGeom>
              <a:blipFill>
                <a:blip r:embed="rId13"/>
                <a:stretch>
                  <a:fillRect l="-30435" r="-2608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768382" y="4576354"/>
                <a:ext cx="12279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8382" y="4576354"/>
                <a:ext cx="1227900" cy="246221"/>
              </a:xfrm>
              <a:prstGeom prst="rect">
                <a:avLst/>
              </a:prstGeom>
              <a:blipFill>
                <a:blip r:embed="rId14"/>
                <a:stretch>
                  <a:fillRect r="-1485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938200" y="5016136"/>
                <a:ext cx="105759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+7=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200" y="5016136"/>
                <a:ext cx="1057597" cy="246221"/>
              </a:xfrm>
              <a:prstGeom prst="rect">
                <a:avLst/>
              </a:prstGeom>
              <a:blipFill>
                <a:blip r:embed="rId15"/>
                <a:stretch>
                  <a:fillRect r="-1724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447652" y="5447718"/>
                <a:ext cx="6572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7=2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7652" y="5447718"/>
                <a:ext cx="657231" cy="246221"/>
              </a:xfrm>
              <a:prstGeom prst="rect">
                <a:avLst/>
              </a:prstGeom>
              <a:blipFill>
                <a:blip r:embed="rId16"/>
                <a:stretch>
                  <a:fillRect l="-7407" r="-4630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295251" y="5870592"/>
                <a:ext cx="69890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3.5=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5251" y="5870592"/>
                <a:ext cx="698909" cy="246221"/>
              </a:xfrm>
              <a:prstGeom prst="rect">
                <a:avLst/>
              </a:prstGeom>
              <a:blipFill>
                <a:blip r:embed="rId17"/>
                <a:stretch>
                  <a:fillRect l="-7018" r="-3509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22"/>
          <p:cNvSpPr>
            <a:spLocks/>
          </p:cNvSpPr>
          <p:nvPr/>
        </p:nvSpPr>
        <p:spPr bwMode="auto">
          <a:xfrm>
            <a:off x="8049913" y="4709393"/>
            <a:ext cx="82034" cy="448534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" name="Text Box 20"/>
          <p:cNvSpPr txBox="1">
            <a:spLocks noChangeArrowheads="1"/>
          </p:cNvSpPr>
          <p:nvPr/>
        </p:nvSpPr>
        <p:spPr bwMode="auto">
          <a:xfrm>
            <a:off x="8037714" y="4606327"/>
            <a:ext cx="100178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Expand bracket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  <p:sp>
        <p:nvSpPr>
          <p:cNvPr id="62" name="Arc 22"/>
          <p:cNvSpPr>
            <a:spLocks/>
          </p:cNvSpPr>
          <p:nvPr/>
        </p:nvSpPr>
        <p:spPr bwMode="auto">
          <a:xfrm>
            <a:off x="8131292" y="5137000"/>
            <a:ext cx="82034" cy="448534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3" name="Arc 22"/>
          <p:cNvSpPr>
            <a:spLocks/>
          </p:cNvSpPr>
          <p:nvPr/>
        </p:nvSpPr>
        <p:spPr bwMode="auto">
          <a:xfrm>
            <a:off x="8132771" y="5564608"/>
            <a:ext cx="82034" cy="448534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 Box 20"/>
              <p:cNvSpPr txBox="1">
                <a:spLocks noChangeArrowheads="1"/>
              </p:cNvSpPr>
              <p:nvPr/>
            </p:nvSpPr>
            <p:spPr bwMode="auto">
              <a:xfrm>
                <a:off x="8181406" y="5159321"/>
                <a:ext cx="736172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baseline="0" dirty="0">
                    <a:solidFill>
                      <a:srgbClr val="FF0000"/>
                    </a:solidFill>
                  </a:rPr>
                  <a:t>Add </a:t>
                </a:r>
                <a14:m>
                  <m:oMath xmlns:m="http://schemas.openxmlformats.org/officeDocument/2006/math">
                    <m:r>
                      <a:rPr lang="en-US" altLang="en-US" sz="1400" i="1" baseline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altLang="en-US" sz="1400" baseline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4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81406" y="5159321"/>
                <a:ext cx="736172" cy="307777"/>
              </a:xfrm>
              <a:prstGeom prst="rect">
                <a:avLst/>
              </a:prstGeom>
              <a:blipFill>
                <a:blip r:embed="rId18"/>
                <a:stretch>
                  <a:fillRect t="-1961" b="-196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 Box 20"/>
          <p:cNvSpPr txBox="1">
            <a:spLocks noChangeArrowheads="1"/>
          </p:cNvSpPr>
          <p:nvPr/>
        </p:nvSpPr>
        <p:spPr bwMode="auto">
          <a:xfrm>
            <a:off x="8168343" y="5529436"/>
            <a:ext cx="736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Divide by 2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46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5" grpId="0"/>
      <p:bldP spid="26" grpId="0"/>
      <p:bldP spid="27" grpId="0"/>
      <p:bldP spid="30" grpId="0" animBg="1"/>
      <p:bldP spid="31" grpId="0"/>
      <p:bldP spid="32" grpId="0" animBg="1"/>
      <p:bldP spid="33" grpId="0"/>
      <p:bldP spid="38" grpId="0"/>
      <p:bldP spid="39" grpId="0"/>
      <p:bldP spid="42" grpId="0"/>
      <p:bldP spid="43" grpId="0"/>
      <p:bldP spid="50" grpId="0"/>
      <p:bldP spid="52" grpId="0"/>
      <p:bldP spid="53" grpId="0"/>
      <p:bldP spid="54" grpId="0"/>
      <p:bldP spid="56" grpId="0"/>
      <p:bldP spid="57" grpId="0"/>
      <p:bldP spid="58" grpId="0"/>
      <p:bldP spid="59" grpId="0"/>
      <p:bldP spid="60" grpId="0" animBg="1"/>
      <p:bldP spid="61" grpId="0"/>
      <p:bldP spid="62" grpId="0" animBg="1"/>
      <p:bldP spid="63" grpId="0" animBg="1"/>
      <p:bldP spid="64" grpId="0"/>
      <p:bldP spid="6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3887" y="1497873"/>
                <a:ext cx="4001884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composite functions, where two or more functions have been combined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If you see something such as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𝑓𝑔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it means that you should apply function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first, followed by function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𝑓𝑔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When combining functions, the order matters, so ensure you combine them correctly!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887" y="1497873"/>
                <a:ext cx="4001884" cy="4679089"/>
              </a:xfrm>
              <a:blipFill>
                <a:blip r:embed="rId2"/>
                <a:stretch>
                  <a:fillRect l="-610" t="-782" r="-25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88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3733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problems involving composite functions, where two or more functions have been combined</a:t>
            </a:r>
            <a:endParaRPr lang="en-US" sz="1600" dirty="0"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Given: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f(x) = x</a:t>
            </a:r>
            <a:r>
              <a:rPr lang="en-GB" altLang="en-US" sz="16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altLang="en-US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	g(x) = x + 1</a:t>
            </a:r>
          </a:p>
          <a:p>
            <a:pPr eaLnBrk="1" hangingPunct="1">
              <a:buFontTx/>
              <a:buNone/>
            </a:pPr>
            <a:endParaRPr lang="en-GB" altLang="en-US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Find: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a) </a:t>
            </a:r>
            <a:r>
              <a:rPr lang="en-GB" altLang="en-US" sz="1600" dirty="0" err="1">
                <a:latin typeface="Comic Sans MS" pitchFamily="66" charset="0"/>
              </a:rPr>
              <a:t>fg</a:t>
            </a:r>
            <a:r>
              <a:rPr lang="en-GB" altLang="en-US" sz="1600" dirty="0">
                <a:latin typeface="Comic Sans MS" pitchFamily="66" charset="0"/>
              </a:rPr>
              <a:t>(x)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b) gf(x)</a:t>
            </a:r>
            <a:endParaRPr lang="en-GB" altLang="en-US" sz="1600" baseline="30000" dirty="0">
              <a:latin typeface="Comic Sans MS" pitchFamily="66" charset="0"/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5486400" y="1676400"/>
            <a:ext cx="1219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f(x) = x</a:t>
            </a:r>
            <a:r>
              <a:rPr lang="en-GB" altLang="en-US"/>
              <a:t>2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7010400" y="1676400"/>
            <a:ext cx="14478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g(x) = x + 1</a:t>
            </a:r>
            <a:endParaRPr lang="en-GB" altLang="en-US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5486400" y="21336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‘Square x’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7086600" y="21336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‘Add 1 to x’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3352800" y="1600200"/>
            <a:ext cx="18288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It helps to write what you would do to x for each function</a:t>
            </a:r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4876800" y="2286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3733800" y="3124200"/>
            <a:ext cx="495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a) fg(x) means g acts first, followed by f.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5486400" y="38100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fg(x)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5410200" y="4419600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f(x + 1)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5410200" y="50292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(x + 1)</a:t>
            </a:r>
            <a:r>
              <a:rPr lang="en-GB" altLang="en-US"/>
              <a:t>2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4724400" y="5638800"/>
            <a:ext cx="236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fg(x) = x</a:t>
            </a:r>
            <a:r>
              <a:rPr lang="en-GB" altLang="en-US"/>
              <a:t>2</a:t>
            </a:r>
            <a:r>
              <a:rPr lang="en-GB" altLang="en-US" baseline="0"/>
              <a:t> + 2x + 1</a:t>
            </a:r>
          </a:p>
        </p:txBody>
      </p:sp>
      <p:sp>
        <p:nvSpPr>
          <p:cNvPr id="27664" name="Arc 16"/>
          <p:cNvSpPr>
            <a:spLocks/>
          </p:cNvSpPr>
          <p:nvPr/>
        </p:nvSpPr>
        <p:spPr bwMode="auto">
          <a:xfrm>
            <a:off x="6934200" y="3962400"/>
            <a:ext cx="2286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665" name="Arc 17"/>
          <p:cNvSpPr>
            <a:spLocks/>
          </p:cNvSpPr>
          <p:nvPr/>
        </p:nvSpPr>
        <p:spPr bwMode="auto">
          <a:xfrm>
            <a:off x="6934200" y="4572000"/>
            <a:ext cx="2286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666" name="Arc 18"/>
          <p:cNvSpPr>
            <a:spLocks/>
          </p:cNvSpPr>
          <p:nvPr/>
        </p:nvSpPr>
        <p:spPr bwMode="auto">
          <a:xfrm>
            <a:off x="6934200" y="5181600"/>
            <a:ext cx="2286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7086600" y="3962400"/>
            <a:ext cx="1828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Replace g(x) with the function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7162800" y="4572000"/>
            <a:ext cx="1828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f(x) means ‘square x’, so square g(x)</a:t>
            </a:r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7162800" y="5334000"/>
            <a:ext cx="1828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Multiply out and simplify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60907664-9B7D-4D04-A101-2821A642B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6" name="TextBox 3">
            <a:extLst>
              <a:ext uri="{FF2B5EF4-FFF2-40B4-BE49-F238E27FC236}">
                <a16:creationId xmlns:a16="http://schemas.microsoft.com/office/drawing/2014/main" id="{ACAFFD4E-056F-4251-865D-425E90827A78}"/>
              </a:ext>
            </a:extLst>
          </p:cNvPr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629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  <p:bldP spid="27654" grpId="0" animBg="1"/>
      <p:bldP spid="27655" grpId="0"/>
      <p:bldP spid="27656" grpId="0"/>
      <p:bldP spid="27657" grpId="0"/>
      <p:bldP spid="27658" grpId="0" animBg="1"/>
      <p:bldP spid="27659" grpId="0"/>
      <p:bldP spid="27660" grpId="0"/>
      <p:bldP spid="27661" grpId="0"/>
      <p:bldP spid="27662" grpId="0"/>
      <p:bldP spid="27663" grpId="0"/>
      <p:bldP spid="27664" grpId="0" animBg="1"/>
      <p:bldP spid="27665" grpId="0" animBg="1"/>
      <p:bldP spid="27666" grpId="0" animBg="1"/>
      <p:bldP spid="27667" grpId="0"/>
      <p:bldP spid="27668" grpId="0"/>
      <p:bldP spid="2766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3733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problems involving composite functions, where two or more functions have been combined</a:t>
            </a:r>
            <a:endParaRPr lang="en-US" sz="1600" dirty="0"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Given: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f(x) = x</a:t>
            </a:r>
            <a:r>
              <a:rPr lang="en-GB" altLang="en-US" sz="16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altLang="en-US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	g(x) = x + 1</a:t>
            </a:r>
          </a:p>
          <a:p>
            <a:pPr eaLnBrk="1" hangingPunct="1">
              <a:buFontTx/>
              <a:buNone/>
            </a:pPr>
            <a:endParaRPr lang="en-GB" altLang="en-US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Find: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a) </a:t>
            </a:r>
            <a:r>
              <a:rPr lang="en-GB" altLang="en-US" sz="1600" dirty="0" err="1">
                <a:latin typeface="Comic Sans MS" pitchFamily="66" charset="0"/>
              </a:rPr>
              <a:t>fg</a:t>
            </a:r>
            <a:r>
              <a:rPr lang="en-GB" altLang="en-US" sz="1600" dirty="0">
                <a:latin typeface="Comic Sans MS" pitchFamily="66" charset="0"/>
              </a:rPr>
              <a:t>(x) = x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 + 2x + 1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b) gf(x)</a:t>
            </a:r>
          </a:p>
          <a:p>
            <a:pPr eaLnBrk="1" hangingPunct="1">
              <a:buFontTx/>
              <a:buNone/>
            </a:pPr>
            <a:endParaRPr lang="en-GB" altLang="en-US" sz="1600" baseline="30000" dirty="0">
              <a:latin typeface="Comic Sans MS" pitchFamily="66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486400" y="1676400"/>
            <a:ext cx="1219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f(x) = x</a:t>
            </a:r>
            <a:r>
              <a:rPr lang="en-GB" altLang="en-US"/>
              <a:t>2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7010400" y="1676400"/>
            <a:ext cx="14478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g(x) = x + 1</a:t>
            </a:r>
            <a:endParaRPr lang="en-GB" altLang="en-US"/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5486400" y="21336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‘Square x’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7086600" y="21336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‘Add 1 to x’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3352800" y="1600200"/>
            <a:ext cx="18288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It helps to write what you would do to x for each function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4876800" y="2286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3733800" y="3124200"/>
            <a:ext cx="495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b) gf(x) means f acts first, followed by g.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5486400" y="38100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gf(x)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5486400" y="44196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g(x</a:t>
            </a:r>
            <a:r>
              <a:rPr lang="en-GB" altLang="en-US"/>
              <a:t>2</a:t>
            </a:r>
            <a:r>
              <a:rPr lang="en-GB" altLang="en-US" baseline="0"/>
              <a:t>)</a:t>
            </a: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5410200" y="50292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(x</a:t>
            </a:r>
            <a:r>
              <a:rPr lang="en-GB" altLang="en-US"/>
              <a:t>2</a:t>
            </a:r>
            <a:r>
              <a:rPr lang="en-GB" altLang="en-US" baseline="0"/>
              <a:t>) + 1</a:t>
            </a:r>
            <a:endParaRPr lang="en-GB" altLang="en-US"/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5029200" y="5638800"/>
            <a:ext cx="175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gf(x) = x</a:t>
            </a:r>
            <a:r>
              <a:rPr lang="en-GB" altLang="en-US"/>
              <a:t>2</a:t>
            </a:r>
            <a:r>
              <a:rPr lang="en-GB" altLang="en-US" baseline="0"/>
              <a:t> + 1</a:t>
            </a:r>
          </a:p>
        </p:txBody>
      </p:sp>
      <p:sp>
        <p:nvSpPr>
          <p:cNvPr id="28687" name="Arc 15"/>
          <p:cNvSpPr>
            <a:spLocks/>
          </p:cNvSpPr>
          <p:nvPr/>
        </p:nvSpPr>
        <p:spPr bwMode="auto">
          <a:xfrm>
            <a:off x="6934200" y="3962400"/>
            <a:ext cx="2286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88" name="Arc 16"/>
          <p:cNvSpPr>
            <a:spLocks/>
          </p:cNvSpPr>
          <p:nvPr/>
        </p:nvSpPr>
        <p:spPr bwMode="auto">
          <a:xfrm>
            <a:off x="6934200" y="4572000"/>
            <a:ext cx="2286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89" name="Arc 17"/>
          <p:cNvSpPr>
            <a:spLocks/>
          </p:cNvSpPr>
          <p:nvPr/>
        </p:nvSpPr>
        <p:spPr bwMode="auto">
          <a:xfrm>
            <a:off x="6934200" y="5181600"/>
            <a:ext cx="2286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7086600" y="3962400"/>
            <a:ext cx="1828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Replace f(x) with the function</a:t>
            </a:r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7162800" y="4495800"/>
            <a:ext cx="18288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g(x) means ‘add one to x’, so add 1 to f(x)</a:t>
            </a:r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7162800" y="5334000"/>
            <a:ext cx="1828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Simplify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024B67B4-1A70-481A-B354-EE6A8B0AE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6" name="TextBox 3">
            <a:extLst>
              <a:ext uri="{FF2B5EF4-FFF2-40B4-BE49-F238E27FC236}">
                <a16:creationId xmlns:a16="http://schemas.microsoft.com/office/drawing/2014/main" id="{14D90A1C-C89B-49F5-B6DC-618BE38A2E09}"/>
              </a:ext>
            </a:extLst>
          </p:cNvPr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7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2" grpId="0"/>
      <p:bldP spid="28683" grpId="0"/>
      <p:bldP spid="28684" grpId="0"/>
      <p:bldP spid="28685" grpId="0"/>
      <p:bldP spid="28686" grpId="0"/>
      <p:bldP spid="28687" grpId="0" animBg="1"/>
      <p:bldP spid="28688" grpId="0" animBg="1"/>
      <p:bldP spid="28689" grpId="0" animBg="1"/>
      <p:bldP spid="28690" grpId="0"/>
      <p:bldP spid="28691" grpId="0"/>
      <p:bldP spid="2869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199"/>
            <a:ext cx="3733800" cy="50314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problems involving composite functions, where two or more functions have been combined</a:t>
            </a:r>
            <a:endParaRPr lang="en-US" sz="1600" dirty="0"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Given: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f(x) = 3x + 2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	g(x) = x</a:t>
            </a:r>
            <a:r>
              <a:rPr lang="en-GB" altLang="en-US" sz="16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 + 4</a:t>
            </a:r>
          </a:p>
          <a:p>
            <a:pPr eaLnBrk="1" hangingPunct="1">
              <a:buFontTx/>
              <a:buNone/>
            </a:pPr>
            <a:endParaRPr lang="en-GB" altLang="en-US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Find: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a) </a:t>
            </a:r>
            <a:r>
              <a:rPr lang="en-GB" altLang="en-US" sz="1600" dirty="0" err="1">
                <a:latin typeface="Comic Sans MS" pitchFamily="66" charset="0"/>
              </a:rPr>
              <a:t>fg</a:t>
            </a:r>
            <a:r>
              <a:rPr lang="en-GB" altLang="en-US" sz="1600" dirty="0">
                <a:latin typeface="Comic Sans MS" pitchFamily="66" charset="0"/>
              </a:rPr>
              <a:t>(x)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b) gf(x)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c) f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(x)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d) The values of b so that </a:t>
            </a:r>
            <a:r>
              <a:rPr lang="en-GB" altLang="en-US" sz="1600" dirty="0" err="1">
                <a:latin typeface="Comic Sans MS" pitchFamily="66" charset="0"/>
              </a:rPr>
              <a:t>fg</a:t>
            </a:r>
            <a:r>
              <a:rPr lang="en-GB" altLang="en-US" sz="1600" dirty="0">
                <a:latin typeface="Comic Sans MS" pitchFamily="66" charset="0"/>
              </a:rPr>
              <a:t>(b) = 62</a:t>
            </a:r>
            <a:endParaRPr lang="en-GB" altLang="en-US" sz="1600" baseline="30000" dirty="0">
              <a:latin typeface="Comic Sans MS" pitchFamily="66" charset="0"/>
            </a:endParaRP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5181600" y="1676400"/>
            <a:ext cx="16764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f(x) = 3x + 2</a:t>
            </a:r>
            <a:endParaRPr lang="en-GB" altLang="en-US"/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7010400" y="1676400"/>
            <a:ext cx="16764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g(x) = x</a:t>
            </a:r>
            <a:r>
              <a:rPr lang="en-GB" altLang="en-US"/>
              <a:t>2</a:t>
            </a:r>
            <a:r>
              <a:rPr lang="en-GB" altLang="en-US" baseline="0"/>
              <a:t> + 4</a:t>
            </a:r>
            <a:endParaRPr lang="en-GB" altLang="en-US"/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5334000" y="21336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‘Multiply by 3, then add 2’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7239000" y="2133600"/>
            <a:ext cx="1219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‘Square x then add 4’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3352800" y="1600200"/>
            <a:ext cx="18288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It helps to write what you would do to x for each function</a:t>
            </a:r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4876800" y="2286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3733800" y="3124200"/>
            <a:ext cx="495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a) fg(x) means g acts first, followed by f.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5486400" y="38100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fg(x)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5334000" y="44196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f(x</a:t>
            </a:r>
            <a:r>
              <a:rPr lang="en-GB" altLang="en-US"/>
              <a:t>2</a:t>
            </a:r>
            <a:r>
              <a:rPr lang="en-GB" altLang="en-US" baseline="0"/>
              <a:t> + 4)</a:t>
            </a: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5105400" y="502920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3(x</a:t>
            </a:r>
            <a:r>
              <a:rPr lang="en-GB" altLang="en-US"/>
              <a:t>2</a:t>
            </a:r>
            <a:r>
              <a:rPr lang="en-GB" altLang="en-US" baseline="0"/>
              <a:t> + 4) + 2</a:t>
            </a:r>
            <a:endParaRPr lang="en-GB" altLang="en-US"/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4724400" y="5638800"/>
            <a:ext cx="236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fg(x) = 3x</a:t>
            </a:r>
            <a:r>
              <a:rPr lang="en-GB" altLang="en-US"/>
              <a:t>2</a:t>
            </a:r>
            <a:r>
              <a:rPr lang="en-GB" altLang="en-US" baseline="0"/>
              <a:t> + 12 + 2</a:t>
            </a:r>
          </a:p>
        </p:txBody>
      </p:sp>
      <p:sp>
        <p:nvSpPr>
          <p:cNvPr id="31759" name="Arc 15"/>
          <p:cNvSpPr>
            <a:spLocks/>
          </p:cNvSpPr>
          <p:nvPr/>
        </p:nvSpPr>
        <p:spPr bwMode="auto">
          <a:xfrm>
            <a:off x="6934200" y="3962400"/>
            <a:ext cx="2286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60" name="Arc 16"/>
          <p:cNvSpPr>
            <a:spLocks/>
          </p:cNvSpPr>
          <p:nvPr/>
        </p:nvSpPr>
        <p:spPr bwMode="auto">
          <a:xfrm>
            <a:off x="6934200" y="4572000"/>
            <a:ext cx="2286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61" name="Arc 17"/>
          <p:cNvSpPr>
            <a:spLocks/>
          </p:cNvSpPr>
          <p:nvPr/>
        </p:nvSpPr>
        <p:spPr bwMode="auto">
          <a:xfrm>
            <a:off x="6934200" y="5181600"/>
            <a:ext cx="2286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7086600" y="3962400"/>
            <a:ext cx="1828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Replace g(x) with the function</a:t>
            </a: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7162800" y="4572000"/>
            <a:ext cx="1828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f(x) means ‘multiply by 3, then add 2’</a:t>
            </a: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7162800" y="5334000"/>
            <a:ext cx="1828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Multiply out and simplify</a:t>
            </a:r>
          </a:p>
        </p:txBody>
      </p:sp>
      <p:sp>
        <p:nvSpPr>
          <p:cNvPr id="31766" name="Arc 22"/>
          <p:cNvSpPr>
            <a:spLocks/>
          </p:cNvSpPr>
          <p:nvPr/>
        </p:nvSpPr>
        <p:spPr bwMode="auto">
          <a:xfrm>
            <a:off x="6934200" y="5791200"/>
            <a:ext cx="2286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4876800" y="6172200"/>
            <a:ext cx="190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fg(x) = 3x</a:t>
            </a:r>
            <a:r>
              <a:rPr lang="en-GB" altLang="en-US"/>
              <a:t>2</a:t>
            </a:r>
            <a:r>
              <a:rPr lang="en-GB" altLang="en-US" baseline="0"/>
              <a:t> + 14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DE4DD7F7-BE0A-4270-B43E-AA49949D5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TextBox 3">
            <a:extLst>
              <a:ext uri="{FF2B5EF4-FFF2-40B4-BE49-F238E27FC236}">
                <a16:creationId xmlns:a16="http://schemas.microsoft.com/office/drawing/2014/main" id="{607F34AE-4241-4B9C-8C65-B5AC6537A2DC}"/>
              </a:ext>
            </a:extLst>
          </p:cNvPr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11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5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nimBg="1"/>
      <p:bldP spid="31749" grpId="0" animBg="1"/>
      <p:bldP spid="31750" grpId="0"/>
      <p:bldP spid="31751" grpId="0"/>
      <p:bldP spid="31752" grpId="0"/>
      <p:bldP spid="31753" grpId="0" animBg="1"/>
      <p:bldP spid="31754" grpId="0"/>
      <p:bldP spid="31755" grpId="0"/>
      <p:bldP spid="31756" grpId="0"/>
      <p:bldP spid="31757" grpId="0"/>
      <p:bldP spid="31758" grpId="0"/>
      <p:bldP spid="31759" grpId="0" animBg="1"/>
      <p:bldP spid="31760" grpId="0" animBg="1"/>
      <p:bldP spid="31761" grpId="0" animBg="1"/>
      <p:bldP spid="31762" grpId="0"/>
      <p:bldP spid="31763" grpId="0"/>
      <p:bldP spid="31764" grpId="0"/>
      <p:bldP spid="31766" grpId="0" animBg="1"/>
      <p:bldP spid="317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3733800" cy="50314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problems involving composite functions, where two or more functions have been combined</a:t>
            </a:r>
            <a:endParaRPr lang="en-US" sz="1600" dirty="0"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Given: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f(x) = 3x + 2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	g(x) = x</a:t>
            </a:r>
            <a:r>
              <a:rPr lang="en-GB" altLang="en-US" sz="16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 + 4</a:t>
            </a:r>
          </a:p>
          <a:p>
            <a:pPr eaLnBrk="1" hangingPunct="1">
              <a:buFontTx/>
              <a:buNone/>
            </a:pPr>
            <a:endParaRPr lang="en-GB" altLang="en-US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Find: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a) </a:t>
            </a:r>
            <a:r>
              <a:rPr lang="en-GB" altLang="en-US" sz="1600" dirty="0" err="1">
                <a:latin typeface="Comic Sans MS" pitchFamily="66" charset="0"/>
              </a:rPr>
              <a:t>fg</a:t>
            </a:r>
            <a:r>
              <a:rPr lang="en-GB" altLang="en-US" sz="1600" dirty="0">
                <a:latin typeface="Comic Sans MS" pitchFamily="66" charset="0"/>
              </a:rPr>
              <a:t>(x) = 3x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 + 14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b) gf(x)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c) f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(x)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d) The values of b so that </a:t>
            </a:r>
            <a:r>
              <a:rPr lang="en-GB" altLang="en-US" sz="1600" dirty="0" err="1">
                <a:latin typeface="Comic Sans MS" pitchFamily="66" charset="0"/>
              </a:rPr>
              <a:t>fg</a:t>
            </a:r>
            <a:r>
              <a:rPr lang="en-GB" altLang="en-US" sz="1600" dirty="0">
                <a:latin typeface="Comic Sans MS" pitchFamily="66" charset="0"/>
              </a:rPr>
              <a:t>(b) = 62</a:t>
            </a:r>
            <a:endParaRPr lang="en-GB" altLang="en-US" sz="1600" baseline="30000" dirty="0">
              <a:latin typeface="Comic Sans MS" pitchFamily="66" charset="0"/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181600" y="1676400"/>
            <a:ext cx="16764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f(x) = 3x + 2</a:t>
            </a:r>
            <a:endParaRPr lang="en-GB" altLang="en-US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7010400" y="1676400"/>
            <a:ext cx="16764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g(x) = x</a:t>
            </a:r>
            <a:r>
              <a:rPr lang="en-GB" altLang="en-US"/>
              <a:t>2</a:t>
            </a:r>
            <a:r>
              <a:rPr lang="en-GB" altLang="en-US" baseline="0"/>
              <a:t> + 4</a:t>
            </a:r>
            <a:endParaRPr lang="en-GB" altLang="en-US"/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5334000" y="21336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‘Multiply by 3, then add 2’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7239000" y="2133600"/>
            <a:ext cx="1219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‘Square x then add 4’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3352800" y="1600200"/>
            <a:ext cx="18288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It helps to write what you would do to x for each function</a:t>
            </a: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4876800" y="2286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3733800" y="3124200"/>
            <a:ext cx="495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b) gf(x) means f acts first, followed by g.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5181600" y="38100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gf(x)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5029200" y="44196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g(3x + 2)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4800600" y="502920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(3x + 2)</a:t>
            </a:r>
            <a:r>
              <a:rPr lang="en-GB" altLang="en-US"/>
              <a:t>2</a:t>
            </a:r>
            <a:r>
              <a:rPr lang="en-GB" altLang="en-US" baseline="0"/>
              <a:t> + 4</a:t>
            </a:r>
            <a:endParaRPr lang="en-GB" altLang="en-US"/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4191000" y="56388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gf(x) = 9x</a:t>
            </a:r>
            <a:r>
              <a:rPr lang="en-GB" altLang="en-US"/>
              <a:t>2</a:t>
            </a:r>
            <a:r>
              <a:rPr lang="en-GB" altLang="en-US" baseline="0"/>
              <a:t> + 12x + 4 + 4</a:t>
            </a:r>
          </a:p>
        </p:txBody>
      </p:sp>
      <p:sp>
        <p:nvSpPr>
          <p:cNvPr id="29711" name="Arc 15"/>
          <p:cNvSpPr>
            <a:spLocks/>
          </p:cNvSpPr>
          <p:nvPr/>
        </p:nvSpPr>
        <p:spPr bwMode="auto">
          <a:xfrm>
            <a:off x="6934200" y="3962400"/>
            <a:ext cx="2286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12" name="Arc 16"/>
          <p:cNvSpPr>
            <a:spLocks/>
          </p:cNvSpPr>
          <p:nvPr/>
        </p:nvSpPr>
        <p:spPr bwMode="auto">
          <a:xfrm>
            <a:off x="6934200" y="4572000"/>
            <a:ext cx="2286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13" name="Arc 17"/>
          <p:cNvSpPr>
            <a:spLocks/>
          </p:cNvSpPr>
          <p:nvPr/>
        </p:nvSpPr>
        <p:spPr bwMode="auto">
          <a:xfrm>
            <a:off x="6934200" y="5181600"/>
            <a:ext cx="2286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7086600" y="3962400"/>
            <a:ext cx="1828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Replace f(x) with the function</a:t>
            </a:r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7162800" y="4572000"/>
            <a:ext cx="1828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g(x) means ‘square then add 4’</a:t>
            </a: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7162800" y="5334000"/>
            <a:ext cx="1828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Multiply out and simplify</a:t>
            </a:r>
          </a:p>
        </p:txBody>
      </p:sp>
      <p:sp>
        <p:nvSpPr>
          <p:cNvPr id="29718" name="Arc 22"/>
          <p:cNvSpPr>
            <a:spLocks/>
          </p:cNvSpPr>
          <p:nvPr/>
        </p:nvSpPr>
        <p:spPr bwMode="auto">
          <a:xfrm>
            <a:off x="6934200" y="5791200"/>
            <a:ext cx="2286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4343400" y="6172200"/>
            <a:ext cx="2590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gf(x) = 9x</a:t>
            </a:r>
            <a:r>
              <a:rPr lang="en-GB" altLang="en-US"/>
              <a:t>2</a:t>
            </a:r>
            <a:r>
              <a:rPr lang="en-GB" altLang="en-US" baseline="0"/>
              <a:t> + 12x + 8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03A3A5EA-D2A8-4C13-B5C6-17396EA4D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TextBox 3">
            <a:extLst>
              <a:ext uri="{FF2B5EF4-FFF2-40B4-BE49-F238E27FC236}">
                <a16:creationId xmlns:a16="http://schemas.microsoft.com/office/drawing/2014/main" id="{AECC219B-9A63-40C2-8800-EECE7FC95126}"/>
              </a:ext>
            </a:extLst>
          </p:cNvPr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4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6" grpId="0"/>
      <p:bldP spid="29707" grpId="0"/>
      <p:bldP spid="29708" grpId="0"/>
      <p:bldP spid="29709" grpId="0"/>
      <p:bldP spid="29710" grpId="0"/>
      <p:bldP spid="29711" grpId="0" animBg="1"/>
      <p:bldP spid="29712" grpId="0" animBg="1"/>
      <p:bldP spid="29713" grpId="0" animBg="1"/>
      <p:bldP spid="29714" grpId="0"/>
      <p:bldP spid="29715" grpId="0"/>
      <p:bldP spid="29716" grpId="0"/>
      <p:bldP spid="29718" grpId="0" animBg="1"/>
      <p:bldP spid="297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3733800" cy="50314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problems involving composite functions, where two or more functions have been combined</a:t>
            </a:r>
            <a:endParaRPr lang="en-US" sz="1600" dirty="0"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Given: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f(x) = 3x + 2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	g(x) = x</a:t>
            </a:r>
            <a:r>
              <a:rPr lang="en-GB" altLang="en-US" sz="16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 + 4</a:t>
            </a:r>
          </a:p>
          <a:p>
            <a:pPr eaLnBrk="1" hangingPunct="1">
              <a:buFontTx/>
              <a:buNone/>
            </a:pPr>
            <a:endParaRPr lang="en-GB" altLang="en-US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Find: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a) </a:t>
            </a:r>
            <a:r>
              <a:rPr lang="en-GB" altLang="en-US" sz="1600" dirty="0" err="1">
                <a:latin typeface="Comic Sans MS" pitchFamily="66" charset="0"/>
              </a:rPr>
              <a:t>fg</a:t>
            </a:r>
            <a:r>
              <a:rPr lang="en-GB" altLang="en-US" sz="1600" dirty="0">
                <a:latin typeface="Comic Sans MS" pitchFamily="66" charset="0"/>
              </a:rPr>
              <a:t>(x) = 3x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 + 14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b) gf(x) = 9x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 + 12x + 8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c) f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(x)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d) The values of b so that </a:t>
            </a:r>
            <a:r>
              <a:rPr lang="en-GB" altLang="en-US" sz="1600" dirty="0" err="1">
                <a:latin typeface="Comic Sans MS" pitchFamily="66" charset="0"/>
              </a:rPr>
              <a:t>fg</a:t>
            </a:r>
            <a:r>
              <a:rPr lang="en-GB" altLang="en-US" sz="1600" dirty="0">
                <a:latin typeface="Comic Sans MS" pitchFamily="66" charset="0"/>
              </a:rPr>
              <a:t>(b) = 62</a:t>
            </a:r>
            <a:endParaRPr lang="en-GB" altLang="en-US" sz="1600" baseline="30000" dirty="0">
              <a:latin typeface="Comic Sans MS" pitchFamily="66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5181600" y="1676400"/>
            <a:ext cx="16764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f(x) = 3x + 2</a:t>
            </a:r>
            <a:endParaRPr lang="en-GB" altLang="en-US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7010400" y="1676400"/>
            <a:ext cx="16764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g(x) = x</a:t>
            </a:r>
            <a:r>
              <a:rPr lang="en-GB" altLang="en-US"/>
              <a:t>2</a:t>
            </a:r>
            <a:r>
              <a:rPr lang="en-GB" altLang="en-US" baseline="0"/>
              <a:t> + 4</a:t>
            </a:r>
            <a:endParaRPr lang="en-GB" altLang="en-US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5334000" y="21336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‘Multiply by 3, then add 2’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7239000" y="2133600"/>
            <a:ext cx="1219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‘Square x then add 4’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3352800" y="1600200"/>
            <a:ext cx="18288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It helps to write what you would do to x for each function</a:t>
            </a: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4876800" y="2286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3733800" y="3124200"/>
            <a:ext cx="495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c) f</a:t>
            </a:r>
            <a:r>
              <a:rPr lang="en-GB" altLang="en-US"/>
              <a:t>2</a:t>
            </a:r>
            <a:r>
              <a:rPr lang="en-GB" altLang="en-US" baseline="0"/>
              <a:t>(x) means f acts again on itself</a:t>
            </a: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5257800" y="38100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f</a:t>
            </a:r>
            <a:r>
              <a:rPr lang="en-GB" altLang="en-US"/>
              <a:t>2</a:t>
            </a:r>
            <a:r>
              <a:rPr lang="en-GB" altLang="en-US" baseline="0"/>
              <a:t>(x)</a:t>
            </a: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5029200" y="44196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f(3x + 2)</a:t>
            </a: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4800600" y="502920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3(3x + 2) + 2</a:t>
            </a:r>
            <a:endParaRPr lang="en-GB" altLang="en-US"/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4572000" y="5638800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f</a:t>
            </a:r>
            <a:r>
              <a:rPr lang="en-GB" altLang="en-US"/>
              <a:t>2</a:t>
            </a:r>
            <a:r>
              <a:rPr lang="en-GB" altLang="en-US" baseline="0"/>
              <a:t>(x) = 9x + 6 + 2</a:t>
            </a:r>
          </a:p>
        </p:txBody>
      </p:sp>
      <p:sp>
        <p:nvSpPr>
          <p:cNvPr id="32783" name="Arc 15"/>
          <p:cNvSpPr>
            <a:spLocks/>
          </p:cNvSpPr>
          <p:nvPr/>
        </p:nvSpPr>
        <p:spPr bwMode="auto">
          <a:xfrm>
            <a:off x="6934200" y="3962400"/>
            <a:ext cx="2286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84" name="Arc 16"/>
          <p:cNvSpPr>
            <a:spLocks/>
          </p:cNvSpPr>
          <p:nvPr/>
        </p:nvSpPr>
        <p:spPr bwMode="auto">
          <a:xfrm>
            <a:off x="6934200" y="4572000"/>
            <a:ext cx="2286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85" name="Arc 17"/>
          <p:cNvSpPr>
            <a:spLocks/>
          </p:cNvSpPr>
          <p:nvPr/>
        </p:nvSpPr>
        <p:spPr bwMode="auto">
          <a:xfrm>
            <a:off x="6934200" y="5181600"/>
            <a:ext cx="2286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7086600" y="3962400"/>
            <a:ext cx="1828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Replace f(x) with the function</a:t>
            </a:r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7162800" y="4572000"/>
            <a:ext cx="1828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f(x) means ‘multiply by 3, then add 2’</a:t>
            </a:r>
          </a:p>
        </p:txBody>
      </p:sp>
      <p:sp>
        <p:nvSpPr>
          <p:cNvPr id="32788" name="Text Box 20"/>
          <p:cNvSpPr txBox="1">
            <a:spLocks noChangeArrowheads="1"/>
          </p:cNvSpPr>
          <p:nvPr/>
        </p:nvSpPr>
        <p:spPr bwMode="auto">
          <a:xfrm>
            <a:off x="7162800" y="5334000"/>
            <a:ext cx="1828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Multiply out and simplify</a:t>
            </a:r>
          </a:p>
        </p:txBody>
      </p:sp>
      <p:sp>
        <p:nvSpPr>
          <p:cNvPr id="32790" name="Arc 22"/>
          <p:cNvSpPr>
            <a:spLocks/>
          </p:cNvSpPr>
          <p:nvPr/>
        </p:nvSpPr>
        <p:spPr bwMode="auto">
          <a:xfrm>
            <a:off x="6934200" y="5791200"/>
            <a:ext cx="2286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4800600" y="61722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f</a:t>
            </a:r>
            <a:r>
              <a:rPr lang="en-GB" altLang="en-US"/>
              <a:t>2</a:t>
            </a:r>
            <a:r>
              <a:rPr lang="en-GB" altLang="en-US" baseline="0"/>
              <a:t>(x) = 9x + 8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716EEB18-18CC-4CBE-AD48-826F2805D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TextBox 3">
            <a:extLst>
              <a:ext uri="{FF2B5EF4-FFF2-40B4-BE49-F238E27FC236}">
                <a16:creationId xmlns:a16="http://schemas.microsoft.com/office/drawing/2014/main" id="{6A4D9D9B-4125-4462-9571-771DE3B76186}"/>
              </a:ext>
            </a:extLst>
          </p:cNvPr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642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2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8" grpId="0"/>
      <p:bldP spid="32779" grpId="0"/>
      <p:bldP spid="32780" grpId="0"/>
      <p:bldP spid="32781" grpId="0"/>
      <p:bldP spid="32782" grpId="0"/>
      <p:bldP spid="32783" grpId="0" animBg="1"/>
      <p:bldP spid="32784" grpId="0" animBg="1"/>
      <p:bldP spid="32785" grpId="0" animBg="1"/>
      <p:bldP spid="32786" grpId="0"/>
      <p:bldP spid="32787" grpId="0"/>
      <p:bldP spid="32788" grpId="0"/>
      <p:bldP spid="32790" grpId="0" animBg="1"/>
      <p:bldP spid="3279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3733800" cy="50314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problems involving composite functions, where two or more functions have been combined</a:t>
            </a:r>
            <a:endParaRPr lang="en-US" sz="1600" dirty="0"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Given: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f(x) = 3x + 2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	g(x) = x</a:t>
            </a:r>
            <a:r>
              <a:rPr lang="en-GB" altLang="en-US" sz="16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 + 4</a:t>
            </a:r>
          </a:p>
          <a:p>
            <a:pPr eaLnBrk="1" hangingPunct="1">
              <a:buFontTx/>
              <a:buNone/>
            </a:pPr>
            <a:endParaRPr lang="en-GB" altLang="en-US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Find: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a) </a:t>
            </a:r>
            <a:r>
              <a:rPr lang="en-GB" altLang="en-US" sz="1600" dirty="0" err="1">
                <a:latin typeface="Comic Sans MS" pitchFamily="66" charset="0"/>
              </a:rPr>
              <a:t>fg</a:t>
            </a:r>
            <a:r>
              <a:rPr lang="en-GB" altLang="en-US" sz="1600" dirty="0">
                <a:latin typeface="Comic Sans MS" pitchFamily="66" charset="0"/>
              </a:rPr>
              <a:t>(x) = 3x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 + 14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b) gf(x) = 9x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 + 12x + 8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c) f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(x) = 9x + 8</a:t>
            </a: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d) The values of b so that </a:t>
            </a:r>
            <a:r>
              <a:rPr lang="en-GB" altLang="en-US" sz="1600" dirty="0" err="1">
                <a:latin typeface="Comic Sans MS" pitchFamily="66" charset="0"/>
              </a:rPr>
              <a:t>fg</a:t>
            </a:r>
            <a:r>
              <a:rPr lang="en-GB" altLang="en-US" sz="1600" dirty="0">
                <a:latin typeface="Comic Sans MS" pitchFamily="66" charset="0"/>
              </a:rPr>
              <a:t>(b) = 62</a:t>
            </a:r>
            <a:endParaRPr lang="en-GB" altLang="en-US" sz="1600" baseline="30000" dirty="0">
              <a:latin typeface="Comic Sans MS" pitchFamily="66" charset="0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181600" y="1676400"/>
            <a:ext cx="16764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f(x) = 3x + 2</a:t>
            </a:r>
            <a:endParaRPr lang="en-GB" altLang="en-US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7010400" y="1676400"/>
            <a:ext cx="16764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g(x) = x</a:t>
            </a:r>
            <a:r>
              <a:rPr lang="en-GB" altLang="en-US"/>
              <a:t>2</a:t>
            </a:r>
            <a:r>
              <a:rPr lang="en-GB" altLang="en-US" baseline="0"/>
              <a:t> + 4</a:t>
            </a:r>
            <a:endParaRPr lang="en-GB" altLang="en-US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334000" y="21336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‘Multiply by 3, then add 2’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7239000" y="2133600"/>
            <a:ext cx="1219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‘Square x then add 4’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3352800" y="1600200"/>
            <a:ext cx="18288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It helps to write what you would do to x for each function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4876800" y="2286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4419600" y="3124200"/>
            <a:ext cx="2590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d) fg(b) = 62, find b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4953000" y="38100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fg(b) = 62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4724400" y="44196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3x</a:t>
            </a:r>
            <a:r>
              <a:rPr lang="en-GB" altLang="en-US"/>
              <a:t>2</a:t>
            </a:r>
            <a:r>
              <a:rPr lang="en-GB" altLang="en-US" baseline="0"/>
              <a:t> + 14 = 62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4953000" y="5029200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3x</a:t>
            </a:r>
            <a:r>
              <a:rPr lang="en-GB" altLang="en-US"/>
              <a:t>2</a:t>
            </a:r>
            <a:r>
              <a:rPr lang="en-GB" altLang="en-US" baseline="0"/>
              <a:t> = 48</a:t>
            </a:r>
            <a:endParaRPr lang="en-GB" altLang="en-US"/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5105400" y="56388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x</a:t>
            </a:r>
            <a:r>
              <a:rPr lang="en-GB" altLang="en-US"/>
              <a:t>2</a:t>
            </a:r>
            <a:r>
              <a:rPr lang="en-GB" altLang="en-US" baseline="0"/>
              <a:t> = 16</a:t>
            </a:r>
          </a:p>
        </p:txBody>
      </p:sp>
      <p:sp>
        <p:nvSpPr>
          <p:cNvPr id="33807" name="Arc 15"/>
          <p:cNvSpPr>
            <a:spLocks/>
          </p:cNvSpPr>
          <p:nvPr/>
        </p:nvSpPr>
        <p:spPr bwMode="auto">
          <a:xfrm>
            <a:off x="6934200" y="3962400"/>
            <a:ext cx="2286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808" name="Arc 16"/>
          <p:cNvSpPr>
            <a:spLocks/>
          </p:cNvSpPr>
          <p:nvPr/>
        </p:nvSpPr>
        <p:spPr bwMode="auto">
          <a:xfrm>
            <a:off x="6934200" y="4572000"/>
            <a:ext cx="2286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809" name="Arc 17"/>
          <p:cNvSpPr>
            <a:spLocks/>
          </p:cNvSpPr>
          <p:nvPr/>
        </p:nvSpPr>
        <p:spPr bwMode="auto">
          <a:xfrm>
            <a:off x="6934200" y="5181600"/>
            <a:ext cx="2286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7086600" y="3962400"/>
            <a:ext cx="1828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Replace fg(b) with the function fg(x)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7162800" y="4572000"/>
            <a:ext cx="1828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Work through and solve the equation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7162800" y="5791200"/>
            <a:ext cx="1828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Remember 2 possible values</a:t>
            </a:r>
          </a:p>
        </p:txBody>
      </p:sp>
      <p:sp>
        <p:nvSpPr>
          <p:cNvPr id="33814" name="Arc 22"/>
          <p:cNvSpPr>
            <a:spLocks/>
          </p:cNvSpPr>
          <p:nvPr/>
        </p:nvSpPr>
        <p:spPr bwMode="auto">
          <a:xfrm>
            <a:off x="6934200" y="5791200"/>
            <a:ext cx="228600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5105400" y="61722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x = </a:t>
            </a:r>
            <a:r>
              <a:rPr lang="en-US" altLang="en-US" baseline="0"/>
              <a:t>± 4</a:t>
            </a:r>
          </a:p>
        </p:txBody>
      </p:sp>
      <p:sp>
        <p:nvSpPr>
          <p:cNvPr id="33816" name="Oval 24"/>
          <p:cNvSpPr>
            <a:spLocks noChangeArrowheads="1"/>
          </p:cNvSpPr>
          <p:nvPr/>
        </p:nvSpPr>
        <p:spPr bwMode="auto">
          <a:xfrm>
            <a:off x="480134" y="5009225"/>
            <a:ext cx="1676400" cy="3810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D807763E-23E9-41E5-916B-8986C117F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9" name="TextBox 3">
            <a:extLst>
              <a:ext uri="{FF2B5EF4-FFF2-40B4-BE49-F238E27FC236}">
                <a16:creationId xmlns:a16="http://schemas.microsoft.com/office/drawing/2014/main" id="{9C41F603-F5B3-4B38-836F-E5454CD3B070}"/>
              </a:ext>
            </a:extLst>
          </p:cNvPr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2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2" grpId="0"/>
      <p:bldP spid="33803" grpId="0"/>
      <p:bldP spid="33804" grpId="0"/>
      <p:bldP spid="33805" grpId="0"/>
      <p:bldP spid="33806" grpId="0"/>
      <p:bldP spid="33807" grpId="0" animBg="1"/>
      <p:bldP spid="33808" grpId="0" animBg="1"/>
      <p:bldP spid="33809" grpId="0" animBg="1"/>
      <p:bldP spid="33810" grpId="0"/>
      <p:bldP spid="33811" grpId="0"/>
      <p:bldP spid="33812" grpId="0"/>
      <p:bldP spid="33814" grpId="0" animBg="1"/>
      <p:bldP spid="33815" grpId="0"/>
      <p:bldP spid="338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6627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0" y="1600200"/>
                <a:ext cx="3733800" cy="503141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composite functions, where two or more functions have been combined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functions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are defined by: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−8</m:t>
                          </m:r>
                        </m:e>
                      </m:d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𝑓𝑔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(3)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Solve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𝑓𝑔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62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0" y="1600200"/>
                <a:ext cx="3733800" cy="5031419"/>
              </a:xfrm>
              <a:blipFill>
                <a:blip r:embed="rId2"/>
                <a:stretch>
                  <a:fillRect t="-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itle 1">
            <a:extLst>
              <a:ext uri="{FF2B5EF4-FFF2-40B4-BE49-F238E27FC236}">
                <a16:creationId xmlns:a16="http://schemas.microsoft.com/office/drawing/2014/main" id="{D807763E-23E9-41E5-916B-8986C117F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9" name="TextBox 3">
            <a:extLst>
              <a:ext uri="{FF2B5EF4-FFF2-40B4-BE49-F238E27FC236}">
                <a16:creationId xmlns:a16="http://schemas.microsoft.com/office/drawing/2014/main" id="{9C41F603-F5B3-4B38-836F-E5454CD3B070}"/>
              </a:ext>
            </a:extLst>
          </p:cNvPr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066902" y="1484811"/>
                <a:ext cx="128432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6902" y="1484811"/>
                <a:ext cx="1284326" cy="518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088673" y="2151017"/>
                <a:ext cx="128214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:3→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8673" y="2151017"/>
                <a:ext cx="1282146" cy="5186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93027" y="2895599"/>
                <a:ext cx="8760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:3→2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027" y="2895599"/>
                <a:ext cx="876009" cy="276999"/>
              </a:xfrm>
              <a:prstGeom prst="rect">
                <a:avLst/>
              </a:prstGeom>
              <a:blipFill>
                <a:blip r:embed="rId5"/>
                <a:stretch>
                  <a:fillRect l="-6250" r="-625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093027" y="3844833"/>
                <a:ext cx="15469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027" y="3844833"/>
                <a:ext cx="1546962" cy="276999"/>
              </a:xfrm>
              <a:prstGeom prst="rect">
                <a:avLst/>
              </a:prstGeom>
              <a:blipFill>
                <a:blip r:embed="rId6"/>
                <a:stretch>
                  <a:fillRect l="-5118" t="-4444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088673" y="4415245"/>
                <a:ext cx="17371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:2→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8673" y="4415245"/>
                <a:ext cx="1737142" cy="276999"/>
              </a:xfrm>
              <a:prstGeom prst="rect">
                <a:avLst/>
              </a:prstGeom>
              <a:blipFill>
                <a:blip r:embed="rId7"/>
                <a:stretch>
                  <a:fillRect l="-4211" t="-2174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084319" y="5003073"/>
                <a:ext cx="11857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:2→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319" y="5003073"/>
                <a:ext cx="1185709" cy="276999"/>
              </a:xfrm>
              <a:prstGeom prst="rect">
                <a:avLst/>
              </a:prstGeom>
              <a:blipFill>
                <a:blip r:embed="rId8"/>
                <a:stretch>
                  <a:fillRect l="-6667" t="-4444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084319" y="5551713"/>
                <a:ext cx="8665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:2→4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319" y="5551713"/>
                <a:ext cx="866519" cy="276999"/>
              </a:xfrm>
              <a:prstGeom prst="rect">
                <a:avLst/>
              </a:prstGeom>
              <a:blipFill>
                <a:blip r:embed="rId9"/>
                <a:stretch>
                  <a:fillRect l="-9155" t="-4444" r="-5634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20"/>
              <p:cNvSpPr txBox="1">
                <a:spLocks noChangeArrowheads="1"/>
              </p:cNvSpPr>
              <p:nvPr/>
            </p:nvSpPr>
            <p:spPr bwMode="auto">
              <a:xfrm>
                <a:off x="5621384" y="1898468"/>
                <a:ext cx="1188719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altLang="en-US" sz="1400" baseline="0" dirty="0">
                    <a:solidFill>
                      <a:srgbClr val="FF0000"/>
                    </a:solidFill>
                  </a:rPr>
                  <a:t>Sub in </a:t>
                </a:r>
                <a14:m>
                  <m:oMath xmlns:m="http://schemas.openxmlformats.org/officeDocument/2006/math">
                    <m:r>
                      <a:rPr lang="en-GB" altLang="en-US" sz="1400" i="1" baseline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1400" b="0" i="1" baseline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altLang="en-US" sz="1400" i="1" baseline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GB" altLang="en-US" sz="1400" baseline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21384" y="1898468"/>
                <a:ext cx="1188719" cy="307777"/>
              </a:xfrm>
              <a:prstGeom prst="rect">
                <a:avLst/>
              </a:prstGeom>
              <a:blipFill>
                <a:blip r:embed="rId10"/>
                <a:stretch>
                  <a:fillRect l="-1538" t="-1961" b="-196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22"/>
          <p:cNvSpPr>
            <a:spLocks/>
          </p:cNvSpPr>
          <p:nvPr/>
        </p:nvSpPr>
        <p:spPr bwMode="auto">
          <a:xfrm>
            <a:off x="5505994" y="1776548"/>
            <a:ext cx="119743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Arc 22"/>
          <p:cNvSpPr>
            <a:spLocks/>
          </p:cNvSpPr>
          <p:nvPr/>
        </p:nvSpPr>
        <p:spPr bwMode="auto">
          <a:xfrm>
            <a:off x="5466806" y="2425337"/>
            <a:ext cx="119743" cy="6096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Arc 22"/>
          <p:cNvSpPr>
            <a:spLocks/>
          </p:cNvSpPr>
          <p:nvPr/>
        </p:nvSpPr>
        <p:spPr bwMode="auto">
          <a:xfrm>
            <a:off x="5880463" y="3988525"/>
            <a:ext cx="128451" cy="566057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Arc 22"/>
          <p:cNvSpPr>
            <a:spLocks/>
          </p:cNvSpPr>
          <p:nvPr/>
        </p:nvSpPr>
        <p:spPr bwMode="auto">
          <a:xfrm>
            <a:off x="5823858" y="4567645"/>
            <a:ext cx="128451" cy="566057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Arc 22"/>
          <p:cNvSpPr>
            <a:spLocks/>
          </p:cNvSpPr>
          <p:nvPr/>
        </p:nvSpPr>
        <p:spPr bwMode="auto">
          <a:xfrm>
            <a:off x="5296990" y="5155473"/>
            <a:ext cx="128451" cy="566057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5495109" y="2599508"/>
            <a:ext cx="118871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Calculate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20"/>
              <p:cNvSpPr txBox="1">
                <a:spLocks noChangeArrowheads="1"/>
              </p:cNvSpPr>
              <p:nvPr/>
            </p:nvSpPr>
            <p:spPr bwMode="auto">
              <a:xfrm>
                <a:off x="4497977" y="3413760"/>
                <a:ext cx="3487783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baseline="0" dirty="0">
                    <a:solidFill>
                      <a:srgbClr val="FF0000"/>
                    </a:solidFill>
                  </a:rPr>
                  <a:t>Now we substitute this value into </a:t>
                </a:r>
                <a14:m>
                  <m:oMath xmlns:m="http://schemas.openxmlformats.org/officeDocument/2006/math">
                    <m:r>
                      <a:rPr lang="en-US" altLang="en-US" sz="1400" i="1" baseline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en-US" sz="1400" i="1" baseline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altLang="en-US" sz="1400" i="1" baseline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altLang="en-US" sz="1400" baseline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97977" y="3413760"/>
                <a:ext cx="3487783" cy="307777"/>
              </a:xfrm>
              <a:prstGeom prst="rect">
                <a:avLst/>
              </a:prstGeom>
              <a:blipFill>
                <a:blip r:embed="rId11"/>
                <a:stretch>
                  <a:fillRect t="-4000" b="-2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20"/>
              <p:cNvSpPr txBox="1">
                <a:spLocks noChangeArrowheads="1"/>
              </p:cNvSpPr>
              <p:nvPr/>
            </p:nvSpPr>
            <p:spPr bwMode="auto">
              <a:xfrm>
                <a:off x="5982789" y="4097383"/>
                <a:ext cx="1188719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baseline="0" dirty="0">
                    <a:solidFill>
                      <a:srgbClr val="FF0000"/>
                    </a:solidFill>
                  </a:rPr>
                  <a:t>Sub in </a:t>
                </a:r>
                <a14:m>
                  <m:oMath xmlns:m="http://schemas.openxmlformats.org/officeDocument/2006/math">
                    <m:r>
                      <a:rPr lang="en-US" altLang="en-US" sz="1400" i="1" baseline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1400" i="1" baseline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altLang="en-US" sz="1400" baseline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82789" y="4097383"/>
                <a:ext cx="1188719" cy="307777"/>
              </a:xfrm>
              <a:prstGeom prst="rect">
                <a:avLst/>
              </a:prstGeom>
              <a:blipFill>
                <a:blip r:embed="rId12"/>
                <a:stretch>
                  <a:fillRect l="-1026" t="-3922" b="-196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5812971" y="4693920"/>
            <a:ext cx="118871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Calculate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5347062" y="5246913"/>
            <a:ext cx="169817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Use the modulus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287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0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95A7595-956B-451E-A72E-219F8C30B8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0821090-68F4-4F99-83D1-D93614837E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683DFC-A3D9-4805-AD0F-30550B44A09A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832</TotalTime>
  <Words>1420</Words>
  <Application>Microsoft Office PowerPoint</Application>
  <PresentationFormat>On-screen Show (4:3)</PresentationFormat>
  <Paragraphs>237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Comic Sans MS</vt:lpstr>
      <vt:lpstr>Goudita SF</vt:lpstr>
      <vt:lpstr>Office Theme</vt:lpstr>
      <vt:lpstr>PowerPoint Presentation</vt:lpstr>
      <vt:lpstr>Functions and Graphs</vt:lpstr>
      <vt:lpstr>Functions and Graphs</vt:lpstr>
      <vt:lpstr>Functions and Graphs</vt:lpstr>
      <vt:lpstr>Functions and Graphs</vt:lpstr>
      <vt:lpstr>Functions and Graphs</vt:lpstr>
      <vt:lpstr>Functions and Graphs</vt:lpstr>
      <vt:lpstr>Functions and Graphs</vt:lpstr>
      <vt:lpstr>Functions and Graphs</vt:lpstr>
      <vt:lpstr>Functions and Graphs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Mr G Westwater (Staff)</cp:lastModifiedBy>
  <cp:revision>157</cp:revision>
  <dcterms:created xsi:type="dcterms:W3CDTF">2018-04-30T00:32:33Z</dcterms:created>
  <dcterms:modified xsi:type="dcterms:W3CDTF">2021-02-19T16:15:01Z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