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" Type="http://schemas.openxmlformats.org/officeDocument/2006/relationships/image" Target="../media/image100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2C</a:t>
            </a:r>
          </a:p>
        </p:txBody>
      </p:sp>
    </p:spTree>
    <p:extLst>
      <p:ext uri="{BB962C8B-B14F-4D97-AF65-F5344CB8AC3E}">
        <p14:creationId xmlns:p14="http://schemas.microsoft.com/office/powerpoint/2010/main" val="169025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600200"/>
                <a:ext cx="3733800" cy="503141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composite functions, where two or more functions have been combined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600200"/>
                <a:ext cx="3733800" cy="5031419"/>
              </a:xfrm>
              <a:blipFill>
                <a:blip r:embed="rId2"/>
                <a:stretch>
                  <a:fillRect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>
            <a:extLst>
              <a:ext uri="{FF2B5EF4-FFF2-40B4-BE49-F238E27FC236}">
                <a16:creationId xmlns:a16="http://schemas.microsoft.com/office/drawing/2014/main" id="{D807763E-23E9-41E5-916B-8986C117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9C41F603-F5B3-4B38-836F-E5454CD3B070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28455" y="1406434"/>
                <a:ext cx="16183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5" y="1406434"/>
                <a:ext cx="1618328" cy="276999"/>
              </a:xfrm>
              <a:prstGeom prst="rect">
                <a:avLst/>
              </a:prstGeom>
              <a:blipFill>
                <a:blip r:embed="rId3"/>
                <a:stretch>
                  <a:fillRect l="-4528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27712" y="1915886"/>
                <a:ext cx="284712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12" y="1915886"/>
                <a:ext cx="2847126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40775" y="2730137"/>
                <a:ext cx="200574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5" y="2730137"/>
                <a:ext cx="2005742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73930" y="3849189"/>
                <a:ext cx="11651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930" y="3849189"/>
                <a:ext cx="1165127" cy="276999"/>
              </a:xfrm>
              <a:prstGeom prst="rect">
                <a:avLst/>
              </a:prstGeom>
              <a:blipFill>
                <a:blip r:embed="rId6"/>
                <a:stretch>
                  <a:fillRect r="-209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2"/>
          <p:cNvSpPr>
            <a:spLocks/>
          </p:cNvSpPr>
          <p:nvPr/>
        </p:nvSpPr>
        <p:spPr bwMode="auto">
          <a:xfrm>
            <a:off x="6908074" y="1654628"/>
            <a:ext cx="128451" cy="56605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6966856" y="1606731"/>
                <a:ext cx="2090058" cy="6119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We replace </a:t>
                </a:r>
                <a14:m>
                  <m:oMath xmlns:m="http://schemas.openxmlformats.org/officeDocument/2006/math"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400" baseline="0" dirty="0">
                    <a:solidFill>
                      <a:srgbClr val="FF0000"/>
                    </a:solidFill>
                  </a:rPr>
                  <a:t>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en-US" sz="14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en-US" sz="1400" baseline="0" dirty="0">
                    <a:solidFill>
                      <a:srgbClr val="FF0000"/>
                    </a:solidFill>
                  </a:rPr>
                  <a:t> (since that is </a:t>
                </a:r>
                <a14:m>
                  <m:oMath xmlns:m="http://schemas.openxmlformats.org/officeDocument/2006/math"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sz="1400" baseline="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1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6856" y="1606731"/>
                <a:ext cx="2090058" cy="611962"/>
              </a:xfrm>
              <a:prstGeom prst="rect">
                <a:avLst/>
              </a:prstGeom>
              <a:blipFill>
                <a:blip r:embed="rId7"/>
                <a:stretch>
                  <a:fillRect b="-9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22"/>
          <p:cNvSpPr>
            <a:spLocks/>
          </p:cNvSpPr>
          <p:nvPr/>
        </p:nvSpPr>
        <p:spPr bwMode="auto">
          <a:xfrm>
            <a:off x="6929846" y="2373085"/>
            <a:ext cx="128451" cy="56605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897187" y="2486297"/>
            <a:ext cx="20900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Simplify right side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64480" y="2142308"/>
            <a:ext cx="165463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65223" y="2294708"/>
            <a:ext cx="165463" cy="16546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468352" y="5606143"/>
            <a:ext cx="2157386" cy="21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41194" y="5496961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194" y="5496961"/>
                <a:ext cx="141705" cy="215444"/>
              </a:xfrm>
              <a:prstGeom prst="rect">
                <a:avLst/>
              </a:prstGeom>
              <a:blipFill>
                <a:blip r:embed="rId8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87118" y="427087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118" y="4270878"/>
                <a:ext cx="144142" cy="215444"/>
              </a:xfrm>
              <a:prstGeom prst="rect">
                <a:avLst/>
              </a:prstGeom>
              <a:blipFill>
                <a:blip r:embed="rId9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5035436" y="4572000"/>
            <a:ext cx="1060565" cy="10406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16879" y="4249783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79" y="4249783"/>
                <a:ext cx="480196" cy="215444"/>
              </a:xfrm>
              <a:prstGeom prst="rect">
                <a:avLst/>
              </a:prstGeom>
              <a:blipFill>
                <a:blip r:embed="rId10"/>
                <a:stretch>
                  <a:fillRect l="-7595" r="-2532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21382" y="5050971"/>
                <a:ext cx="9076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82" y="5050971"/>
                <a:ext cx="907621" cy="215444"/>
              </a:xfrm>
              <a:prstGeom prst="rect">
                <a:avLst/>
              </a:prstGeom>
              <a:blipFill>
                <a:blip r:embed="rId11"/>
                <a:stretch>
                  <a:fillRect l="-402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rot="16200000">
            <a:off x="3463997" y="5595338"/>
            <a:ext cx="2157386" cy="21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526972" y="4511040"/>
            <a:ext cx="2124891" cy="2107476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V="1">
            <a:off x="3994762" y="4585063"/>
            <a:ext cx="1060565" cy="10406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4162697" y="3566159"/>
            <a:ext cx="43804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So the equation we need to solve is: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979817" y="4828904"/>
            <a:ext cx="178525" cy="1001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148148" y="4972595"/>
                <a:ext cx="92422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148" y="4972595"/>
                <a:ext cx="924227" cy="184666"/>
              </a:xfrm>
              <a:prstGeom prst="rect">
                <a:avLst/>
              </a:prstGeom>
              <a:blipFill>
                <a:blip r:embed="rId12"/>
                <a:stretch>
                  <a:fillRect l="-3289" t="-6667" r="-5921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384765" y="5068389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65" y="5068389"/>
                <a:ext cx="139462" cy="215444"/>
              </a:xfrm>
              <a:prstGeom prst="rect">
                <a:avLst/>
              </a:prstGeom>
              <a:blipFill>
                <a:blip r:embed="rId13"/>
                <a:stretch>
                  <a:fillRect l="-30435" r="-2608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81302" y="5621383"/>
                <a:ext cx="1394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302" y="5621383"/>
                <a:ext cx="139462" cy="215444"/>
              </a:xfrm>
              <a:prstGeom prst="rect">
                <a:avLst/>
              </a:prstGeom>
              <a:blipFill>
                <a:blip r:embed="rId13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68382" y="4576354"/>
                <a:ext cx="1227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82" y="4576354"/>
                <a:ext cx="1227900" cy="246221"/>
              </a:xfrm>
              <a:prstGeom prst="rect">
                <a:avLst/>
              </a:prstGeom>
              <a:blipFill>
                <a:blip r:embed="rId14"/>
                <a:stretch>
                  <a:fillRect r="-148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938200" y="5016136"/>
                <a:ext cx="10575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+7=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200" y="5016136"/>
                <a:ext cx="1057597" cy="246221"/>
              </a:xfrm>
              <a:prstGeom prst="rect">
                <a:avLst/>
              </a:prstGeom>
              <a:blipFill>
                <a:blip r:embed="rId15"/>
                <a:stretch>
                  <a:fillRect r="-172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447652" y="5447718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652" y="5447718"/>
                <a:ext cx="657231" cy="246221"/>
              </a:xfrm>
              <a:prstGeom prst="rect">
                <a:avLst/>
              </a:prstGeom>
              <a:blipFill>
                <a:blip r:embed="rId16"/>
                <a:stretch>
                  <a:fillRect l="-7407" r="-463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295251" y="5870592"/>
                <a:ext cx="6989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3.5=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251" y="5870592"/>
                <a:ext cx="698909" cy="246221"/>
              </a:xfrm>
              <a:prstGeom prst="rect">
                <a:avLst/>
              </a:prstGeom>
              <a:blipFill>
                <a:blip r:embed="rId17"/>
                <a:stretch>
                  <a:fillRect l="-7018" r="-350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22"/>
          <p:cNvSpPr>
            <a:spLocks/>
          </p:cNvSpPr>
          <p:nvPr/>
        </p:nvSpPr>
        <p:spPr bwMode="auto">
          <a:xfrm>
            <a:off x="8049913" y="4709393"/>
            <a:ext cx="82034" cy="44853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8037714" y="4606327"/>
            <a:ext cx="10017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62" name="Arc 22"/>
          <p:cNvSpPr>
            <a:spLocks/>
          </p:cNvSpPr>
          <p:nvPr/>
        </p:nvSpPr>
        <p:spPr bwMode="auto">
          <a:xfrm>
            <a:off x="8131292" y="5137000"/>
            <a:ext cx="82034" cy="44853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22"/>
          <p:cNvSpPr>
            <a:spLocks/>
          </p:cNvSpPr>
          <p:nvPr/>
        </p:nvSpPr>
        <p:spPr bwMode="auto">
          <a:xfrm>
            <a:off x="8132771" y="5564608"/>
            <a:ext cx="82034" cy="44853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20"/>
              <p:cNvSpPr txBox="1">
                <a:spLocks noChangeArrowheads="1"/>
              </p:cNvSpPr>
              <p:nvPr/>
            </p:nvSpPr>
            <p:spPr bwMode="auto">
              <a:xfrm>
                <a:off x="8181406" y="5159321"/>
                <a:ext cx="73617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Add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1406" y="5159321"/>
                <a:ext cx="736172" cy="307777"/>
              </a:xfrm>
              <a:prstGeom prst="rect">
                <a:avLst/>
              </a:prstGeom>
              <a:blipFill>
                <a:blip r:embed="rId18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20"/>
          <p:cNvSpPr txBox="1">
            <a:spLocks noChangeArrowheads="1"/>
          </p:cNvSpPr>
          <p:nvPr/>
        </p:nvSpPr>
        <p:spPr bwMode="auto">
          <a:xfrm>
            <a:off x="8168343" y="5529436"/>
            <a:ext cx="736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30" grpId="0" animBg="1"/>
      <p:bldP spid="31" grpId="0"/>
      <p:bldP spid="32" grpId="0" animBg="1"/>
      <p:bldP spid="33" grpId="0"/>
      <p:bldP spid="38" grpId="0"/>
      <p:bldP spid="39" grpId="0"/>
      <p:bldP spid="42" grpId="0"/>
      <p:bldP spid="43" grpId="0"/>
      <p:bldP spid="50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 animBg="1"/>
      <p:bldP spid="61" grpId="0"/>
      <p:bldP spid="62" grpId="0" animBg="1"/>
      <p:bldP spid="63" grpId="0" animBg="1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887" y="1497873"/>
                <a:ext cx="4001884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composite functions, where two or more functions have been combined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you see something such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it means that you should apply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first, followed by function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When combining functions, the order matters, so ensure you combine them correctly!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887" y="1497873"/>
                <a:ext cx="4001884" cy="4679089"/>
              </a:xfrm>
              <a:blipFill>
                <a:blip r:embed="rId2"/>
                <a:stretch>
                  <a:fillRect l="-610" t="-782" r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 + 1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86400" y="1676400"/>
            <a:ext cx="1219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x</a:t>
            </a:r>
            <a:r>
              <a:rPr lang="en-GB" altLang="en-US"/>
              <a:t>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010400" y="1676400"/>
            <a:ext cx="1447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 + 1</a:t>
            </a:r>
            <a:endParaRPr lang="en-GB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4864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x’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0866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‘Add 1 to x’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733800" y="31242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 fg(x) means g acts first, followed by f.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4864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fg(x)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410200" y="4419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f(x + 1)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410200" y="5029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(x + 1)</a:t>
            </a:r>
            <a:r>
              <a:rPr lang="en-GB" altLang="en-US"/>
              <a:t>2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724400" y="5638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fg(x) = x</a:t>
            </a:r>
            <a:r>
              <a:rPr lang="en-GB" altLang="en-US"/>
              <a:t>2</a:t>
            </a:r>
            <a:r>
              <a:rPr lang="en-GB" altLang="en-US" baseline="0"/>
              <a:t> + 2x + 1</a:t>
            </a:r>
          </a:p>
        </p:txBody>
      </p:sp>
      <p:sp>
        <p:nvSpPr>
          <p:cNvPr id="27664" name="Arc 16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5" name="Arc 17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6" name="Arc 18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g(x) with the function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7162800" y="4572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f(x) means ‘square x’, so square g(x)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7162800" y="5334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Multiply out and simplify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0907664-9B7D-4D04-A101-2821A642B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ACAFFD4E-056F-4251-865D-425E90827A78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/>
      <p:bldP spid="27656" grpId="0"/>
      <p:bldP spid="27657" grpId="0"/>
      <p:bldP spid="27658" grpId="0" animBg="1"/>
      <p:bldP spid="27659" grpId="0"/>
      <p:bldP spid="27660" grpId="0"/>
      <p:bldP spid="27661" grpId="0"/>
      <p:bldP spid="27662" grpId="0"/>
      <p:bldP spid="27663" grpId="0"/>
      <p:bldP spid="27664" grpId="0" animBg="1"/>
      <p:bldP spid="27665" grpId="0" animBg="1"/>
      <p:bldP spid="27666" grpId="0" animBg="1"/>
      <p:bldP spid="27667" grpId="0"/>
      <p:bldP spid="27668" grpId="0"/>
      <p:bldP spid="276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 + 1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 = 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+ 2x + 1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</a:t>
            </a:r>
          </a:p>
          <a:p>
            <a:pPr eaLnBrk="1" hangingPunct="1">
              <a:buFontTx/>
              <a:buNone/>
            </a:pP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486400" y="1676400"/>
            <a:ext cx="1219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x</a:t>
            </a:r>
            <a:r>
              <a:rPr lang="en-GB" altLang="en-US"/>
              <a:t>2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447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 + 1</a:t>
            </a:r>
            <a:endParaRPr lang="en-GB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4864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x’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0866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‘Add 1 to x’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33800" y="31242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 gf(x) means f acts first, followed by g.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864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gf(x)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486400" y="4419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g(x</a:t>
            </a:r>
            <a:r>
              <a:rPr lang="en-GB" altLang="en-US"/>
              <a:t>2</a:t>
            </a:r>
            <a:r>
              <a:rPr lang="en-GB" altLang="en-US" baseline="0"/>
              <a:t>)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410200" y="5029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(x</a:t>
            </a:r>
            <a:r>
              <a:rPr lang="en-GB" altLang="en-US"/>
              <a:t>2</a:t>
            </a:r>
            <a:r>
              <a:rPr lang="en-GB" altLang="en-US" baseline="0"/>
              <a:t>) + 1</a:t>
            </a:r>
            <a:endParaRPr lang="en-GB" alt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029200" y="5638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gf(x) = x</a:t>
            </a:r>
            <a:r>
              <a:rPr lang="en-GB" altLang="en-US"/>
              <a:t>2</a:t>
            </a:r>
            <a:r>
              <a:rPr lang="en-GB" altLang="en-US" baseline="0"/>
              <a:t> + 1</a:t>
            </a:r>
          </a:p>
        </p:txBody>
      </p:sp>
      <p:sp>
        <p:nvSpPr>
          <p:cNvPr id="28687" name="Arc 15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Arc 16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Arc 17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f(x) with the function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162800" y="4495800"/>
            <a:ext cx="1828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g(x) means ‘add one to x’, so add 1 to f(x)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7162800" y="5334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24B67B4-1A70-481A-B354-EE6A8B0A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14D90A1C-C89B-49F5-B6DC-618BE38A2E09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  <p:bldP spid="28684" grpId="0"/>
      <p:bldP spid="28685" grpId="0"/>
      <p:bldP spid="28686" grpId="0"/>
      <p:bldP spid="28687" grpId="0" animBg="1"/>
      <p:bldP spid="28688" grpId="0" animBg="1"/>
      <p:bldP spid="28689" grpId="0" animBg="1"/>
      <p:bldP spid="28690" grpId="0"/>
      <p:bldP spid="28691" grpId="0"/>
      <p:bldP spid="286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199"/>
            <a:ext cx="3733800" cy="503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3x + 2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+ 4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f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d) The values of b so that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(b) = 62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3x + 2</a:t>
            </a:r>
            <a:endParaRPr lang="en-GB" alt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</a:t>
            </a:r>
            <a:r>
              <a:rPr lang="en-GB" altLang="en-US"/>
              <a:t>2</a:t>
            </a:r>
            <a:r>
              <a:rPr lang="en-GB" altLang="en-US" baseline="0"/>
              <a:t> + 4</a:t>
            </a:r>
            <a:endParaRPr lang="en-GB" alt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‘Multiply by 3, then add 2’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239000" y="2133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 then add 4’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733800" y="31242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 fg(x) means g acts first, followed by f.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4864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fg(x)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34000" y="4419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f(x</a:t>
            </a:r>
            <a:r>
              <a:rPr lang="en-GB" altLang="en-US"/>
              <a:t>2</a:t>
            </a:r>
            <a:r>
              <a:rPr lang="en-GB" altLang="en-US" baseline="0"/>
              <a:t> + 4)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105400" y="50292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3(x</a:t>
            </a:r>
            <a:r>
              <a:rPr lang="en-GB" altLang="en-US"/>
              <a:t>2</a:t>
            </a:r>
            <a:r>
              <a:rPr lang="en-GB" altLang="en-US" baseline="0"/>
              <a:t> + 4) + 2</a:t>
            </a:r>
            <a:endParaRPr lang="en-GB" alt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724400" y="5638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fg(x) = 3x</a:t>
            </a:r>
            <a:r>
              <a:rPr lang="en-GB" altLang="en-US"/>
              <a:t>2</a:t>
            </a:r>
            <a:r>
              <a:rPr lang="en-GB" altLang="en-US" baseline="0"/>
              <a:t> + 12 + 2</a:t>
            </a:r>
          </a:p>
        </p:txBody>
      </p:sp>
      <p:sp>
        <p:nvSpPr>
          <p:cNvPr id="31759" name="Arc 15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0" name="Arc 16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1" name="Arc 17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g(x) with the function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7162800" y="4572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f(x) means ‘multiply by 3, then add 2’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162800" y="5334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Multiply out and simplify</a:t>
            </a:r>
          </a:p>
        </p:txBody>
      </p:sp>
      <p:sp>
        <p:nvSpPr>
          <p:cNvPr id="31766" name="Arc 22"/>
          <p:cNvSpPr>
            <a:spLocks/>
          </p:cNvSpPr>
          <p:nvPr/>
        </p:nvSpPr>
        <p:spPr bwMode="auto">
          <a:xfrm>
            <a:off x="6934200" y="57912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876800" y="6172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fg(x) = 3x</a:t>
            </a:r>
            <a:r>
              <a:rPr lang="en-GB" altLang="en-US"/>
              <a:t>2</a:t>
            </a:r>
            <a:r>
              <a:rPr lang="en-GB" altLang="en-US" baseline="0"/>
              <a:t> + 14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E4DD7F7-BE0A-4270-B43E-AA49949D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607F34AE-4241-4B9C-8C65-B5AC6537A2DC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1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/>
      <p:bldP spid="31751" grpId="0"/>
      <p:bldP spid="31752" grpId="0"/>
      <p:bldP spid="31753" grpId="0" animBg="1"/>
      <p:bldP spid="31754" grpId="0"/>
      <p:bldP spid="31755" grpId="0"/>
      <p:bldP spid="31756" grpId="0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3" grpId="0"/>
      <p:bldP spid="31764" grpId="0"/>
      <p:bldP spid="31766" grpId="0" animBg="1"/>
      <p:bldP spid="317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503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3x + 2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+ 4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 = 3x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+ 14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f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d) The values of b so that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(b) = 62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3x + 2</a:t>
            </a:r>
            <a:endParaRPr lang="en-GB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</a:t>
            </a:r>
            <a:r>
              <a:rPr lang="en-GB" altLang="en-US"/>
              <a:t>2</a:t>
            </a:r>
            <a:r>
              <a:rPr lang="en-GB" altLang="en-US" baseline="0"/>
              <a:t> + 4</a:t>
            </a:r>
            <a:endParaRPr lang="en-GB" alt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‘Multiply by 3, then add 2’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39000" y="2133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 then add 4’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733800" y="31242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 gf(x) means f acts first, followed by g.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1816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gf(x)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029200" y="4419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g(3x + 2)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800600" y="50292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(3x + 2)</a:t>
            </a:r>
            <a:r>
              <a:rPr lang="en-GB" altLang="en-US"/>
              <a:t>2</a:t>
            </a:r>
            <a:r>
              <a:rPr lang="en-GB" altLang="en-US" baseline="0"/>
              <a:t> + 4</a:t>
            </a:r>
            <a:endParaRPr lang="en-GB" alt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191000" y="56388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gf(x) = 9x</a:t>
            </a:r>
            <a:r>
              <a:rPr lang="en-GB" altLang="en-US"/>
              <a:t>2</a:t>
            </a:r>
            <a:r>
              <a:rPr lang="en-GB" altLang="en-US" baseline="0"/>
              <a:t> + 12x + 4 + 4</a:t>
            </a:r>
          </a:p>
        </p:txBody>
      </p:sp>
      <p:sp>
        <p:nvSpPr>
          <p:cNvPr id="29711" name="Arc 15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Arc 16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Arc 17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f(x) with the function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7162800" y="4572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g(x) means ‘square then add 4’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162800" y="5334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Multiply out and simplify</a:t>
            </a:r>
          </a:p>
        </p:txBody>
      </p:sp>
      <p:sp>
        <p:nvSpPr>
          <p:cNvPr id="29718" name="Arc 22"/>
          <p:cNvSpPr>
            <a:spLocks/>
          </p:cNvSpPr>
          <p:nvPr/>
        </p:nvSpPr>
        <p:spPr bwMode="auto">
          <a:xfrm>
            <a:off x="6934200" y="57912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343400" y="61722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gf(x) = 9x</a:t>
            </a:r>
            <a:r>
              <a:rPr lang="en-GB" altLang="en-US"/>
              <a:t>2</a:t>
            </a:r>
            <a:r>
              <a:rPr lang="en-GB" altLang="en-US" baseline="0"/>
              <a:t> + 12x + 8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03A3A5EA-D2A8-4C13-B5C6-17396EA4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AECC219B-9A63-40C2-8800-EECE7FC95126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4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07" grpId="0"/>
      <p:bldP spid="29708" grpId="0"/>
      <p:bldP spid="29709" grpId="0"/>
      <p:bldP spid="29710" grpId="0"/>
      <p:bldP spid="29711" grpId="0" animBg="1"/>
      <p:bldP spid="29712" grpId="0" animBg="1"/>
      <p:bldP spid="29713" grpId="0" animBg="1"/>
      <p:bldP spid="29714" grpId="0"/>
      <p:bldP spid="29715" grpId="0"/>
      <p:bldP spid="29716" grpId="0"/>
      <p:bldP spid="29718" grpId="0" animBg="1"/>
      <p:bldP spid="297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503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3x + 2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+ 4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 = 3x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+ 14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 = 9x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+ 12x + 8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f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d) The values of b so that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(b) = 62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3x + 2</a:t>
            </a:r>
            <a:endParaRPr lang="en-GB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</a:t>
            </a:r>
            <a:r>
              <a:rPr lang="en-GB" altLang="en-US"/>
              <a:t>2</a:t>
            </a:r>
            <a:r>
              <a:rPr lang="en-GB" altLang="en-US" baseline="0"/>
              <a:t> + 4</a:t>
            </a:r>
            <a:endParaRPr lang="en-GB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‘Multiply by 3, then add 2’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239000" y="2133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 then add 4’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733800" y="31242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 f</a:t>
            </a:r>
            <a:r>
              <a:rPr lang="en-GB" altLang="en-US"/>
              <a:t>2</a:t>
            </a:r>
            <a:r>
              <a:rPr lang="en-GB" altLang="en-US" baseline="0"/>
              <a:t>(x) means f acts again on itself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257800" y="3810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</a:t>
            </a:r>
            <a:r>
              <a:rPr lang="en-GB" altLang="en-US"/>
              <a:t>2</a:t>
            </a:r>
            <a:r>
              <a:rPr lang="en-GB" altLang="en-US" baseline="0"/>
              <a:t>(x)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029200" y="4419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f(3x + 2)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800600" y="50292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3(3x + 2) + 2</a:t>
            </a:r>
            <a:endParaRPr lang="en-GB" alt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572000" y="5638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</a:t>
            </a:r>
            <a:r>
              <a:rPr lang="en-GB" altLang="en-US"/>
              <a:t>2</a:t>
            </a:r>
            <a:r>
              <a:rPr lang="en-GB" altLang="en-US" baseline="0"/>
              <a:t>(x) = 9x + 6 + 2</a:t>
            </a:r>
          </a:p>
        </p:txBody>
      </p:sp>
      <p:sp>
        <p:nvSpPr>
          <p:cNvPr id="32783" name="Arc 15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Arc 16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Arc 17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f(x) with the function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7162800" y="4572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f(x) means ‘multiply by 3, then add 2’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162800" y="5334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Multiply out and simplify</a:t>
            </a:r>
          </a:p>
        </p:txBody>
      </p:sp>
      <p:sp>
        <p:nvSpPr>
          <p:cNvPr id="32790" name="Arc 22"/>
          <p:cNvSpPr>
            <a:spLocks/>
          </p:cNvSpPr>
          <p:nvPr/>
        </p:nvSpPr>
        <p:spPr bwMode="auto">
          <a:xfrm>
            <a:off x="6934200" y="57912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800600" y="6172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</a:t>
            </a:r>
            <a:r>
              <a:rPr lang="en-GB" altLang="en-US"/>
              <a:t>2</a:t>
            </a:r>
            <a:r>
              <a:rPr lang="en-GB" altLang="en-US" baseline="0"/>
              <a:t>(x) = 9x + 8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16EEB18-18CC-4CBE-AD48-826F2805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6A4D9D9B-4125-4462-9571-771DE3B76186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4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79" grpId="0"/>
      <p:bldP spid="32780" grpId="0"/>
      <p:bldP spid="32781" grpId="0"/>
      <p:bldP spid="32782" grpId="0"/>
      <p:bldP spid="32783" grpId="0" animBg="1"/>
      <p:bldP spid="32784" grpId="0" animBg="1"/>
      <p:bldP spid="32785" grpId="0" animBg="1"/>
      <p:bldP spid="32786" grpId="0"/>
      <p:bldP spid="32787" grpId="0"/>
      <p:bldP spid="32788" grpId="0"/>
      <p:bldP spid="32790" grpId="0" animBg="1"/>
      <p:bldP spid="327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33800" cy="50314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composite functions, where two or more functions have been combined</a:t>
            </a:r>
            <a:endParaRPr lang="en-US" sz="16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Given: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f(x) = 3x + 2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g(x) = x</a:t>
            </a:r>
            <a:r>
              <a:rPr lang="en-GB" altLang="en-US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+ 4</a:t>
            </a: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Find: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(x) = 3x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+ 14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gf(x) = 9x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+ 12x + 8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f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(x) = 9x + 8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d) The values of b so that </a:t>
            </a:r>
            <a:r>
              <a:rPr lang="en-GB" altLang="en-US" sz="1600" dirty="0" err="1">
                <a:latin typeface="Comic Sans MS" pitchFamily="66" charset="0"/>
              </a:rPr>
              <a:t>fg</a:t>
            </a:r>
            <a:r>
              <a:rPr lang="en-GB" altLang="en-US" sz="1600" dirty="0">
                <a:latin typeface="Comic Sans MS" pitchFamily="66" charset="0"/>
              </a:rPr>
              <a:t>(b) = 62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f(x) = 3x + 2</a:t>
            </a:r>
            <a:endParaRPr lang="en-GB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010400" y="1676400"/>
            <a:ext cx="1676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g(x) = x</a:t>
            </a:r>
            <a:r>
              <a:rPr lang="en-GB" altLang="en-US"/>
              <a:t>2</a:t>
            </a:r>
            <a:r>
              <a:rPr lang="en-GB" altLang="en-US" baseline="0"/>
              <a:t> + 4</a:t>
            </a:r>
            <a:endParaRPr lang="en-GB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‘Multiply by 3, then add 2’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239000" y="21336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‘Square x then add 4’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1828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It helps to write what you would do to x for each function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876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419600" y="31242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d) fg(b) = 62, find b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953000" y="3810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fg(b) = 62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24400" y="4419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3x</a:t>
            </a:r>
            <a:r>
              <a:rPr lang="en-GB" altLang="en-US"/>
              <a:t>2</a:t>
            </a:r>
            <a:r>
              <a:rPr lang="en-GB" altLang="en-US" baseline="0"/>
              <a:t> + 14 = 62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953000" y="5029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3x</a:t>
            </a:r>
            <a:r>
              <a:rPr lang="en-GB" altLang="en-US"/>
              <a:t>2</a:t>
            </a:r>
            <a:r>
              <a:rPr lang="en-GB" altLang="en-US" baseline="0"/>
              <a:t> = 48</a:t>
            </a:r>
            <a:endParaRPr lang="en-GB" alt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1054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  <a:r>
              <a:rPr lang="en-GB" altLang="en-US"/>
              <a:t>2</a:t>
            </a:r>
            <a:r>
              <a:rPr lang="en-GB" altLang="en-US" baseline="0"/>
              <a:t> = 16</a:t>
            </a:r>
          </a:p>
        </p:txBody>
      </p:sp>
      <p:sp>
        <p:nvSpPr>
          <p:cNvPr id="33807" name="Arc 15"/>
          <p:cNvSpPr>
            <a:spLocks/>
          </p:cNvSpPr>
          <p:nvPr/>
        </p:nvSpPr>
        <p:spPr bwMode="auto">
          <a:xfrm>
            <a:off x="6934200" y="39624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Arc 16"/>
          <p:cNvSpPr>
            <a:spLocks/>
          </p:cNvSpPr>
          <p:nvPr/>
        </p:nvSpPr>
        <p:spPr bwMode="auto">
          <a:xfrm>
            <a:off x="6934200" y="45720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Arc 17"/>
          <p:cNvSpPr>
            <a:spLocks/>
          </p:cNvSpPr>
          <p:nvPr/>
        </p:nvSpPr>
        <p:spPr bwMode="auto">
          <a:xfrm>
            <a:off x="6934200" y="51816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086600" y="39624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Replace fg(b) with the function fg(x)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162800" y="45720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Work through and solve the equation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162800" y="5791200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Remember 2 possible values</a:t>
            </a:r>
          </a:p>
        </p:txBody>
      </p:sp>
      <p:sp>
        <p:nvSpPr>
          <p:cNvPr id="33814" name="Arc 22"/>
          <p:cNvSpPr>
            <a:spLocks/>
          </p:cNvSpPr>
          <p:nvPr/>
        </p:nvSpPr>
        <p:spPr bwMode="auto">
          <a:xfrm>
            <a:off x="6934200" y="5791200"/>
            <a:ext cx="228600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5105400" y="6172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 = </a:t>
            </a:r>
            <a:r>
              <a:rPr lang="en-US" altLang="en-US" baseline="0"/>
              <a:t>± 4</a:t>
            </a:r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480134" y="5009225"/>
            <a:ext cx="1676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D807763E-23E9-41E5-916B-8986C117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9C41F603-F5B3-4B38-836F-E5454CD3B070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  <p:bldP spid="33803" grpId="0"/>
      <p:bldP spid="33804" grpId="0"/>
      <p:bldP spid="33805" grpId="0"/>
      <p:bldP spid="33806" grpId="0"/>
      <p:bldP spid="33807" grpId="0" animBg="1"/>
      <p:bldP spid="33808" grpId="0" animBg="1"/>
      <p:bldP spid="33809" grpId="0" animBg="1"/>
      <p:bldP spid="33810" grpId="0"/>
      <p:bldP spid="33811" grpId="0"/>
      <p:bldP spid="33812" grpId="0"/>
      <p:bldP spid="33814" grpId="0" animBg="1"/>
      <p:bldP spid="33815" grpId="0"/>
      <p:bldP spid="338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600200"/>
                <a:ext cx="3733800" cy="503141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composite functions, where two or more functions have been combined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600200"/>
                <a:ext cx="3733800" cy="5031419"/>
              </a:xfrm>
              <a:blipFill>
                <a:blip r:embed="rId2"/>
                <a:stretch>
                  <a:fillRect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>
            <a:extLst>
              <a:ext uri="{FF2B5EF4-FFF2-40B4-BE49-F238E27FC236}">
                <a16:creationId xmlns:a16="http://schemas.microsoft.com/office/drawing/2014/main" id="{D807763E-23E9-41E5-916B-8986C117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9C41F603-F5B3-4B38-836F-E5454CD3B070}"/>
              </a:ext>
            </a:extLst>
          </p:cNvPr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66902" y="1484811"/>
                <a:ext cx="128432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902" y="1484811"/>
                <a:ext cx="128432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88673" y="2151017"/>
                <a:ext cx="128214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:3→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3" y="2151017"/>
                <a:ext cx="1282146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93027" y="2895599"/>
                <a:ext cx="8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:3→2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7" y="2895599"/>
                <a:ext cx="876009" cy="276999"/>
              </a:xfrm>
              <a:prstGeom prst="rect">
                <a:avLst/>
              </a:prstGeom>
              <a:blipFill>
                <a:blip r:embed="rId5"/>
                <a:stretch>
                  <a:fillRect l="-6250" r="-625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3027" y="3844833"/>
                <a:ext cx="1546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7" y="3844833"/>
                <a:ext cx="1546962" cy="276999"/>
              </a:xfrm>
              <a:prstGeom prst="rect">
                <a:avLst/>
              </a:prstGeom>
              <a:blipFill>
                <a:blip r:embed="rId6"/>
                <a:stretch>
                  <a:fillRect l="-5118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88673" y="4415245"/>
                <a:ext cx="1737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:2→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673" y="4415245"/>
                <a:ext cx="1737142" cy="276999"/>
              </a:xfrm>
              <a:prstGeom prst="rect">
                <a:avLst/>
              </a:prstGeom>
              <a:blipFill>
                <a:blip r:embed="rId7"/>
                <a:stretch>
                  <a:fillRect l="-4211"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84319" y="5003073"/>
                <a:ext cx="11857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:2→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19" y="5003073"/>
                <a:ext cx="1185709" cy="276999"/>
              </a:xfrm>
              <a:prstGeom prst="rect">
                <a:avLst/>
              </a:prstGeom>
              <a:blipFill>
                <a:blip r:embed="rId8"/>
                <a:stretch>
                  <a:fillRect l="-6667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84319" y="5551713"/>
                <a:ext cx="8665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:2→4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19" y="5551713"/>
                <a:ext cx="866519" cy="276999"/>
              </a:xfrm>
              <a:prstGeom prst="rect">
                <a:avLst/>
              </a:prstGeom>
              <a:blipFill>
                <a:blip r:embed="rId9"/>
                <a:stretch>
                  <a:fillRect l="-9155" t="-4444" r="-563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5621384" y="1898468"/>
                <a:ext cx="118871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baseline="0" dirty="0">
                    <a:solidFill>
                      <a:srgbClr val="FF0000"/>
                    </a:solidFill>
                  </a:rPr>
                  <a:t>Sub in </a:t>
                </a:r>
                <a14:m>
                  <m:oMath xmlns:m="http://schemas.openxmlformats.org/officeDocument/2006/math"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1384" y="1898468"/>
                <a:ext cx="1188719" cy="307777"/>
              </a:xfrm>
              <a:prstGeom prst="rect">
                <a:avLst/>
              </a:prstGeom>
              <a:blipFill>
                <a:blip r:embed="rId10"/>
                <a:stretch>
                  <a:fillRect l="-1538"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22"/>
          <p:cNvSpPr>
            <a:spLocks/>
          </p:cNvSpPr>
          <p:nvPr/>
        </p:nvSpPr>
        <p:spPr bwMode="auto">
          <a:xfrm>
            <a:off x="5505994" y="1776548"/>
            <a:ext cx="119743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22"/>
          <p:cNvSpPr>
            <a:spLocks/>
          </p:cNvSpPr>
          <p:nvPr/>
        </p:nvSpPr>
        <p:spPr bwMode="auto">
          <a:xfrm>
            <a:off x="5466806" y="2425337"/>
            <a:ext cx="119743" cy="6096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22"/>
          <p:cNvSpPr>
            <a:spLocks/>
          </p:cNvSpPr>
          <p:nvPr/>
        </p:nvSpPr>
        <p:spPr bwMode="auto">
          <a:xfrm>
            <a:off x="5880463" y="3988525"/>
            <a:ext cx="128451" cy="56605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22"/>
          <p:cNvSpPr>
            <a:spLocks/>
          </p:cNvSpPr>
          <p:nvPr/>
        </p:nvSpPr>
        <p:spPr bwMode="auto">
          <a:xfrm>
            <a:off x="5823858" y="4567645"/>
            <a:ext cx="128451" cy="56605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22"/>
          <p:cNvSpPr>
            <a:spLocks/>
          </p:cNvSpPr>
          <p:nvPr/>
        </p:nvSpPr>
        <p:spPr bwMode="auto">
          <a:xfrm>
            <a:off x="5296990" y="5155473"/>
            <a:ext cx="128451" cy="56605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95109" y="2599508"/>
            <a:ext cx="11887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Calculate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4497977" y="3413760"/>
                <a:ext cx="348778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Now we substitute this value into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7977" y="3413760"/>
                <a:ext cx="3487783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5982789" y="4097383"/>
                <a:ext cx="118871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Sub in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2789" y="4097383"/>
                <a:ext cx="1188719" cy="307777"/>
              </a:xfrm>
              <a:prstGeom prst="rect">
                <a:avLst/>
              </a:prstGeom>
              <a:blipFill>
                <a:blip r:embed="rId12"/>
                <a:stretch>
                  <a:fillRect l="-1026"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812971" y="4693920"/>
            <a:ext cx="11887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Calculate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47062" y="5246913"/>
            <a:ext cx="16981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Use the modulus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8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1420</Words>
  <Application>Microsoft Office PowerPoint</Application>
  <PresentationFormat>On-screen Show (4:3)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Goudita SF</vt:lpstr>
      <vt:lpstr>Office Theme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157</cp:revision>
  <dcterms:created xsi:type="dcterms:W3CDTF">2018-04-30T00:32:33Z</dcterms:created>
  <dcterms:modified xsi:type="dcterms:W3CDTF">2021-02-19T16:15:01Z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