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9"/>
  </p:notesMasterIdLst>
  <p:sldIdLst>
    <p:sldId id="256" r:id="rId5"/>
    <p:sldId id="257" r:id="rId6"/>
    <p:sldId id="258" r:id="rId7"/>
    <p:sldId id="259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11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402095-0A9F-4450-853C-1E417FC6D87B}" type="datetimeFigureOut">
              <a:rPr lang="en-GB" smtClean="0"/>
              <a:t>19/02/2021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9C520B-0B46-4152-9368-257B61061A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30403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19/02/2021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32525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19/02/2021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50027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19/02/2021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6960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19/02/2021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65498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19/02/2021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64356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19/02/2021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71344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19/02/2021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54976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19/02/2021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98408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19/02/2021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70764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19/02/2021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13537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19/02/2021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71990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C00000"/>
            </a:gs>
            <a:gs pos="7000">
              <a:schemeClr val="accent2">
                <a:lumMod val="20000"/>
                <a:lumOff val="80000"/>
              </a:schemeClr>
            </a:gs>
            <a:gs pos="95000">
              <a:schemeClr val="accent2">
                <a:lumMod val="20000"/>
                <a:lumOff val="80000"/>
              </a:schemeClr>
            </a:gs>
            <a:gs pos="100000">
              <a:srgbClr val="C00000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524E3E-551F-43C6-831F-FF63395BF3B9}" type="datetimeFigureOut">
              <a:rPr lang="en-GB" smtClean="0"/>
              <a:t>19/02/2021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04955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600200"/>
            <a:ext cx="3810000" cy="452596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GB" altLang="en-US" sz="2000">
                <a:latin typeface="Comic Sans MS" pitchFamily="66" charset="0"/>
              </a:rPr>
              <a:t>	</a:t>
            </a:r>
            <a:r>
              <a:rPr lang="en-GB" altLang="en-US" sz="2000" u="sng">
                <a:latin typeface="Comic Sans MS" pitchFamily="66" charset="0"/>
              </a:rPr>
              <a:t>Example Question</a:t>
            </a:r>
            <a:endParaRPr lang="en-GB" altLang="en-US" sz="2000">
              <a:latin typeface="Comic Sans MS" pitchFamily="66" charset="0"/>
            </a:endParaRPr>
          </a:p>
          <a:p>
            <a:pPr eaLnBrk="1" hangingPunct="1">
              <a:buFontTx/>
              <a:buNone/>
            </a:pPr>
            <a:r>
              <a:rPr lang="en-GB" altLang="en-US" sz="2000">
                <a:latin typeface="Comic Sans MS" pitchFamily="66" charset="0"/>
              </a:rPr>
              <a:t>	Given that the function g(x) = 2x</a:t>
            </a:r>
            <a:r>
              <a:rPr lang="en-GB" altLang="en-US" sz="2000" baseline="30000">
                <a:latin typeface="Comic Sans MS" pitchFamily="66" charset="0"/>
              </a:rPr>
              <a:t>2</a:t>
            </a:r>
            <a:r>
              <a:rPr lang="en-GB" altLang="en-US" sz="2000">
                <a:latin typeface="Comic Sans MS" pitchFamily="66" charset="0"/>
              </a:rPr>
              <a:t> + 3, find;</a:t>
            </a:r>
          </a:p>
          <a:p>
            <a:pPr eaLnBrk="1" hangingPunct="1">
              <a:buFontTx/>
              <a:buNone/>
            </a:pPr>
            <a:endParaRPr lang="en-GB" altLang="en-US" sz="2000">
              <a:latin typeface="Comic Sans MS" pitchFamily="66" charset="0"/>
            </a:endParaRPr>
          </a:p>
          <a:p>
            <a:pPr eaLnBrk="1" hangingPunct="1">
              <a:buFontTx/>
              <a:buNone/>
            </a:pPr>
            <a:r>
              <a:rPr lang="en-GB" altLang="en-US" sz="2000">
                <a:latin typeface="Comic Sans MS" pitchFamily="66" charset="0"/>
              </a:rPr>
              <a:t>	a) the value of g(3)</a:t>
            </a:r>
          </a:p>
          <a:p>
            <a:pPr eaLnBrk="1" hangingPunct="1">
              <a:buFontTx/>
              <a:buNone/>
            </a:pPr>
            <a:endParaRPr lang="en-GB" altLang="en-US" sz="2000">
              <a:latin typeface="Comic Sans MS" pitchFamily="66" charset="0"/>
            </a:endParaRPr>
          </a:p>
          <a:p>
            <a:pPr eaLnBrk="1" hangingPunct="1">
              <a:buFontTx/>
              <a:buNone/>
            </a:pPr>
            <a:r>
              <a:rPr lang="en-GB" altLang="en-US" sz="2000">
                <a:latin typeface="Comic Sans MS" pitchFamily="66" charset="0"/>
              </a:rPr>
              <a:t>	b) the value(s) of a such that g(a) = 35</a:t>
            </a:r>
          </a:p>
          <a:p>
            <a:pPr eaLnBrk="1" hangingPunct="1">
              <a:buFontTx/>
              <a:buNone/>
            </a:pPr>
            <a:endParaRPr lang="en-GB" altLang="en-US" sz="2000">
              <a:latin typeface="Comic Sans MS" pitchFamily="66" charset="0"/>
            </a:endParaRPr>
          </a:p>
          <a:p>
            <a:pPr eaLnBrk="1" hangingPunct="1">
              <a:buFontTx/>
              <a:buNone/>
            </a:pPr>
            <a:r>
              <a:rPr lang="en-GB" altLang="en-US" sz="2000">
                <a:latin typeface="Comic Sans MS" pitchFamily="66" charset="0"/>
              </a:rPr>
              <a:t>	</a:t>
            </a:r>
            <a:endParaRPr lang="en-GB" altLang="en-US" sz="2000" u="sng">
              <a:latin typeface="Comic Sans MS" pitchFamily="66" charset="0"/>
            </a:endParaRPr>
          </a:p>
        </p:txBody>
      </p:sp>
      <p:sp>
        <p:nvSpPr>
          <p:cNvPr id="13317" name="Text Box 5"/>
          <p:cNvSpPr txBox="1">
            <a:spLocks noChangeArrowheads="1"/>
          </p:cNvSpPr>
          <p:nvPr/>
        </p:nvSpPr>
        <p:spPr bwMode="auto">
          <a:xfrm>
            <a:off x="5638800" y="1447800"/>
            <a:ext cx="2209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2000" baseline="0"/>
              <a:t>g(x) = 2x</a:t>
            </a:r>
            <a:r>
              <a:rPr lang="en-GB" altLang="en-US" sz="2000"/>
              <a:t>2</a:t>
            </a:r>
            <a:r>
              <a:rPr lang="en-GB" altLang="en-US" sz="2000" baseline="0"/>
              <a:t> + 3</a:t>
            </a:r>
          </a:p>
        </p:txBody>
      </p:sp>
      <p:sp>
        <p:nvSpPr>
          <p:cNvPr id="13318" name="Text Box 6"/>
          <p:cNvSpPr txBox="1">
            <a:spLocks noChangeArrowheads="1"/>
          </p:cNvSpPr>
          <p:nvPr/>
        </p:nvSpPr>
        <p:spPr bwMode="auto">
          <a:xfrm>
            <a:off x="5105400" y="2057400"/>
            <a:ext cx="914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baseline="0"/>
              <a:t>a) g(3)</a:t>
            </a:r>
          </a:p>
        </p:txBody>
      </p:sp>
      <p:sp>
        <p:nvSpPr>
          <p:cNvPr id="13319" name="Text Box 7"/>
          <p:cNvSpPr txBox="1">
            <a:spLocks noChangeArrowheads="1"/>
          </p:cNvSpPr>
          <p:nvPr/>
        </p:nvSpPr>
        <p:spPr bwMode="auto">
          <a:xfrm>
            <a:off x="5867400" y="2057400"/>
            <a:ext cx="1447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baseline="0"/>
              <a:t>= 2(3)</a:t>
            </a:r>
            <a:r>
              <a:rPr lang="en-GB" altLang="en-US"/>
              <a:t>2</a:t>
            </a:r>
            <a:r>
              <a:rPr lang="en-GB" altLang="en-US" baseline="0"/>
              <a:t> + 3</a:t>
            </a:r>
          </a:p>
        </p:txBody>
      </p:sp>
      <p:sp>
        <p:nvSpPr>
          <p:cNvPr id="13320" name="Text Box 8"/>
          <p:cNvSpPr txBox="1">
            <a:spLocks noChangeArrowheads="1"/>
          </p:cNvSpPr>
          <p:nvPr/>
        </p:nvSpPr>
        <p:spPr bwMode="auto">
          <a:xfrm>
            <a:off x="5867400" y="2514600"/>
            <a:ext cx="1447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baseline="0"/>
              <a:t>= 2(9) + 3</a:t>
            </a:r>
          </a:p>
        </p:txBody>
      </p:sp>
      <p:sp>
        <p:nvSpPr>
          <p:cNvPr id="13321" name="Text Box 9"/>
          <p:cNvSpPr txBox="1">
            <a:spLocks noChangeArrowheads="1"/>
          </p:cNvSpPr>
          <p:nvPr/>
        </p:nvSpPr>
        <p:spPr bwMode="auto">
          <a:xfrm>
            <a:off x="5867400" y="2971800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baseline="0"/>
              <a:t>= 21</a:t>
            </a:r>
          </a:p>
        </p:txBody>
      </p:sp>
      <p:sp>
        <p:nvSpPr>
          <p:cNvPr id="13322" name="Text Box 10"/>
          <p:cNvSpPr txBox="1">
            <a:spLocks noChangeArrowheads="1"/>
          </p:cNvSpPr>
          <p:nvPr/>
        </p:nvSpPr>
        <p:spPr bwMode="auto">
          <a:xfrm>
            <a:off x="6400800" y="3657600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baseline="0"/>
              <a:t>g(a)</a:t>
            </a:r>
          </a:p>
        </p:txBody>
      </p:sp>
      <p:sp>
        <p:nvSpPr>
          <p:cNvPr id="13323" name="Text Box 11"/>
          <p:cNvSpPr txBox="1">
            <a:spLocks noChangeArrowheads="1"/>
          </p:cNvSpPr>
          <p:nvPr/>
        </p:nvSpPr>
        <p:spPr bwMode="auto">
          <a:xfrm>
            <a:off x="6934200" y="3657600"/>
            <a:ext cx="762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baseline="0"/>
              <a:t>= 35</a:t>
            </a:r>
          </a:p>
        </p:txBody>
      </p:sp>
      <p:sp>
        <p:nvSpPr>
          <p:cNvPr id="13324" name="Text Box 12"/>
          <p:cNvSpPr txBox="1">
            <a:spLocks noChangeArrowheads="1"/>
          </p:cNvSpPr>
          <p:nvPr/>
        </p:nvSpPr>
        <p:spPr bwMode="auto">
          <a:xfrm>
            <a:off x="6934200" y="4114800"/>
            <a:ext cx="1447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baseline="0"/>
              <a:t>= 35</a:t>
            </a:r>
          </a:p>
        </p:txBody>
      </p:sp>
      <p:sp>
        <p:nvSpPr>
          <p:cNvPr id="13326" name="Text Box 14"/>
          <p:cNvSpPr txBox="1">
            <a:spLocks noChangeArrowheads="1"/>
          </p:cNvSpPr>
          <p:nvPr/>
        </p:nvSpPr>
        <p:spPr bwMode="auto">
          <a:xfrm>
            <a:off x="6096000" y="4114800"/>
            <a:ext cx="1066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baseline="0"/>
              <a:t>2a</a:t>
            </a:r>
            <a:r>
              <a:rPr lang="en-GB" altLang="en-US"/>
              <a:t>2</a:t>
            </a:r>
            <a:r>
              <a:rPr lang="en-GB" altLang="en-US" baseline="0"/>
              <a:t> + 3</a:t>
            </a:r>
          </a:p>
        </p:txBody>
      </p:sp>
      <p:sp>
        <p:nvSpPr>
          <p:cNvPr id="13327" name="Text Box 15"/>
          <p:cNvSpPr txBox="1">
            <a:spLocks noChangeArrowheads="1"/>
          </p:cNvSpPr>
          <p:nvPr/>
        </p:nvSpPr>
        <p:spPr bwMode="auto">
          <a:xfrm>
            <a:off x="6934200" y="4572000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baseline="0"/>
              <a:t>= 32</a:t>
            </a:r>
          </a:p>
        </p:txBody>
      </p:sp>
      <p:sp>
        <p:nvSpPr>
          <p:cNvPr id="13328" name="Text Box 16"/>
          <p:cNvSpPr txBox="1">
            <a:spLocks noChangeArrowheads="1"/>
          </p:cNvSpPr>
          <p:nvPr/>
        </p:nvSpPr>
        <p:spPr bwMode="auto">
          <a:xfrm>
            <a:off x="6477000" y="4572000"/>
            <a:ext cx="609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baseline="0"/>
              <a:t>2a</a:t>
            </a:r>
            <a:r>
              <a:rPr lang="en-GB" altLang="en-US"/>
              <a:t>2</a:t>
            </a:r>
            <a:endParaRPr lang="en-GB" altLang="en-US" baseline="0"/>
          </a:p>
        </p:txBody>
      </p:sp>
      <p:sp>
        <p:nvSpPr>
          <p:cNvPr id="13329" name="Text Box 17"/>
          <p:cNvSpPr txBox="1">
            <a:spLocks noChangeArrowheads="1"/>
          </p:cNvSpPr>
          <p:nvPr/>
        </p:nvSpPr>
        <p:spPr bwMode="auto">
          <a:xfrm>
            <a:off x="6934200" y="5029200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baseline="0"/>
              <a:t>= 16</a:t>
            </a:r>
          </a:p>
        </p:txBody>
      </p:sp>
      <p:sp>
        <p:nvSpPr>
          <p:cNvPr id="13330" name="Text Box 18"/>
          <p:cNvSpPr txBox="1">
            <a:spLocks noChangeArrowheads="1"/>
          </p:cNvSpPr>
          <p:nvPr/>
        </p:nvSpPr>
        <p:spPr bwMode="auto">
          <a:xfrm>
            <a:off x="6629400" y="5029200"/>
            <a:ext cx="609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baseline="0"/>
              <a:t>a</a:t>
            </a:r>
            <a:r>
              <a:rPr lang="en-GB" altLang="en-US"/>
              <a:t>2</a:t>
            </a:r>
            <a:endParaRPr lang="en-GB" altLang="en-US" baseline="0"/>
          </a:p>
        </p:txBody>
      </p:sp>
      <p:sp>
        <p:nvSpPr>
          <p:cNvPr id="13333" name="Text Box 21"/>
          <p:cNvSpPr txBox="1">
            <a:spLocks noChangeArrowheads="1"/>
          </p:cNvSpPr>
          <p:nvPr/>
        </p:nvSpPr>
        <p:spPr bwMode="auto">
          <a:xfrm>
            <a:off x="6934200" y="5486400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baseline="0"/>
              <a:t>= </a:t>
            </a:r>
            <a:r>
              <a:rPr lang="en-US" altLang="en-US" baseline="0"/>
              <a:t>± 4</a:t>
            </a:r>
          </a:p>
        </p:txBody>
      </p:sp>
      <p:sp>
        <p:nvSpPr>
          <p:cNvPr id="13334" name="Text Box 22"/>
          <p:cNvSpPr txBox="1">
            <a:spLocks noChangeArrowheads="1"/>
          </p:cNvSpPr>
          <p:nvPr/>
        </p:nvSpPr>
        <p:spPr bwMode="auto">
          <a:xfrm>
            <a:off x="6705600" y="5486400"/>
            <a:ext cx="609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baseline="0"/>
              <a:t>a</a:t>
            </a:r>
          </a:p>
        </p:txBody>
      </p:sp>
      <p:sp>
        <p:nvSpPr>
          <p:cNvPr id="13335" name="Text Box 23"/>
          <p:cNvSpPr txBox="1">
            <a:spLocks noChangeArrowheads="1"/>
          </p:cNvSpPr>
          <p:nvPr/>
        </p:nvSpPr>
        <p:spPr bwMode="auto">
          <a:xfrm>
            <a:off x="5105400" y="3657600"/>
            <a:ext cx="914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baseline="0"/>
              <a:t>b)</a:t>
            </a:r>
          </a:p>
        </p:txBody>
      </p:sp>
      <p:sp>
        <p:nvSpPr>
          <p:cNvPr id="13336" name="Oval 24"/>
          <p:cNvSpPr>
            <a:spLocks noChangeArrowheads="1"/>
          </p:cNvSpPr>
          <p:nvPr/>
        </p:nvSpPr>
        <p:spPr bwMode="auto">
          <a:xfrm>
            <a:off x="5867400" y="2895600"/>
            <a:ext cx="685800" cy="533400"/>
          </a:xfrm>
          <a:prstGeom prst="ellips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4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Functions and Graphs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2B</a:t>
            </a:r>
            <a:endParaRPr lang="en-GB" sz="1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41655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3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33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33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33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33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33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33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33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33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33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33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133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133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133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133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133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133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7" grpId="0"/>
      <p:bldP spid="13318" grpId="0"/>
      <p:bldP spid="13319" grpId="0"/>
      <p:bldP spid="13320" grpId="0"/>
      <p:bldP spid="13321" grpId="0"/>
      <p:bldP spid="13322" grpId="0"/>
      <p:bldP spid="13323" grpId="0"/>
      <p:bldP spid="13324" grpId="0"/>
      <p:bldP spid="13326" grpId="0"/>
      <p:bldP spid="13327" grpId="0"/>
      <p:bldP spid="13328" grpId="0"/>
      <p:bldP spid="13329" grpId="0"/>
      <p:bldP spid="13330" grpId="0"/>
      <p:bldP spid="13333" grpId="0"/>
      <p:bldP spid="13334" grpId="0"/>
      <p:bldP spid="13335" grpId="0"/>
      <p:bldP spid="1333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600200"/>
            <a:ext cx="3810000" cy="4525963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GB" altLang="en-US" sz="2000">
                <a:latin typeface="Comic Sans MS" pitchFamily="66" charset="0"/>
              </a:rPr>
              <a:t>	</a:t>
            </a:r>
            <a:r>
              <a:rPr lang="en-GB" altLang="en-US" sz="2000" u="sng">
                <a:latin typeface="Comic Sans MS" pitchFamily="66" charset="0"/>
              </a:rPr>
              <a:t>Example Question</a:t>
            </a:r>
            <a:endParaRPr lang="en-GB" altLang="en-US" sz="2000">
              <a:latin typeface="Comic Sans MS" pitchFamily="66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GB" altLang="en-US" sz="2000">
                <a:latin typeface="Comic Sans MS" pitchFamily="66" charset="0"/>
              </a:rPr>
              <a:t>	Given that the function g(x) = 2x</a:t>
            </a:r>
            <a:r>
              <a:rPr lang="en-GB" altLang="en-US" sz="2000" baseline="30000">
                <a:latin typeface="Comic Sans MS" pitchFamily="66" charset="0"/>
              </a:rPr>
              <a:t>2</a:t>
            </a:r>
            <a:r>
              <a:rPr lang="en-GB" altLang="en-US" sz="2000">
                <a:latin typeface="Comic Sans MS" pitchFamily="66" charset="0"/>
              </a:rPr>
              <a:t> + 3, find;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GB" altLang="en-US" sz="2000">
              <a:latin typeface="Comic Sans MS" pitchFamily="66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GB" altLang="en-US" sz="2000">
                <a:latin typeface="Comic Sans MS" pitchFamily="66" charset="0"/>
              </a:rPr>
              <a:t>	a) the value of g(3)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GB" altLang="en-US" sz="2000">
              <a:latin typeface="Comic Sans MS" pitchFamily="66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GB" altLang="en-US" sz="2000">
                <a:latin typeface="Comic Sans MS" pitchFamily="66" charset="0"/>
              </a:rPr>
              <a:t>	b) the value(s) of a such that g(a) = 35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GB" altLang="en-US" sz="2000">
              <a:latin typeface="Comic Sans MS" pitchFamily="66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GB" altLang="en-US" sz="2000">
                <a:latin typeface="Comic Sans MS" pitchFamily="66" charset="0"/>
              </a:rPr>
              <a:t>	c) the range of the function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GB" altLang="en-US" sz="2000" u="sng">
              <a:latin typeface="Comic Sans MS" pitchFamily="66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GB" altLang="en-US" sz="2000">
                <a:latin typeface="Comic Sans MS" pitchFamily="66" charset="0"/>
              </a:rPr>
              <a:t>	</a:t>
            </a:r>
            <a:r>
              <a:rPr lang="en-GB" altLang="en-US" sz="2000">
                <a:latin typeface="Comic Sans MS" pitchFamily="66" charset="0"/>
                <a:sym typeface="Wingdings" pitchFamily="2" charset="2"/>
              </a:rPr>
              <a:t>  g(x) ≥ 3</a:t>
            </a:r>
            <a:endParaRPr lang="en-GB" altLang="en-US" sz="2000">
              <a:latin typeface="Comic Sans MS" pitchFamily="66" charset="0"/>
            </a:endParaRPr>
          </a:p>
        </p:txBody>
      </p:sp>
      <p:sp>
        <p:nvSpPr>
          <p:cNvPr id="14394" name="Rectangle 58"/>
          <p:cNvSpPr>
            <a:spLocks noChangeArrowheads="1"/>
          </p:cNvSpPr>
          <p:nvPr/>
        </p:nvSpPr>
        <p:spPr bwMode="auto">
          <a:xfrm>
            <a:off x="7747000" y="3990975"/>
            <a:ext cx="558800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endParaRPr lang="en-US" altLang="en-US" sz="800" baseline="0">
              <a:latin typeface="Arial" charset="0"/>
            </a:endParaRPr>
          </a:p>
        </p:txBody>
      </p:sp>
      <p:sp>
        <p:nvSpPr>
          <p:cNvPr id="14393" name="Rectangle 57"/>
          <p:cNvSpPr>
            <a:spLocks noChangeArrowheads="1"/>
          </p:cNvSpPr>
          <p:nvPr/>
        </p:nvSpPr>
        <p:spPr bwMode="auto">
          <a:xfrm>
            <a:off x="7188200" y="3990975"/>
            <a:ext cx="558800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endParaRPr lang="en-US" altLang="en-US" sz="800" baseline="0">
              <a:latin typeface="Arial" charset="0"/>
            </a:endParaRPr>
          </a:p>
        </p:txBody>
      </p:sp>
      <p:sp>
        <p:nvSpPr>
          <p:cNvPr id="14392" name="Rectangle 56"/>
          <p:cNvSpPr>
            <a:spLocks noChangeArrowheads="1"/>
          </p:cNvSpPr>
          <p:nvPr/>
        </p:nvSpPr>
        <p:spPr bwMode="auto">
          <a:xfrm>
            <a:off x="6629400" y="3990975"/>
            <a:ext cx="558800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endParaRPr lang="en-US" altLang="en-US" sz="800" baseline="0">
              <a:latin typeface="Arial" charset="0"/>
            </a:endParaRPr>
          </a:p>
        </p:txBody>
      </p:sp>
      <p:sp>
        <p:nvSpPr>
          <p:cNvPr id="14391" name="Rectangle 55"/>
          <p:cNvSpPr>
            <a:spLocks noChangeArrowheads="1"/>
          </p:cNvSpPr>
          <p:nvPr/>
        </p:nvSpPr>
        <p:spPr bwMode="auto">
          <a:xfrm>
            <a:off x="6070600" y="3990975"/>
            <a:ext cx="558800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endParaRPr lang="en-US" altLang="en-US" sz="800" baseline="0">
              <a:latin typeface="Arial" charset="0"/>
            </a:endParaRPr>
          </a:p>
        </p:txBody>
      </p:sp>
      <p:sp>
        <p:nvSpPr>
          <p:cNvPr id="14390" name="Rectangle 54"/>
          <p:cNvSpPr>
            <a:spLocks noChangeArrowheads="1"/>
          </p:cNvSpPr>
          <p:nvPr/>
        </p:nvSpPr>
        <p:spPr bwMode="auto">
          <a:xfrm>
            <a:off x="5511800" y="3990975"/>
            <a:ext cx="558800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endParaRPr lang="en-US" altLang="en-US" sz="800" baseline="0">
              <a:latin typeface="Arial" charset="0"/>
            </a:endParaRPr>
          </a:p>
        </p:txBody>
      </p:sp>
      <p:sp>
        <p:nvSpPr>
          <p:cNvPr id="14389" name="Rectangle 53"/>
          <p:cNvSpPr>
            <a:spLocks noChangeArrowheads="1"/>
          </p:cNvSpPr>
          <p:nvPr/>
        </p:nvSpPr>
        <p:spPr bwMode="auto">
          <a:xfrm>
            <a:off x="4953000" y="3990975"/>
            <a:ext cx="558800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endParaRPr lang="en-US" altLang="en-US" sz="800" baseline="0">
              <a:latin typeface="Arial" charset="0"/>
            </a:endParaRPr>
          </a:p>
        </p:txBody>
      </p:sp>
      <p:sp>
        <p:nvSpPr>
          <p:cNvPr id="14388" name="Rectangle 52"/>
          <p:cNvSpPr>
            <a:spLocks noChangeArrowheads="1"/>
          </p:cNvSpPr>
          <p:nvPr/>
        </p:nvSpPr>
        <p:spPr bwMode="auto">
          <a:xfrm>
            <a:off x="7747000" y="3514725"/>
            <a:ext cx="558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endParaRPr lang="en-US" altLang="en-US" sz="800" baseline="0">
              <a:latin typeface="Arial" charset="0"/>
            </a:endParaRPr>
          </a:p>
        </p:txBody>
      </p:sp>
      <p:sp>
        <p:nvSpPr>
          <p:cNvPr id="14387" name="Rectangle 51"/>
          <p:cNvSpPr>
            <a:spLocks noChangeArrowheads="1"/>
          </p:cNvSpPr>
          <p:nvPr/>
        </p:nvSpPr>
        <p:spPr bwMode="auto">
          <a:xfrm>
            <a:off x="7188200" y="3514725"/>
            <a:ext cx="558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endParaRPr lang="en-US" altLang="en-US" sz="800" baseline="0">
              <a:latin typeface="Arial" charset="0"/>
            </a:endParaRPr>
          </a:p>
        </p:txBody>
      </p:sp>
      <p:sp>
        <p:nvSpPr>
          <p:cNvPr id="14386" name="Rectangle 50"/>
          <p:cNvSpPr>
            <a:spLocks noChangeArrowheads="1"/>
          </p:cNvSpPr>
          <p:nvPr/>
        </p:nvSpPr>
        <p:spPr bwMode="auto">
          <a:xfrm>
            <a:off x="6629400" y="3514725"/>
            <a:ext cx="558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endParaRPr lang="en-US" altLang="en-US" sz="800" baseline="0">
              <a:latin typeface="Arial" charset="0"/>
            </a:endParaRPr>
          </a:p>
        </p:txBody>
      </p:sp>
      <p:sp>
        <p:nvSpPr>
          <p:cNvPr id="14385" name="Rectangle 49"/>
          <p:cNvSpPr>
            <a:spLocks noChangeArrowheads="1"/>
          </p:cNvSpPr>
          <p:nvPr/>
        </p:nvSpPr>
        <p:spPr bwMode="auto">
          <a:xfrm>
            <a:off x="6070600" y="3514725"/>
            <a:ext cx="558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endParaRPr lang="en-US" altLang="en-US" sz="800" baseline="0">
              <a:latin typeface="Arial" charset="0"/>
            </a:endParaRPr>
          </a:p>
        </p:txBody>
      </p:sp>
      <p:sp>
        <p:nvSpPr>
          <p:cNvPr id="14384" name="Rectangle 48"/>
          <p:cNvSpPr>
            <a:spLocks noChangeArrowheads="1"/>
          </p:cNvSpPr>
          <p:nvPr/>
        </p:nvSpPr>
        <p:spPr bwMode="auto">
          <a:xfrm>
            <a:off x="5511800" y="3514725"/>
            <a:ext cx="558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endParaRPr lang="en-US" altLang="en-US" sz="800" baseline="0">
              <a:latin typeface="Arial" charset="0"/>
            </a:endParaRPr>
          </a:p>
        </p:txBody>
      </p:sp>
      <p:sp>
        <p:nvSpPr>
          <p:cNvPr id="14383" name="Rectangle 47"/>
          <p:cNvSpPr>
            <a:spLocks noChangeArrowheads="1"/>
          </p:cNvSpPr>
          <p:nvPr/>
        </p:nvSpPr>
        <p:spPr bwMode="auto">
          <a:xfrm>
            <a:off x="4953000" y="3514725"/>
            <a:ext cx="558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endParaRPr lang="en-US" altLang="en-US" sz="800" baseline="0">
              <a:latin typeface="Arial" charset="0"/>
            </a:endParaRPr>
          </a:p>
        </p:txBody>
      </p:sp>
      <p:sp>
        <p:nvSpPr>
          <p:cNvPr id="14382" name="Rectangle 46"/>
          <p:cNvSpPr>
            <a:spLocks noChangeArrowheads="1"/>
          </p:cNvSpPr>
          <p:nvPr/>
        </p:nvSpPr>
        <p:spPr bwMode="auto">
          <a:xfrm>
            <a:off x="7747000" y="3035300"/>
            <a:ext cx="558800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endParaRPr lang="en-US" altLang="en-US" sz="800" baseline="0">
              <a:latin typeface="Arial" charset="0"/>
            </a:endParaRPr>
          </a:p>
        </p:txBody>
      </p:sp>
      <p:sp>
        <p:nvSpPr>
          <p:cNvPr id="14381" name="Rectangle 45"/>
          <p:cNvSpPr>
            <a:spLocks noChangeArrowheads="1"/>
          </p:cNvSpPr>
          <p:nvPr/>
        </p:nvSpPr>
        <p:spPr bwMode="auto">
          <a:xfrm>
            <a:off x="7188200" y="3035300"/>
            <a:ext cx="558800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endParaRPr lang="en-US" altLang="en-US" sz="800" baseline="0">
              <a:latin typeface="Arial" charset="0"/>
            </a:endParaRPr>
          </a:p>
        </p:txBody>
      </p:sp>
      <p:sp>
        <p:nvSpPr>
          <p:cNvPr id="14380" name="Rectangle 44"/>
          <p:cNvSpPr>
            <a:spLocks noChangeArrowheads="1"/>
          </p:cNvSpPr>
          <p:nvPr/>
        </p:nvSpPr>
        <p:spPr bwMode="auto">
          <a:xfrm>
            <a:off x="6629400" y="3035300"/>
            <a:ext cx="558800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endParaRPr lang="en-US" altLang="en-US" sz="800" baseline="0">
              <a:latin typeface="Arial" charset="0"/>
            </a:endParaRPr>
          </a:p>
        </p:txBody>
      </p:sp>
      <p:sp>
        <p:nvSpPr>
          <p:cNvPr id="14379" name="Rectangle 43"/>
          <p:cNvSpPr>
            <a:spLocks noChangeArrowheads="1"/>
          </p:cNvSpPr>
          <p:nvPr/>
        </p:nvSpPr>
        <p:spPr bwMode="auto">
          <a:xfrm>
            <a:off x="6070600" y="3035300"/>
            <a:ext cx="558800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endParaRPr lang="en-US" altLang="en-US" sz="800" baseline="0">
              <a:latin typeface="Arial" charset="0"/>
            </a:endParaRPr>
          </a:p>
        </p:txBody>
      </p:sp>
      <p:sp>
        <p:nvSpPr>
          <p:cNvPr id="14378" name="Rectangle 42"/>
          <p:cNvSpPr>
            <a:spLocks noChangeArrowheads="1"/>
          </p:cNvSpPr>
          <p:nvPr/>
        </p:nvSpPr>
        <p:spPr bwMode="auto">
          <a:xfrm>
            <a:off x="5511800" y="3035300"/>
            <a:ext cx="558800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endParaRPr lang="en-US" altLang="en-US" sz="800" baseline="0">
              <a:latin typeface="Arial" charset="0"/>
            </a:endParaRPr>
          </a:p>
        </p:txBody>
      </p:sp>
      <p:sp>
        <p:nvSpPr>
          <p:cNvPr id="14377" name="Rectangle 41"/>
          <p:cNvSpPr>
            <a:spLocks noChangeArrowheads="1"/>
          </p:cNvSpPr>
          <p:nvPr/>
        </p:nvSpPr>
        <p:spPr bwMode="auto">
          <a:xfrm>
            <a:off x="4953000" y="3035300"/>
            <a:ext cx="558800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endParaRPr lang="en-US" altLang="en-US" sz="800" baseline="0">
              <a:latin typeface="Arial" charset="0"/>
            </a:endParaRPr>
          </a:p>
        </p:txBody>
      </p:sp>
      <p:sp>
        <p:nvSpPr>
          <p:cNvPr id="14376" name="Rectangle 40"/>
          <p:cNvSpPr>
            <a:spLocks noChangeArrowheads="1"/>
          </p:cNvSpPr>
          <p:nvPr/>
        </p:nvSpPr>
        <p:spPr bwMode="auto">
          <a:xfrm>
            <a:off x="7747000" y="2555875"/>
            <a:ext cx="558800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endParaRPr lang="en-US" altLang="en-US" sz="800" baseline="0">
              <a:latin typeface="Arial" charset="0"/>
            </a:endParaRPr>
          </a:p>
        </p:txBody>
      </p:sp>
      <p:sp>
        <p:nvSpPr>
          <p:cNvPr id="14375" name="Rectangle 39"/>
          <p:cNvSpPr>
            <a:spLocks noChangeArrowheads="1"/>
          </p:cNvSpPr>
          <p:nvPr/>
        </p:nvSpPr>
        <p:spPr bwMode="auto">
          <a:xfrm>
            <a:off x="7188200" y="2555875"/>
            <a:ext cx="558800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endParaRPr lang="en-US" altLang="en-US" sz="800" baseline="0">
              <a:latin typeface="Arial" charset="0"/>
            </a:endParaRPr>
          </a:p>
        </p:txBody>
      </p:sp>
      <p:sp>
        <p:nvSpPr>
          <p:cNvPr id="14374" name="Rectangle 38"/>
          <p:cNvSpPr>
            <a:spLocks noChangeArrowheads="1"/>
          </p:cNvSpPr>
          <p:nvPr/>
        </p:nvSpPr>
        <p:spPr bwMode="auto">
          <a:xfrm>
            <a:off x="6629400" y="2555875"/>
            <a:ext cx="558800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endParaRPr lang="en-US" altLang="en-US" sz="800" baseline="0">
              <a:latin typeface="Arial" charset="0"/>
            </a:endParaRPr>
          </a:p>
        </p:txBody>
      </p:sp>
      <p:sp>
        <p:nvSpPr>
          <p:cNvPr id="14373" name="Rectangle 37"/>
          <p:cNvSpPr>
            <a:spLocks noChangeArrowheads="1"/>
          </p:cNvSpPr>
          <p:nvPr/>
        </p:nvSpPr>
        <p:spPr bwMode="auto">
          <a:xfrm>
            <a:off x="6070600" y="2555875"/>
            <a:ext cx="558800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endParaRPr lang="en-US" altLang="en-US" sz="800" baseline="0">
              <a:latin typeface="Arial" charset="0"/>
            </a:endParaRPr>
          </a:p>
        </p:txBody>
      </p:sp>
      <p:sp>
        <p:nvSpPr>
          <p:cNvPr id="14372" name="Rectangle 36"/>
          <p:cNvSpPr>
            <a:spLocks noChangeArrowheads="1"/>
          </p:cNvSpPr>
          <p:nvPr/>
        </p:nvSpPr>
        <p:spPr bwMode="auto">
          <a:xfrm>
            <a:off x="5511800" y="2555875"/>
            <a:ext cx="558800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endParaRPr lang="en-US" altLang="en-US" sz="800" baseline="0">
              <a:latin typeface="Arial" charset="0"/>
            </a:endParaRPr>
          </a:p>
        </p:txBody>
      </p:sp>
      <p:sp>
        <p:nvSpPr>
          <p:cNvPr id="14371" name="Rectangle 35"/>
          <p:cNvSpPr>
            <a:spLocks noChangeArrowheads="1"/>
          </p:cNvSpPr>
          <p:nvPr/>
        </p:nvSpPr>
        <p:spPr bwMode="auto">
          <a:xfrm>
            <a:off x="4953000" y="2555875"/>
            <a:ext cx="558800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endParaRPr lang="en-US" altLang="en-US" sz="800" baseline="0">
              <a:latin typeface="Arial" charset="0"/>
            </a:endParaRPr>
          </a:p>
        </p:txBody>
      </p:sp>
      <p:sp>
        <p:nvSpPr>
          <p:cNvPr id="14370" name="Rectangle 34"/>
          <p:cNvSpPr>
            <a:spLocks noChangeArrowheads="1"/>
          </p:cNvSpPr>
          <p:nvPr/>
        </p:nvSpPr>
        <p:spPr bwMode="auto">
          <a:xfrm>
            <a:off x="7747000" y="2079625"/>
            <a:ext cx="558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endParaRPr lang="en-US" altLang="en-US" sz="800" baseline="0">
              <a:latin typeface="Arial" charset="0"/>
            </a:endParaRPr>
          </a:p>
        </p:txBody>
      </p:sp>
      <p:sp>
        <p:nvSpPr>
          <p:cNvPr id="14369" name="Rectangle 33"/>
          <p:cNvSpPr>
            <a:spLocks noChangeArrowheads="1"/>
          </p:cNvSpPr>
          <p:nvPr/>
        </p:nvSpPr>
        <p:spPr bwMode="auto">
          <a:xfrm>
            <a:off x="7188200" y="2079625"/>
            <a:ext cx="558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endParaRPr lang="en-US" altLang="en-US" sz="800" baseline="0">
              <a:latin typeface="Arial" charset="0"/>
            </a:endParaRPr>
          </a:p>
        </p:txBody>
      </p:sp>
      <p:sp>
        <p:nvSpPr>
          <p:cNvPr id="14368" name="Rectangle 32"/>
          <p:cNvSpPr>
            <a:spLocks noChangeArrowheads="1"/>
          </p:cNvSpPr>
          <p:nvPr/>
        </p:nvSpPr>
        <p:spPr bwMode="auto">
          <a:xfrm>
            <a:off x="6629400" y="2079625"/>
            <a:ext cx="558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endParaRPr lang="en-US" altLang="en-US" sz="800" baseline="0">
              <a:latin typeface="Arial" charset="0"/>
            </a:endParaRPr>
          </a:p>
        </p:txBody>
      </p:sp>
      <p:sp>
        <p:nvSpPr>
          <p:cNvPr id="14367" name="Rectangle 31"/>
          <p:cNvSpPr>
            <a:spLocks noChangeArrowheads="1"/>
          </p:cNvSpPr>
          <p:nvPr/>
        </p:nvSpPr>
        <p:spPr bwMode="auto">
          <a:xfrm>
            <a:off x="6070600" y="2079625"/>
            <a:ext cx="558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endParaRPr lang="en-US" altLang="en-US" sz="800" baseline="0">
              <a:latin typeface="Arial" charset="0"/>
            </a:endParaRPr>
          </a:p>
        </p:txBody>
      </p:sp>
      <p:sp>
        <p:nvSpPr>
          <p:cNvPr id="14366" name="Rectangle 30"/>
          <p:cNvSpPr>
            <a:spLocks noChangeArrowheads="1"/>
          </p:cNvSpPr>
          <p:nvPr/>
        </p:nvSpPr>
        <p:spPr bwMode="auto">
          <a:xfrm>
            <a:off x="5511800" y="2079625"/>
            <a:ext cx="558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endParaRPr lang="en-US" altLang="en-US" sz="800" baseline="0">
              <a:latin typeface="Arial" charset="0"/>
            </a:endParaRPr>
          </a:p>
        </p:txBody>
      </p:sp>
      <p:sp>
        <p:nvSpPr>
          <p:cNvPr id="14365" name="Rectangle 29"/>
          <p:cNvSpPr>
            <a:spLocks noChangeArrowheads="1"/>
          </p:cNvSpPr>
          <p:nvPr/>
        </p:nvSpPr>
        <p:spPr bwMode="auto">
          <a:xfrm>
            <a:off x="4953000" y="2079625"/>
            <a:ext cx="558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endParaRPr lang="en-US" altLang="en-US" sz="800" baseline="0">
              <a:latin typeface="Arial" charset="0"/>
            </a:endParaRPr>
          </a:p>
        </p:txBody>
      </p:sp>
      <p:sp>
        <p:nvSpPr>
          <p:cNvPr id="14364" name="Rectangle 28"/>
          <p:cNvSpPr>
            <a:spLocks noChangeArrowheads="1"/>
          </p:cNvSpPr>
          <p:nvPr/>
        </p:nvSpPr>
        <p:spPr bwMode="auto">
          <a:xfrm>
            <a:off x="7747000" y="1600200"/>
            <a:ext cx="558800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endParaRPr lang="en-US" altLang="en-US" sz="800" baseline="0">
              <a:latin typeface="Arial" charset="0"/>
            </a:endParaRPr>
          </a:p>
        </p:txBody>
      </p:sp>
      <p:sp>
        <p:nvSpPr>
          <p:cNvPr id="14363" name="Rectangle 27"/>
          <p:cNvSpPr>
            <a:spLocks noChangeArrowheads="1"/>
          </p:cNvSpPr>
          <p:nvPr/>
        </p:nvSpPr>
        <p:spPr bwMode="auto">
          <a:xfrm>
            <a:off x="7188200" y="1600200"/>
            <a:ext cx="558800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endParaRPr lang="en-US" altLang="en-US" sz="800" baseline="0">
              <a:latin typeface="Arial" charset="0"/>
            </a:endParaRPr>
          </a:p>
        </p:txBody>
      </p:sp>
      <p:sp>
        <p:nvSpPr>
          <p:cNvPr id="14362" name="Rectangle 26"/>
          <p:cNvSpPr>
            <a:spLocks noChangeArrowheads="1"/>
          </p:cNvSpPr>
          <p:nvPr/>
        </p:nvSpPr>
        <p:spPr bwMode="auto">
          <a:xfrm>
            <a:off x="6629400" y="1600200"/>
            <a:ext cx="558800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endParaRPr lang="en-US" altLang="en-US" sz="800" baseline="0">
              <a:latin typeface="Arial" charset="0"/>
            </a:endParaRPr>
          </a:p>
        </p:txBody>
      </p:sp>
      <p:sp>
        <p:nvSpPr>
          <p:cNvPr id="14361" name="Rectangle 25"/>
          <p:cNvSpPr>
            <a:spLocks noChangeArrowheads="1"/>
          </p:cNvSpPr>
          <p:nvPr/>
        </p:nvSpPr>
        <p:spPr bwMode="auto">
          <a:xfrm>
            <a:off x="6070600" y="1600200"/>
            <a:ext cx="558800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endParaRPr lang="en-US" altLang="en-US" sz="800" baseline="0">
              <a:latin typeface="Arial" charset="0"/>
            </a:endParaRPr>
          </a:p>
        </p:txBody>
      </p:sp>
      <p:sp>
        <p:nvSpPr>
          <p:cNvPr id="14360" name="Rectangle 24"/>
          <p:cNvSpPr>
            <a:spLocks noChangeArrowheads="1"/>
          </p:cNvSpPr>
          <p:nvPr/>
        </p:nvSpPr>
        <p:spPr bwMode="auto">
          <a:xfrm>
            <a:off x="5511800" y="1600200"/>
            <a:ext cx="558800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endParaRPr lang="en-US" altLang="en-US" sz="800" baseline="0">
              <a:latin typeface="Arial" charset="0"/>
            </a:endParaRPr>
          </a:p>
        </p:txBody>
      </p:sp>
      <p:sp>
        <p:nvSpPr>
          <p:cNvPr id="14359" name="Rectangle 23"/>
          <p:cNvSpPr>
            <a:spLocks noChangeArrowheads="1"/>
          </p:cNvSpPr>
          <p:nvPr/>
        </p:nvSpPr>
        <p:spPr bwMode="auto">
          <a:xfrm>
            <a:off x="4953000" y="1600200"/>
            <a:ext cx="558800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endParaRPr lang="en-US" altLang="en-US" sz="800" baseline="0">
              <a:latin typeface="Arial" charset="0"/>
            </a:endParaRPr>
          </a:p>
        </p:txBody>
      </p:sp>
      <p:sp>
        <p:nvSpPr>
          <p:cNvPr id="14396" name="Line 60"/>
          <p:cNvSpPr>
            <a:spLocks noChangeShapeType="1"/>
          </p:cNvSpPr>
          <p:nvPr/>
        </p:nvSpPr>
        <p:spPr bwMode="auto">
          <a:xfrm>
            <a:off x="4953000" y="2079625"/>
            <a:ext cx="3352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4397" name="Line 61"/>
          <p:cNvSpPr>
            <a:spLocks noChangeShapeType="1"/>
          </p:cNvSpPr>
          <p:nvPr/>
        </p:nvSpPr>
        <p:spPr bwMode="auto">
          <a:xfrm>
            <a:off x="4953000" y="2555875"/>
            <a:ext cx="3352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4398" name="Line 62"/>
          <p:cNvSpPr>
            <a:spLocks noChangeShapeType="1"/>
          </p:cNvSpPr>
          <p:nvPr/>
        </p:nvSpPr>
        <p:spPr bwMode="auto">
          <a:xfrm>
            <a:off x="4953000" y="3035300"/>
            <a:ext cx="3352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4399" name="Line 63"/>
          <p:cNvSpPr>
            <a:spLocks noChangeShapeType="1"/>
          </p:cNvSpPr>
          <p:nvPr/>
        </p:nvSpPr>
        <p:spPr bwMode="auto">
          <a:xfrm>
            <a:off x="4953000" y="3514725"/>
            <a:ext cx="3352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4400" name="Line 64"/>
          <p:cNvSpPr>
            <a:spLocks noChangeShapeType="1"/>
          </p:cNvSpPr>
          <p:nvPr/>
        </p:nvSpPr>
        <p:spPr bwMode="auto">
          <a:xfrm>
            <a:off x="4953000" y="3990975"/>
            <a:ext cx="3352800" cy="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4403" name="Line 67"/>
          <p:cNvSpPr>
            <a:spLocks noChangeShapeType="1"/>
          </p:cNvSpPr>
          <p:nvPr/>
        </p:nvSpPr>
        <p:spPr bwMode="auto">
          <a:xfrm>
            <a:off x="5511800" y="1600200"/>
            <a:ext cx="0" cy="2870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4404" name="Line 68"/>
          <p:cNvSpPr>
            <a:spLocks noChangeShapeType="1"/>
          </p:cNvSpPr>
          <p:nvPr/>
        </p:nvSpPr>
        <p:spPr bwMode="auto">
          <a:xfrm>
            <a:off x="6070600" y="1600200"/>
            <a:ext cx="0" cy="2870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4405" name="Line 69"/>
          <p:cNvSpPr>
            <a:spLocks noChangeShapeType="1"/>
          </p:cNvSpPr>
          <p:nvPr/>
        </p:nvSpPr>
        <p:spPr bwMode="auto">
          <a:xfrm>
            <a:off x="6629400" y="1600200"/>
            <a:ext cx="0" cy="287020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4406" name="Line 70"/>
          <p:cNvSpPr>
            <a:spLocks noChangeShapeType="1"/>
          </p:cNvSpPr>
          <p:nvPr/>
        </p:nvSpPr>
        <p:spPr bwMode="auto">
          <a:xfrm>
            <a:off x="7188200" y="1600200"/>
            <a:ext cx="0" cy="2870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4407" name="Line 71"/>
          <p:cNvSpPr>
            <a:spLocks noChangeShapeType="1"/>
          </p:cNvSpPr>
          <p:nvPr/>
        </p:nvSpPr>
        <p:spPr bwMode="auto">
          <a:xfrm>
            <a:off x="7747000" y="1600200"/>
            <a:ext cx="0" cy="2870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4410" name="Text Box 74"/>
          <p:cNvSpPr txBox="1">
            <a:spLocks noChangeArrowheads="1"/>
          </p:cNvSpPr>
          <p:nvPr/>
        </p:nvSpPr>
        <p:spPr bwMode="auto">
          <a:xfrm>
            <a:off x="7185025" y="896938"/>
            <a:ext cx="13144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600" baseline="0">
                <a:solidFill>
                  <a:srgbClr val="FF0000"/>
                </a:solidFill>
              </a:rPr>
              <a:t>y = 2x</a:t>
            </a:r>
            <a:r>
              <a:rPr lang="en-GB" altLang="en-US" sz="1600">
                <a:solidFill>
                  <a:srgbClr val="FF0000"/>
                </a:solidFill>
              </a:rPr>
              <a:t>2</a:t>
            </a:r>
            <a:r>
              <a:rPr lang="en-GB" altLang="en-US" sz="1600" baseline="0">
                <a:solidFill>
                  <a:srgbClr val="FF0000"/>
                </a:solidFill>
              </a:rPr>
              <a:t> + 3</a:t>
            </a:r>
          </a:p>
        </p:txBody>
      </p:sp>
      <p:grpSp>
        <p:nvGrpSpPr>
          <p:cNvPr id="14414" name="Group 78"/>
          <p:cNvGrpSpPr>
            <a:grpSpLocks/>
          </p:cNvGrpSpPr>
          <p:nvPr/>
        </p:nvGrpSpPr>
        <p:grpSpPr bwMode="auto">
          <a:xfrm>
            <a:off x="6556375" y="3206750"/>
            <a:ext cx="152400" cy="152400"/>
            <a:chOff x="2352" y="3024"/>
            <a:chExt cx="96" cy="96"/>
          </a:xfrm>
        </p:grpSpPr>
        <p:sp>
          <p:nvSpPr>
            <p:cNvPr id="11338" name="Line 76"/>
            <p:cNvSpPr>
              <a:spLocks noChangeShapeType="1"/>
            </p:cNvSpPr>
            <p:nvPr/>
          </p:nvSpPr>
          <p:spPr bwMode="auto">
            <a:xfrm>
              <a:off x="2352" y="3024"/>
              <a:ext cx="96" cy="9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339" name="Line 77"/>
            <p:cNvSpPr>
              <a:spLocks noChangeShapeType="1"/>
            </p:cNvSpPr>
            <p:nvPr/>
          </p:nvSpPr>
          <p:spPr bwMode="auto">
            <a:xfrm flipH="1">
              <a:off x="2352" y="3024"/>
              <a:ext cx="96" cy="9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14421" name="Group 85"/>
          <p:cNvGrpSpPr>
            <a:grpSpLocks/>
          </p:cNvGrpSpPr>
          <p:nvPr/>
        </p:nvGrpSpPr>
        <p:grpSpPr bwMode="auto">
          <a:xfrm>
            <a:off x="5994400" y="2714625"/>
            <a:ext cx="152400" cy="152400"/>
            <a:chOff x="2352" y="3024"/>
            <a:chExt cx="96" cy="96"/>
          </a:xfrm>
        </p:grpSpPr>
        <p:sp>
          <p:nvSpPr>
            <p:cNvPr id="11336" name="Line 86"/>
            <p:cNvSpPr>
              <a:spLocks noChangeShapeType="1"/>
            </p:cNvSpPr>
            <p:nvPr/>
          </p:nvSpPr>
          <p:spPr bwMode="auto">
            <a:xfrm>
              <a:off x="2352" y="3024"/>
              <a:ext cx="96" cy="9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337" name="Line 87"/>
            <p:cNvSpPr>
              <a:spLocks noChangeShapeType="1"/>
            </p:cNvSpPr>
            <p:nvPr/>
          </p:nvSpPr>
          <p:spPr bwMode="auto">
            <a:xfrm flipH="1">
              <a:off x="2352" y="3024"/>
              <a:ext cx="96" cy="9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14424" name="Group 88"/>
          <p:cNvGrpSpPr>
            <a:grpSpLocks/>
          </p:cNvGrpSpPr>
          <p:nvPr/>
        </p:nvGrpSpPr>
        <p:grpSpPr bwMode="auto">
          <a:xfrm>
            <a:off x="7104063" y="2719388"/>
            <a:ext cx="152400" cy="152400"/>
            <a:chOff x="2352" y="3024"/>
            <a:chExt cx="96" cy="96"/>
          </a:xfrm>
        </p:grpSpPr>
        <p:sp>
          <p:nvSpPr>
            <p:cNvPr id="11334" name="Line 89"/>
            <p:cNvSpPr>
              <a:spLocks noChangeShapeType="1"/>
            </p:cNvSpPr>
            <p:nvPr/>
          </p:nvSpPr>
          <p:spPr bwMode="auto">
            <a:xfrm>
              <a:off x="2352" y="3024"/>
              <a:ext cx="96" cy="9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335" name="Line 90"/>
            <p:cNvSpPr>
              <a:spLocks noChangeShapeType="1"/>
            </p:cNvSpPr>
            <p:nvPr/>
          </p:nvSpPr>
          <p:spPr bwMode="auto">
            <a:xfrm flipH="1">
              <a:off x="2352" y="3024"/>
              <a:ext cx="96" cy="9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 useBgFill="1">
        <p:nvSpPr>
          <p:cNvPr id="14427" name="Text Box 91"/>
          <p:cNvSpPr txBox="1">
            <a:spLocks noChangeArrowheads="1"/>
          </p:cNvSpPr>
          <p:nvPr/>
        </p:nvSpPr>
        <p:spPr bwMode="auto">
          <a:xfrm>
            <a:off x="7027863" y="4013200"/>
            <a:ext cx="304800" cy="304800"/>
          </a:xfrm>
          <a:prstGeom prst="rect">
            <a:avLst/>
          </a:pr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400" baseline="0"/>
              <a:t>1</a:t>
            </a:r>
          </a:p>
        </p:txBody>
      </p:sp>
      <p:sp useBgFill="1">
        <p:nvSpPr>
          <p:cNvPr id="14428" name="Text Box 92"/>
          <p:cNvSpPr txBox="1">
            <a:spLocks noChangeArrowheads="1"/>
          </p:cNvSpPr>
          <p:nvPr/>
        </p:nvSpPr>
        <p:spPr bwMode="auto">
          <a:xfrm>
            <a:off x="7599363" y="4016375"/>
            <a:ext cx="304800" cy="304800"/>
          </a:xfrm>
          <a:prstGeom prst="rect">
            <a:avLst/>
          </a:pr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400" baseline="0"/>
              <a:t>2</a:t>
            </a:r>
          </a:p>
        </p:txBody>
      </p:sp>
      <p:sp useBgFill="1">
        <p:nvSpPr>
          <p:cNvPr id="14429" name="Text Box 93"/>
          <p:cNvSpPr txBox="1">
            <a:spLocks noChangeArrowheads="1"/>
          </p:cNvSpPr>
          <p:nvPr/>
        </p:nvSpPr>
        <p:spPr bwMode="auto">
          <a:xfrm>
            <a:off x="5905500" y="4013200"/>
            <a:ext cx="357188" cy="304800"/>
          </a:xfrm>
          <a:prstGeom prst="rect">
            <a:avLst/>
          </a:pr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400" baseline="0"/>
              <a:t>-1</a:t>
            </a:r>
          </a:p>
        </p:txBody>
      </p:sp>
      <p:sp useBgFill="1">
        <p:nvSpPr>
          <p:cNvPr id="14430" name="Text Box 94"/>
          <p:cNvSpPr txBox="1">
            <a:spLocks noChangeArrowheads="1"/>
          </p:cNvSpPr>
          <p:nvPr/>
        </p:nvSpPr>
        <p:spPr bwMode="auto">
          <a:xfrm>
            <a:off x="5308600" y="4016375"/>
            <a:ext cx="384175" cy="304800"/>
          </a:xfrm>
          <a:prstGeom prst="rect">
            <a:avLst/>
          </a:pr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400" baseline="0"/>
              <a:t>-2</a:t>
            </a:r>
          </a:p>
        </p:txBody>
      </p:sp>
      <p:sp useBgFill="1">
        <p:nvSpPr>
          <p:cNvPr id="14431" name="Text Box 95"/>
          <p:cNvSpPr txBox="1">
            <a:spLocks noChangeArrowheads="1"/>
          </p:cNvSpPr>
          <p:nvPr/>
        </p:nvSpPr>
        <p:spPr bwMode="auto">
          <a:xfrm>
            <a:off x="6640513" y="3355975"/>
            <a:ext cx="304800" cy="304800"/>
          </a:xfrm>
          <a:prstGeom prst="rect">
            <a:avLst/>
          </a:pr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400" baseline="0"/>
              <a:t>2</a:t>
            </a:r>
          </a:p>
        </p:txBody>
      </p:sp>
      <p:sp useBgFill="1">
        <p:nvSpPr>
          <p:cNvPr id="14432" name="Text Box 96"/>
          <p:cNvSpPr txBox="1">
            <a:spLocks noChangeArrowheads="1"/>
          </p:cNvSpPr>
          <p:nvPr/>
        </p:nvSpPr>
        <p:spPr bwMode="auto">
          <a:xfrm>
            <a:off x="6646863" y="2889250"/>
            <a:ext cx="304800" cy="304800"/>
          </a:xfrm>
          <a:prstGeom prst="rect">
            <a:avLst/>
          </a:pr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400" baseline="0"/>
              <a:t>4</a:t>
            </a:r>
          </a:p>
        </p:txBody>
      </p:sp>
      <p:sp useBgFill="1">
        <p:nvSpPr>
          <p:cNvPr id="14433" name="Text Box 97"/>
          <p:cNvSpPr txBox="1">
            <a:spLocks noChangeArrowheads="1"/>
          </p:cNvSpPr>
          <p:nvPr/>
        </p:nvSpPr>
        <p:spPr bwMode="auto">
          <a:xfrm>
            <a:off x="6642100" y="2416175"/>
            <a:ext cx="304800" cy="304800"/>
          </a:xfrm>
          <a:prstGeom prst="rect">
            <a:avLst/>
          </a:pr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400" baseline="0"/>
              <a:t>6</a:t>
            </a:r>
          </a:p>
        </p:txBody>
      </p:sp>
      <p:sp useBgFill="1">
        <p:nvSpPr>
          <p:cNvPr id="14434" name="Text Box 98"/>
          <p:cNvSpPr txBox="1">
            <a:spLocks noChangeArrowheads="1"/>
          </p:cNvSpPr>
          <p:nvPr/>
        </p:nvSpPr>
        <p:spPr bwMode="auto">
          <a:xfrm>
            <a:off x="6646863" y="1943100"/>
            <a:ext cx="304800" cy="304800"/>
          </a:xfrm>
          <a:prstGeom prst="rect">
            <a:avLst/>
          </a:pr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400" baseline="0"/>
              <a:t>8</a:t>
            </a:r>
          </a:p>
        </p:txBody>
      </p:sp>
      <p:sp>
        <p:nvSpPr>
          <p:cNvPr id="14435" name="Text Box 99"/>
          <p:cNvSpPr txBox="1">
            <a:spLocks noChangeArrowheads="1"/>
          </p:cNvSpPr>
          <p:nvPr/>
        </p:nvSpPr>
        <p:spPr bwMode="auto">
          <a:xfrm>
            <a:off x="8280400" y="3760788"/>
            <a:ext cx="3302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baseline="0"/>
              <a:t>x</a:t>
            </a:r>
          </a:p>
        </p:txBody>
      </p:sp>
      <p:sp>
        <p:nvSpPr>
          <p:cNvPr id="14436" name="Text Box 100"/>
          <p:cNvSpPr txBox="1">
            <a:spLocks noChangeArrowheads="1"/>
          </p:cNvSpPr>
          <p:nvPr/>
        </p:nvSpPr>
        <p:spPr bwMode="auto">
          <a:xfrm>
            <a:off x="6324600" y="1249363"/>
            <a:ext cx="685800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baseline="0"/>
              <a:t>g(x)</a:t>
            </a:r>
          </a:p>
        </p:txBody>
      </p:sp>
      <p:sp>
        <p:nvSpPr>
          <p:cNvPr id="14437" name="Freeform 101"/>
          <p:cNvSpPr>
            <a:spLocks/>
          </p:cNvSpPr>
          <p:nvPr/>
        </p:nvSpPr>
        <p:spPr bwMode="auto">
          <a:xfrm>
            <a:off x="5511800" y="1323975"/>
            <a:ext cx="2230438" cy="1962150"/>
          </a:xfrm>
          <a:custGeom>
            <a:avLst/>
            <a:gdLst>
              <a:gd name="T0" fmla="*/ 2147483647 w 1405"/>
              <a:gd name="T1" fmla="*/ 0 h 1236"/>
              <a:gd name="T2" fmla="*/ 2147483647 w 1405"/>
              <a:gd name="T3" fmla="*/ 2147483647 h 1236"/>
              <a:gd name="T4" fmla="*/ 2147483647 w 1405"/>
              <a:gd name="T5" fmla="*/ 2147483647 h 1236"/>
              <a:gd name="T6" fmla="*/ 2147483647 w 1405"/>
              <a:gd name="T7" fmla="*/ 2147483647 h 1236"/>
              <a:gd name="T8" fmla="*/ 0 w 1405"/>
              <a:gd name="T9" fmla="*/ 2147483647 h 123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405" h="1236">
                <a:moveTo>
                  <a:pt x="1405" y="0"/>
                </a:moveTo>
                <a:cubicBezTo>
                  <a:pt x="1290" y="360"/>
                  <a:pt x="1175" y="721"/>
                  <a:pt x="1059" y="927"/>
                </a:cubicBezTo>
                <a:cubicBezTo>
                  <a:pt x="943" y="1133"/>
                  <a:pt x="825" y="1236"/>
                  <a:pt x="708" y="1234"/>
                </a:cubicBezTo>
                <a:cubicBezTo>
                  <a:pt x="591" y="1232"/>
                  <a:pt x="475" y="1120"/>
                  <a:pt x="357" y="916"/>
                </a:cubicBezTo>
                <a:cubicBezTo>
                  <a:pt x="239" y="712"/>
                  <a:pt x="119" y="361"/>
                  <a:pt x="0" y="11"/>
                </a:cubicBezTo>
              </a:path>
            </a:pathLst>
          </a:custGeom>
          <a:noFill/>
          <a:ln w="317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4438" name="Text Box 102"/>
          <p:cNvSpPr txBox="1">
            <a:spLocks noChangeArrowheads="1"/>
          </p:cNvSpPr>
          <p:nvPr/>
        </p:nvSpPr>
        <p:spPr bwMode="auto">
          <a:xfrm>
            <a:off x="4162696" y="4632325"/>
            <a:ext cx="4817791" cy="1925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600" baseline="0" dirty="0">
                <a:solidFill>
                  <a:srgbClr val="FF0000"/>
                </a:solidFill>
              </a:rPr>
              <a:t>To work out the range of the function;</a:t>
            </a:r>
          </a:p>
          <a:p>
            <a:pPr eaLnBrk="1" hangingPunct="1">
              <a:spcBef>
                <a:spcPct val="50000"/>
              </a:spcBef>
            </a:pPr>
            <a:r>
              <a:rPr lang="en-GB" altLang="en-US" sz="1600" baseline="0" dirty="0">
                <a:solidFill>
                  <a:srgbClr val="FF0000"/>
                </a:solidFill>
              </a:rPr>
              <a:t>	- Sketch it first</a:t>
            </a:r>
          </a:p>
          <a:p>
            <a:pPr eaLnBrk="1" hangingPunct="1">
              <a:spcBef>
                <a:spcPct val="50000"/>
              </a:spcBef>
            </a:pPr>
            <a:r>
              <a:rPr lang="en-GB" altLang="en-US" sz="1600" baseline="0" dirty="0">
                <a:solidFill>
                  <a:srgbClr val="FF0000"/>
                </a:solidFill>
              </a:rPr>
              <a:t>	- the range is the set of answers you get (</a:t>
            </a:r>
            <a:r>
              <a:rPr lang="en-GB" altLang="en-US" sz="1600" baseline="0" dirty="0" err="1">
                <a:solidFill>
                  <a:srgbClr val="FF0000"/>
                </a:solidFill>
              </a:rPr>
              <a:t>ie</a:t>
            </a:r>
            <a:r>
              <a:rPr lang="en-GB" altLang="en-US" sz="1600" baseline="0" dirty="0">
                <a:solidFill>
                  <a:srgbClr val="FF0000"/>
                </a:solidFill>
              </a:rPr>
              <a:t> 	the	‘y’ values – now labelled as g(x)…)</a:t>
            </a:r>
          </a:p>
          <a:p>
            <a:pPr eaLnBrk="1" hangingPunct="1">
              <a:spcBef>
                <a:spcPct val="50000"/>
              </a:spcBef>
            </a:pPr>
            <a:r>
              <a:rPr lang="en-GB" altLang="en-US" sz="1600" baseline="0" dirty="0">
                <a:solidFill>
                  <a:srgbClr val="FF0000"/>
                </a:solidFill>
              </a:rPr>
              <a:t>	- Use an Inequality if there is a continuous 	set of values</a:t>
            </a:r>
          </a:p>
        </p:txBody>
      </p:sp>
      <p:sp>
        <p:nvSpPr>
          <p:cNvPr id="14440" name="Line 104"/>
          <p:cNvSpPr>
            <a:spLocks noChangeShapeType="1"/>
          </p:cNvSpPr>
          <p:nvPr/>
        </p:nvSpPr>
        <p:spPr bwMode="auto">
          <a:xfrm flipV="1">
            <a:off x="4842738" y="1437459"/>
            <a:ext cx="0" cy="1863725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4441" name="Text Box 105"/>
          <p:cNvSpPr txBox="1">
            <a:spLocks noChangeArrowheads="1"/>
          </p:cNvSpPr>
          <p:nvPr/>
        </p:nvSpPr>
        <p:spPr bwMode="auto">
          <a:xfrm>
            <a:off x="3770812" y="1515791"/>
            <a:ext cx="1219518" cy="18158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600" baseline="0" dirty="0">
                <a:solidFill>
                  <a:srgbClr val="FF0000"/>
                </a:solidFill>
              </a:rPr>
              <a:t>You can get any value bigger than, or including 3…</a:t>
            </a:r>
          </a:p>
        </p:txBody>
      </p:sp>
      <p:sp>
        <p:nvSpPr>
          <p:cNvPr id="77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Functions and Graphs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2B</a:t>
            </a:r>
            <a:endParaRPr lang="en-GB" sz="1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61899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43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44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44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43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3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43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6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43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43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14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4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14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4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14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44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14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47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14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43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3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143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6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14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143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6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14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6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43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6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143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7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143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74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14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77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14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8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14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83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143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86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14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8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14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9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14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9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143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9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143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0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143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04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6" dur="500"/>
                                        <p:tgtEl>
                                          <p:spTgt spid="143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07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9" dur="500"/>
                                        <p:tgtEl>
                                          <p:spTgt spid="143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1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14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13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5" dur="500"/>
                                        <p:tgtEl>
                                          <p:spTgt spid="143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16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8" dur="500"/>
                                        <p:tgtEl>
                                          <p:spTgt spid="14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1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1" dur="500"/>
                                        <p:tgtEl>
                                          <p:spTgt spid="143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2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4" dur="500"/>
                                        <p:tgtEl>
                                          <p:spTgt spid="143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2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143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0" dur="500"/>
                                        <p:tgtEl>
                                          <p:spTgt spid="143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3" dur="500"/>
                                        <p:tgtEl>
                                          <p:spTgt spid="143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6" dur="500"/>
                                        <p:tgtEl>
                                          <p:spTgt spid="143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9" dur="500"/>
                                        <p:tgtEl>
                                          <p:spTgt spid="143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2" dur="500"/>
                                        <p:tgtEl>
                                          <p:spTgt spid="144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5" dur="500"/>
                                        <p:tgtEl>
                                          <p:spTgt spid="144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8" dur="500"/>
                                        <p:tgtEl>
                                          <p:spTgt spid="144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1" dur="500"/>
                                        <p:tgtEl>
                                          <p:spTgt spid="144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4" dur="500"/>
                                        <p:tgtEl>
                                          <p:spTgt spid="144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7" dur="500"/>
                                        <p:tgtEl>
                                          <p:spTgt spid="144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0" dur="500"/>
                                        <p:tgtEl>
                                          <p:spTgt spid="144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3" dur="500"/>
                                        <p:tgtEl>
                                          <p:spTgt spid="144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6" dur="500"/>
                                        <p:tgtEl>
                                          <p:spTgt spid="144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9" dur="500"/>
                                        <p:tgtEl>
                                          <p:spTgt spid="144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2" dur="500"/>
                                        <p:tgtEl>
                                          <p:spTgt spid="144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5" dur="500"/>
                                        <p:tgtEl>
                                          <p:spTgt spid="144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8" dur="500"/>
                                        <p:tgtEl>
                                          <p:spTgt spid="144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1" dur="500"/>
                                        <p:tgtEl>
                                          <p:spTgt spid="14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4" dur="500"/>
                                        <p:tgtEl>
                                          <p:spTgt spid="144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7" dur="500"/>
                                        <p:tgtEl>
                                          <p:spTgt spid="144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 nodeType="clickPar">
                      <p:stCondLst>
                        <p:cond delay="indefinite"/>
                      </p:stCondLst>
                      <p:childTnLst>
                        <p:par>
                          <p:cTn id="1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2" dur="500"/>
                                        <p:tgtEl>
                                          <p:spTgt spid="144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 nodeType="clickPar">
                      <p:stCondLst>
                        <p:cond delay="indefinite"/>
                      </p:stCondLst>
                      <p:childTnLst>
                        <p:par>
                          <p:cTn id="1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7" dur="500"/>
                                        <p:tgtEl>
                                          <p:spTgt spid="144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8" fill="hold" nodeType="clickPar">
                      <p:stCondLst>
                        <p:cond delay="indefinite"/>
                      </p:stCondLst>
                      <p:childTnLst>
                        <p:par>
                          <p:cTn id="1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2" dur="500"/>
                                        <p:tgtEl>
                                          <p:spTgt spid="144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 nodeType="clickPar">
                      <p:stCondLst>
                        <p:cond delay="indefinite"/>
                      </p:stCondLst>
                      <p:childTnLst>
                        <p:par>
                          <p:cTn id="2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7" dur="500"/>
                                        <p:tgtEl>
                                          <p:spTgt spid="144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8" fill="hold" nodeType="clickPar">
                      <p:stCondLst>
                        <p:cond delay="indefinite"/>
                      </p:stCondLst>
                      <p:childTnLst>
                        <p:par>
                          <p:cTn id="2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2" dur="500"/>
                                        <p:tgtEl>
                                          <p:spTgt spid="14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3" fill="hold" nodeType="clickPar">
                      <p:stCondLst>
                        <p:cond delay="indefinite"/>
                      </p:stCondLst>
                      <p:childTnLst>
                        <p:par>
                          <p:cTn id="2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7" dur="500"/>
                                        <p:tgtEl>
                                          <p:spTgt spid="144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8" fill="hold" nodeType="clickPar">
                      <p:stCondLst>
                        <p:cond delay="indefinite"/>
                      </p:stCondLst>
                      <p:childTnLst>
                        <p:par>
                          <p:cTn id="2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2" dur="500"/>
                                        <p:tgtEl>
                                          <p:spTgt spid="144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3" fill="hold" nodeType="clickPar">
                      <p:stCondLst>
                        <p:cond delay="indefinite"/>
                      </p:stCondLst>
                      <p:childTnLst>
                        <p:par>
                          <p:cTn id="2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7" dur="500"/>
                                        <p:tgtEl>
                                          <p:spTgt spid="144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0" dur="500"/>
                                        <p:tgtEl>
                                          <p:spTgt spid="144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1" fill="hold" nodeType="clickPar">
                      <p:stCondLst>
                        <p:cond delay="indefinite"/>
                      </p:stCondLst>
                      <p:childTnLst>
                        <p:par>
                          <p:cTn id="2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5" dur="500"/>
                                        <p:tgtEl>
                                          <p:spTgt spid="1433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94" grpId="0"/>
      <p:bldP spid="14393" grpId="0"/>
      <p:bldP spid="14392" grpId="0"/>
      <p:bldP spid="14391" grpId="0"/>
      <p:bldP spid="14390" grpId="0"/>
      <p:bldP spid="14389" grpId="0"/>
      <p:bldP spid="14388" grpId="0"/>
      <p:bldP spid="14387" grpId="0"/>
      <p:bldP spid="14386" grpId="0"/>
      <p:bldP spid="14385" grpId="0"/>
      <p:bldP spid="14384" grpId="0"/>
      <p:bldP spid="14383" grpId="0"/>
      <p:bldP spid="14382" grpId="0"/>
      <p:bldP spid="14381" grpId="0"/>
      <p:bldP spid="14380" grpId="0"/>
      <p:bldP spid="14379" grpId="0"/>
      <p:bldP spid="14378" grpId="0"/>
      <p:bldP spid="14377" grpId="0"/>
      <p:bldP spid="14376" grpId="0"/>
      <p:bldP spid="14375" grpId="0"/>
      <p:bldP spid="14374" grpId="0"/>
      <p:bldP spid="14373" grpId="0"/>
      <p:bldP spid="14372" grpId="0"/>
      <p:bldP spid="14371" grpId="0"/>
      <p:bldP spid="14370" grpId="0"/>
      <p:bldP spid="14369" grpId="0"/>
      <p:bldP spid="14368" grpId="0"/>
      <p:bldP spid="14367" grpId="0"/>
      <p:bldP spid="14366" grpId="0"/>
      <p:bldP spid="14365" grpId="0"/>
      <p:bldP spid="14364" grpId="0"/>
      <p:bldP spid="14363" grpId="0"/>
      <p:bldP spid="14362" grpId="0"/>
      <p:bldP spid="14361" grpId="0"/>
      <p:bldP spid="14360" grpId="0"/>
      <p:bldP spid="14359" grpId="0"/>
      <p:bldP spid="14396" grpId="0" animBg="1"/>
      <p:bldP spid="14397" grpId="0" animBg="1"/>
      <p:bldP spid="14398" grpId="0" animBg="1"/>
      <p:bldP spid="14399" grpId="0" animBg="1"/>
      <p:bldP spid="14400" grpId="0" animBg="1"/>
      <p:bldP spid="14403" grpId="0" animBg="1"/>
      <p:bldP spid="14404" grpId="0" animBg="1"/>
      <p:bldP spid="14405" grpId="0" animBg="1"/>
      <p:bldP spid="14406" grpId="0" animBg="1"/>
      <p:bldP spid="14407" grpId="0" animBg="1"/>
      <p:bldP spid="14410" grpId="0"/>
      <p:bldP spid="14427" grpId="0" animBg="1"/>
      <p:bldP spid="14428" grpId="0" animBg="1"/>
      <p:bldP spid="14429" grpId="0" animBg="1"/>
      <p:bldP spid="14430" grpId="0" animBg="1"/>
      <p:bldP spid="14431" grpId="0" animBg="1"/>
      <p:bldP spid="14432" grpId="0" animBg="1"/>
      <p:bldP spid="14433" grpId="0" animBg="1"/>
      <p:bldP spid="14434" grpId="0" animBg="1"/>
      <p:bldP spid="14435" grpId="0"/>
      <p:bldP spid="14436" grpId="0"/>
      <p:bldP spid="14437" grpId="0" animBg="1"/>
      <p:bldP spid="14440" grpId="0" animBg="1"/>
      <p:bldP spid="1444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74638" y="1600200"/>
            <a:ext cx="4098925" cy="452596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GB" altLang="en-US" sz="1800">
                <a:latin typeface="Comic Sans MS" pitchFamily="66" charset="0"/>
              </a:rPr>
              <a:t>	You will need to be able to plot more than one function on the same set of axes, possibly for different domains.</a:t>
            </a:r>
          </a:p>
          <a:p>
            <a:pPr eaLnBrk="1" hangingPunct="1">
              <a:buFontTx/>
              <a:buNone/>
            </a:pPr>
            <a:endParaRPr lang="en-GB" altLang="en-US" sz="1800">
              <a:latin typeface="Comic Sans MS" pitchFamily="66" charset="0"/>
            </a:endParaRPr>
          </a:p>
          <a:p>
            <a:pPr eaLnBrk="1" hangingPunct="1">
              <a:buFontTx/>
              <a:buNone/>
            </a:pPr>
            <a:r>
              <a:rPr lang="en-GB" altLang="en-US" sz="1800">
                <a:latin typeface="Comic Sans MS" pitchFamily="66" charset="0"/>
              </a:rPr>
              <a:t>	The function f(x) is defined by:</a:t>
            </a:r>
          </a:p>
          <a:p>
            <a:pPr eaLnBrk="1" hangingPunct="1">
              <a:buFontTx/>
              <a:buNone/>
            </a:pPr>
            <a:endParaRPr lang="en-GB" altLang="en-US" sz="1800">
              <a:latin typeface="Comic Sans MS" pitchFamily="66" charset="0"/>
            </a:endParaRPr>
          </a:p>
          <a:p>
            <a:pPr eaLnBrk="1" hangingPunct="1">
              <a:buFontTx/>
              <a:buNone/>
            </a:pPr>
            <a:endParaRPr lang="en-GB" altLang="en-US" sz="1800">
              <a:latin typeface="Comic Sans MS" pitchFamily="66" charset="0"/>
            </a:endParaRPr>
          </a:p>
          <a:p>
            <a:pPr eaLnBrk="1" hangingPunct="1">
              <a:buFontTx/>
              <a:buNone/>
            </a:pPr>
            <a:endParaRPr lang="en-GB" altLang="en-US" sz="1800">
              <a:latin typeface="Comic Sans MS" pitchFamily="66" charset="0"/>
            </a:endParaRPr>
          </a:p>
          <a:p>
            <a:pPr eaLnBrk="1" hangingPunct="1">
              <a:buFontTx/>
              <a:buNone/>
            </a:pPr>
            <a:r>
              <a:rPr lang="en-GB" altLang="en-US" sz="1800">
                <a:latin typeface="Comic Sans MS" pitchFamily="66" charset="0"/>
              </a:rPr>
              <a:t>	a) Sketch f(x) stating its range</a:t>
            </a:r>
          </a:p>
          <a:p>
            <a:pPr eaLnBrk="1" hangingPunct="1">
              <a:buFontTx/>
              <a:buNone/>
            </a:pPr>
            <a:r>
              <a:rPr lang="en-GB" altLang="en-US" sz="1800">
                <a:latin typeface="Comic Sans MS" pitchFamily="66" charset="0"/>
              </a:rPr>
              <a:t>	</a:t>
            </a:r>
            <a:r>
              <a:rPr lang="en-GB" altLang="en-US" sz="1800">
                <a:solidFill>
                  <a:srgbClr val="FF0000"/>
                </a:solidFill>
                <a:latin typeface="Comic Sans MS" pitchFamily="66" charset="0"/>
              </a:rPr>
              <a:t>f(x) &gt; 3</a:t>
            </a:r>
          </a:p>
          <a:p>
            <a:pPr eaLnBrk="1" hangingPunct="1">
              <a:buFontTx/>
              <a:buNone/>
            </a:pPr>
            <a:r>
              <a:rPr lang="en-GB" altLang="en-US" sz="1800">
                <a:latin typeface="Comic Sans MS" pitchFamily="66" charset="0"/>
              </a:rPr>
              <a:t>	b) Find the values of a such that f(a) = 19</a:t>
            </a:r>
          </a:p>
        </p:txBody>
      </p:sp>
      <p:sp>
        <p:nvSpPr>
          <p:cNvPr id="23556" name="Text Box 4"/>
          <p:cNvSpPr txBox="1">
            <a:spLocks noChangeArrowheads="1"/>
          </p:cNvSpPr>
          <p:nvPr/>
        </p:nvSpPr>
        <p:spPr bwMode="auto">
          <a:xfrm>
            <a:off x="635000" y="3719513"/>
            <a:ext cx="814388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baseline="0">
                <a:solidFill>
                  <a:srgbClr val="FF0000"/>
                </a:solidFill>
              </a:rPr>
              <a:t>f(x) =</a:t>
            </a:r>
          </a:p>
        </p:txBody>
      </p:sp>
      <p:sp>
        <p:nvSpPr>
          <p:cNvPr id="23557" name="Text Box 5"/>
          <p:cNvSpPr txBox="1">
            <a:spLocks noChangeArrowheads="1"/>
          </p:cNvSpPr>
          <p:nvPr/>
        </p:nvSpPr>
        <p:spPr bwMode="auto">
          <a:xfrm>
            <a:off x="1373188" y="3468688"/>
            <a:ext cx="473075" cy="823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4800" baseline="0">
                <a:solidFill>
                  <a:srgbClr val="FF0000"/>
                </a:solidFill>
              </a:rPr>
              <a:t>{</a:t>
            </a:r>
          </a:p>
        </p:txBody>
      </p:sp>
      <p:sp>
        <p:nvSpPr>
          <p:cNvPr id="23558" name="Text Box 6"/>
          <p:cNvSpPr txBox="1">
            <a:spLocks noChangeArrowheads="1"/>
          </p:cNvSpPr>
          <p:nvPr/>
        </p:nvSpPr>
        <p:spPr bwMode="auto">
          <a:xfrm>
            <a:off x="1727200" y="3543300"/>
            <a:ext cx="165576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baseline="0">
                <a:solidFill>
                  <a:srgbClr val="FF0000"/>
                </a:solidFill>
              </a:rPr>
              <a:t>5 – 2x     x &lt; 1</a:t>
            </a:r>
          </a:p>
        </p:txBody>
      </p:sp>
      <p:sp>
        <p:nvSpPr>
          <p:cNvPr id="23559" name="Text Box 7"/>
          <p:cNvSpPr txBox="1">
            <a:spLocks noChangeArrowheads="1"/>
          </p:cNvSpPr>
          <p:nvPr/>
        </p:nvSpPr>
        <p:spPr bwMode="auto">
          <a:xfrm>
            <a:off x="1758950" y="3925888"/>
            <a:ext cx="165576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baseline="0">
                <a:solidFill>
                  <a:srgbClr val="FF0000"/>
                </a:solidFill>
              </a:rPr>
              <a:t>x</a:t>
            </a:r>
            <a:r>
              <a:rPr lang="en-GB" altLang="en-US">
                <a:solidFill>
                  <a:srgbClr val="FF0000"/>
                </a:solidFill>
              </a:rPr>
              <a:t>2</a:t>
            </a:r>
            <a:r>
              <a:rPr lang="en-GB" altLang="en-US" baseline="0">
                <a:solidFill>
                  <a:srgbClr val="FF0000"/>
                </a:solidFill>
              </a:rPr>
              <a:t> + 3     x ≥ 1</a:t>
            </a:r>
          </a:p>
        </p:txBody>
      </p:sp>
      <p:sp>
        <p:nvSpPr>
          <p:cNvPr id="23560" name="Rectangle 8"/>
          <p:cNvSpPr>
            <a:spLocks noChangeArrowheads="1"/>
          </p:cNvSpPr>
          <p:nvPr/>
        </p:nvSpPr>
        <p:spPr bwMode="auto">
          <a:xfrm>
            <a:off x="7950200" y="4044950"/>
            <a:ext cx="558800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endParaRPr lang="en-US" altLang="en-US" sz="800" baseline="0">
              <a:latin typeface="Arial" charset="0"/>
            </a:endParaRPr>
          </a:p>
        </p:txBody>
      </p:sp>
      <p:sp>
        <p:nvSpPr>
          <p:cNvPr id="23561" name="Rectangle 9"/>
          <p:cNvSpPr>
            <a:spLocks noChangeArrowheads="1"/>
          </p:cNvSpPr>
          <p:nvPr/>
        </p:nvSpPr>
        <p:spPr bwMode="auto">
          <a:xfrm>
            <a:off x="7391400" y="4044950"/>
            <a:ext cx="558800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endParaRPr lang="en-US" altLang="en-US" sz="800" baseline="0">
              <a:latin typeface="Arial" charset="0"/>
            </a:endParaRPr>
          </a:p>
        </p:txBody>
      </p:sp>
      <p:sp>
        <p:nvSpPr>
          <p:cNvPr id="23562" name="Rectangle 10"/>
          <p:cNvSpPr>
            <a:spLocks noChangeArrowheads="1"/>
          </p:cNvSpPr>
          <p:nvPr/>
        </p:nvSpPr>
        <p:spPr bwMode="auto">
          <a:xfrm>
            <a:off x="6832600" y="4044950"/>
            <a:ext cx="558800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endParaRPr lang="en-US" altLang="en-US" sz="800" baseline="0">
              <a:latin typeface="Arial" charset="0"/>
            </a:endParaRPr>
          </a:p>
        </p:txBody>
      </p:sp>
      <p:sp>
        <p:nvSpPr>
          <p:cNvPr id="23563" name="Rectangle 11"/>
          <p:cNvSpPr>
            <a:spLocks noChangeArrowheads="1"/>
          </p:cNvSpPr>
          <p:nvPr/>
        </p:nvSpPr>
        <p:spPr bwMode="auto">
          <a:xfrm>
            <a:off x="6273800" y="4044950"/>
            <a:ext cx="558800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endParaRPr lang="en-US" altLang="en-US" sz="800" baseline="0">
              <a:latin typeface="Arial" charset="0"/>
            </a:endParaRPr>
          </a:p>
        </p:txBody>
      </p:sp>
      <p:sp>
        <p:nvSpPr>
          <p:cNvPr id="23564" name="Rectangle 12"/>
          <p:cNvSpPr>
            <a:spLocks noChangeArrowheads="1"/>
          </p:cNvSpPr>
          <p:nvPr/>
        </p:nvSpPr>
        <p:spPr bwMode="auto">
          <a:xfrm>
            <a:off x="5715000" y="4044950"/>
            <a:ext cx="558800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endParaRPr lang="en-US" altLang="en-US" sz="800" baseline="0">
              <a:latin typeface="Arial" charset="0"/>
            </a:endParaRPr>
          </a:p>
        </p:txBody>
      </p:sp>
      <p:sp>
        <p:nvSpPr>
          <p:cNvPr id="23565" name="Rectangle 13"/>
          <p:cNvSpPr>
            <a:spLocks noChangeArrowheads="1"/>
          </p:cNvSpPr>
          <p:nvPr/>
        </p:nvSpPr>
        <p:spPr bwMode="auto">
          <a:xfrm>
            <a:off x="5156200" y="4044950"/>
            <a:ext cx="558800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endParaRPr lang="en-US" altLang="en-US" sz="800" baseline="0">
              <a:latin typeface="Arial" charset="0"/>
            </a:endParaRPr>
          </a:p>
        </p:txBody>
      </p:sp>
      <p:sp>
        <p:nvSpPr>
          <p:cNvPr id="23566" name="Rectangle 14"/>
          <p:cNvSpPr>
            <a:spLocks noChangeArrowheads="1"/>
          </p:cNvSpPr>
          <p:nvPr/>
        </p:nvSpPr>
        <p:spPr bwMode="auto">
          <a:xfrm>
            <a:off x="7950200" y="3568700"/>
            <a:ext cx="558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endParaRPr lang="en-US" altLang="en-US" sz="800" baseline="0">
              <a:latin typeface="Arial" charset="0"/>
            </a:endParaRPr>
          </a:p>
        </p:txBody>
      </p:sp>
      <p:sp>
        <p:nvSpPr>
          <p:cNvPr id="23567" name="Rectangle 15"/>
          <p:cNvSpPr>
            <a:spLocks noChangeArrowheads="1"/>
          </p:cNvSpPr>
          <p:nvPr/>
        </p:nvSpPr>
        <p:spPr bwMode="auto">
          <a:xfrm>
            <a:off x="7391400" y="3568700"/>
            <a:ext cx="558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endParaRPr lang="en-US" altLang="en-US" sz="800" baseline="0">
              <a:latin typeface="Arial" charset="0"/>
            </a:endParaRPr>
          </a:p>
        </p:txBody>
      </p:sp>
      <p:sp>
        <p:nvSpPr>
          <p:cNvPr id="23568" name="Rectangle 16"/>
          <p:cNvSpPr>
            <a:spLocks noChangeArrowheads="1"/>
          </p:cNvSpPr>
          <p:nvPr/>
        </p:nvSpPr>
        <p:spPr bwMode="auto">
          <a:xfrm>
            <a:off x="6273800" y="3568700"/>
            <a:ext cx="558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endParaRPr lang="en-US" altLang="en-US" sz="800" baseline="0">
              <a:latin typeface="Arial" charset="0"/>
            </a:endParaRPr>
          </a:p>
        </p:txBody>
      </p:sp>
      <p:sp>
        <p:nvSpPr>
          <p:cNvPr id="23569" name="Rectangle 17"/>
          <p:cNvSpPr>
            <a:spLocks noChangeArrowheads="1"/>
          </p:cNvSpPr>
          <p:nvPr/>
        </p:nvSpPr>
        <p:spPr bwMode="auto">
          <a:xfrm>
            <a:off x="5715000" y="3568700"/>
            <a:ext cx="558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endParaRPr lang="en-US" altLang="en-US" sz="800" baseline="0">
              <a:latin typeface="Arial" charset="0"/>
            </a:endParaRPr>
          </a:p>
        </p:txBody>
      </p:sp>
      <p:sp>
        <p:nvSpPr>
          <p:cNvPr id="23570" name="Rectangle 18"/>
          <p:cNvSpPr>
            <a:spLocks noChangeArrowheads="1"/>
          </p:cNvSpPr>
          <p:nvPr/>
        </p:nvSpPr>
        <p:spPr bwMode="auto">
          <a:xfrm>
            <a:off x="5156200" y="3568700"/>
            <a:ext cx="558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endParaRPr lang="en-US" altLang="en-US" sz="800" baseline="0">
              <a:latin typeface="Arial" charset="0"/>
            </a:endParaRPr>
          </a:p>
        </p:txBody>
      </p:sp>
      <p:sp>
        <p:nvSpPr>
          <p:cNvPr id="23571" name="Rectangle 19"/>
          <p:cNvSpPr>
            <a:spLocks noChangeArrowheads="1"/>
          </p:cNvSpPr>
          <p:nvPr/>
        </p:nvSpPr>
        <p:spPr bwMode="auto">
          <a:xfrm>
            <a:off x="7950200" y="3089275"/>
            <a:ext cx="558800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endParaRPr lang="en-US" altLang="en-US" sz="800" baseline="0">
              <a:latin typeface="Arial" charset="0"/>
            </a:endParaRPr>
          </a:p>
        </p:txBody>
      </p:sp>
      <p:sp>
        <p:nvSpPr>
          <p:cNvPr id="23572" name="Rectangle 20"/>
          <p:cNvSpPr>
            <a:spLocks noChangeArrowheads="1"/>
          </p:cNvSpPr>
          <p:nvPr/>
        </p:nvSpPr>
        <p:spPr bwMode="auto">
          <a:xfrm>
            <a:off x="7391400" y="3089275"/>
            <a:ext cx="558800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endParaRPr lang="en-US" altLang="en-US" sz="800" baseline="0">
              <a:latin typeface="Arial" charset="0"/>
            </a:endParaRPr>
          </a:p>
        </p:txBody>
      </p:sp>
      <p:sp>
        <p:nvSpPr>
          <p:cNvPr id="23573" name="Rectangle 21"/>
          <p:cNvSpPr>
            <a:spLocks noChangeArrowheads="1"/>
          </p:cNvSpPr>
          <p:nvPr/>
        </p:nvSpPr>
        <p:spPr bwMode="auto">
          <a:xfrm>
            <a:off x="6832600" y="3089275"/>
            <a:ext cx="558800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endParaRPr lang="en-US" altLang="en-US" sz="800" baseline="0">
              <a:latin typeface="Arial" charset="0"/>
            </a:endParaRPr>
          </a:p>
        </p:txBody>
      </p:sp>
      <p:sp>
        <p:nvSpPr>
          <p:cNvPr id="23574" name="Rectangle 22"/>
          <p:cNvSpPr>
            <a:spLocks noChangeArrowheads="1"/>
          </p:cNvSpPr>
          <p:nvPr/>
        </p:nvSpPr>
        <p:spPr bwMode="auto">
          <a:xfrm>
            <a:off x="6273800" y="3089275"/>
            <a:ext cx="558800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endParaRPr lang="en-US" altLang="en-US" sz="800" baseline="0">
              <a:latin typeface="Arial" charset="0"/>
            </a:endParaRPr>
          </a:p>
        </p:txBody>
      </p:sp>
      <p:sp>
        <p:nvSpPr>
          <p:cNvPr id="23575" name="Rectangle 23"/>
          <p:cNvSpPr>
            <a:spLocks noChangeArrowheads="1"/>
          </p:cNvSpPr>
          <p:nvPr/>
        </p:nvSpPr>
        <p:spPr bwMode="auto">
          <a:xfrm>
            <a:off x="5715000" y="3089275"/>
            <a:ext cx="558800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endParaRPr lang="en-US" altLang="en-US" sz="800" baseline="0">
              <a:latin typeface="Arial" charset="0"/>
            </a:endParaRPr>
          </a:p>
        </p:txBody>
      </p:sp>
      <p:sp>
        <p:nvSpPr>
          <p:cNvPr id="23576" name="Rectangle 24"/>
          <p:cNvSpPr>
            <a:spLocks noChangeArrowheads="1"/>
          </p:cNvSpPr>
          <p:nvPr/>
        </p:nvSpPr>
        <p:spPr bwMode="auto">
          <a:xfrm>
            <a:off x="5156200" y="3089275"/>
            <a:ext cx="558800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endParaRPr lang="en-US" altLang="en-US" sz="800" baseline="0">
              <a:latin typeface="Arial" charset="0"/>
            </a:endParaRPr>
          </a:p>
        </p:txBody>
      </p:sp>
      <p:sp>
        <p:nvSpPr>
          <p:cNvPr id="23577" name="Rectangle 25"/>
          <p:cNvSpPr>
            <a:spLocks noChangeArrowheads="1"/>
          </p:cNvSpPr>
          <p:nvPr/>
        </p:nvSpPr>
        <p:spPr bwMode="auto">
          <a:xfrm>
            <a:off x="7950200" y="2609850"/>
            <a:ext cx="558800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endParaRPr lang="en-US" altLang="en-US" sz="800" baseline="0">
              <a:latin typeface="Arial" charset="0"/>
            </a:endParaRPr>
          </a:p>
        </p:txBody>
      </p:sp>
      <p:sp>
        <p:nvSpPr>
          <p:cNvPr id="23578" name="Rectangle 26"/>
          <p:cNvSpPr>
            <a:spLocks noChangeArrowheads="1"/>
          </p:cNvSpPr>
          <p:nvPr/>
        </p:nvSpPr>
        <p:spPr bwMode="auto">
          <a:xfrm>
            <a:off x="7391400" y="2609850"/>
            <a:ext cx="558800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endParaRPr lang="en-US" altLang="en-US" sz="800" baseline="0">
              <a:latin typeface="Arial" charset="0"/>
            </a:endParaRPr>
          </a:p>
        </p:txBody>
      </p:sp>
      <p:sp>
        <p:nvSpPr>
          <p:cNvPr id="23579" name="Rectangle 27"/>
          <p:cNvSpPr>
            <a:spLocks noChangeArrowheads="1"/>
          </p:cNvSpPr>
          <p:nvPr/>
        </p:nvSpPr>
        <p:spPr bwMode="auto">
          <a:xfrm>
            <a:off x="6832600" y="2609850"/>
            <a:ext cx="558800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endParaRPr lang="en-US" altLang="en-US" sz="800" baseline="0">
              <a:latin typeface="Arial" charset="0"/>
            </a:endParaRPr>
          </a:p>
        </p:txBody>
      </p:sp>
      <p:sp>
        <p:nvSpPr>
          <p:cNvPr id="23580" name="Rectangle 28"/>
          <p:cNvSpPr>
            <a:spLocks noChangeArrowheads="1"/>
          </p:cNvSpPr>
          <p:nvPr/>
        </p:nvSpPr>
        <p:spPr bwMode="auto">
          <a:xfrm>
            <a:off x="6273800" y="2609850"/>
            <a:ext cx="558800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endParaRPr lang="en-US" altLang="en-US" sz="800" baseline="0">
              <a:latin typeface="Arial" charset="0"/>
            </a:endParaRPr>
          </a:p>
        </p:txBody>
      </p:sp>
      <p:sp>
        <p:nvSpPr>
          <p:cNvPr id="23581" name="Rectangle 29"/>
          <p:cNvSpPr>
            <a:spLocks noChangeArrowheads="1"/>
          </p:cNvSpPr>
          <p:nvPr/>
        </p:nvSpPr>
        <p:spPr bwMode="auto">
          <a:xfrm>
            <a:off x="5715000" y="2609850"/>
            <a:ext cx="558800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endParaRPr lang="en-US" altLang="en-US" sz="800" baseline="0">
              <a:latin typeface="Arial" charset="0"/>
            </a:endParaRPr>
          </a:p>
        </p:txBody>
      </p:sp>
      <p:sp>
        <p:nvSpPr>
          <p:cNvPr id="23582" name="Rectangle 30"/>
          <p:cNvSpPr>
            <a:spLocks noChangeArrowheads="1"/>
          </p:cNvSpPr>
          <p:nvPr/>
        </p:nvSpPr>
        <p:spPr bwMode="auto">
          <a:xfrm>
            <a:off x="5156200" y="2609850"/>
            <a:ext cx="558800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endParaRPr lang="en-US" altLang="en-US" sz="800" baseline="0">
              <a:latin typeface="Arial" charset="0"/>
            </a:endParaRPr>
          </a:p>
        </p:txBody>
      </p:sp>
      <p:sp>
        <p:nvSpPr>
          <p:cNvPr id="23583" name="Rectangle 31"/>
          <p:cNvSpPr>
            <a:spLocks noChangeArrowheads="1"/>
          </p:cNvSpPr>
          <p:nvPr/>
        </p:nvSpPr>
        <p:spPr bwMode="auto">
          <a:xfrm>
            <a:off x="7950200" y="2133600"/>
            <a:ext cx="558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endParaRPr lang="en-US" altLang="en-US" sz="800" baseline="0">
              <a:latin typeface="Arial" charset="0"/>
            </a:endParaRPr>
          </a:p>
        </p:txBody>
      </p:sp>
      <p:sp>
        <p:nvSpPr>
          <p:cNvPr id="23584" name="Rectangle 32"/>
          <p:cNvSpPr>
            <a:spLocks noChangeArrowheads="1"/>
          </p:cNvSpPr>
          <p:nvPr/>
        </p:nvSpPr>
        <p:spPr bwMode="auto">
          <a:xfrm>
            <a:off x="7391400" y="2133600"/>
            <a:ext cx="558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endParaRPr lang="en-US" altLang="en-US" sz="800" baseline="0">
              <a:latin typeface="Arial" charset="0"/>
            </a:endParaRPr>
          </a:p>
        </p:txBody>
      </p:sp>
      <p:sp>
        <p:nvSpPr>
          <p:cNvPr id="23585" name="Rectangle 33"/>
          <p:cNvSpPr>
            <a:spLocks noChangeArrowheads="1"/>
          </p:cNvSpPr>
          <p:nvPr/>
        </p:nvSpPr>
        <p:spPr bwMode="auto">
          <a:xfrm>
            <a:off x="6832600" y="2133600"/>
            <a:ext cx="558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endParaRPr lang="en-US" altLang="en-US" sz="800" baseline="0">
              <a:latin typeface="Arial" charset="0"/>
            </a:endParaRPr>
          </a:p>
        </p:txBody>
      </p:sp>
      <p:sp>
        <p:nvSpPr>
          <p:cNvPr id="23586" name="Rectangle 34"/>
          <p:cNvSpPr>
            <a:spLocks noChangeArrowheads="1"/>
          </p:cNvSpPr>
          <p:nvPr/>
        </p:nvSpPr>
        <p:spPr bwMode="auto">
          <a:xfrm>
            <a:off x="6273800" y="2133600"/>
            <a:ext cx="558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endParaRPr lang="en-US" altLang="en-US" sz="800" baseline="0">
              <a:latin typeface="Arial" charset="0"/>
            </a:endParaRPr>
          </a:p>
        </p:txBody>
      </p:sp>
      <p:sp>
        <p:nvSpPr>
          <p:cNvPr id="23587" name="Rectangle 35"/>
          <p:cNvSpPr>
            <a:spLocks noChangeArrowheads="1"/>
          </p:cNvSpPr>
          <p:nvPr/>
        </p:nvSpPr>
        <p:spPr bwMode="auto">
          <a:xfrm>
            <a:off x="5715000" y="2133600"/>
            <a:ext cx="558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endParaRPr lang="en-US" altLang="en-US" sz="800" baseline="0">
              <a:latin typeface="Arial" charset="0"/>
            </a:endParaRPr>
          </a:p>
        </p:txBody>
      </p:sp>
      <p:sp>
        <p:nvSpPr>
          <p:cNvPr id="23588" name="Rectangle 36"/>
          <p:cNvSpPr>
            <a:spLocks noChangeArrowheads="1"/>
          </p:cNvSpPr>
          <p:nvPr/>
        </p:nvSpPr>
        <p:spPr bwMode="auto">
          <a:xfrm>
            <a:off x="5156200" y="2133600"/>
            <a:ext cx="558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endParaRPr lang="en-US" altLang="en-US" sz="800" baseline="0">
              <a:latin typeface="Arial" charset="0"/>
            </a:endParaRPr>
          </a:p>
        </p:txBody>
      </p:sp>
      <p:sp>
        <p:nvSpPr>
          <p:cNvPr id="23589" name="Rectangle 37"/>
          <p:cNvSpPr>
            <a:spLocks noChangeArrowheads="1"/>
          </p:cNvSpPr>
          <p:nvPr/>
        </p:nvSpPr>
        <p:spPr bwMode="auto">
          <a:xfrm>
            <a:off x="7950200" y="1654175"/>
            <a:ext cx="558800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endParaRPr lang="en-US" altLang="en-US" sz="800" baseline="0">
              <a:latin typeface="Arial" charset="0"/>
            </a:endParaRPr>
          </a:p>
        </p:txBody>
      </p:sp>
      <p:sp>
        <p:nvSpPr>
          <p:cNvPr id="23590" name="Rectangle 38"/>
          <p:cNvSpPr>
            <a:spLocks noChangeArrowheads="1"/>
          </p:cNvSpPr>
          <p:nvPr/>
        </p:nvSpPr>
        <p:spPr bwMode="auto">
          <a:xfrm>
            <a:off x="7391400" y="1654175"/>
            <a:ext cx="558800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endParaRPr lang="en-US" altLang="en-US" sz="800" baseline="0">
              <a:latin typeface="Arial" charset="0"/>
            </a:endParaRPr>
          </a:p>
        </p:txBody>
      </p:sp>
      <p:sp>
        <p:nvSpPr>
          <p:cNvPr id="23591" name="Rectangle 39"/>
          <p:cNvSpPr>
            <a:spLocks noChangeArrowheads="1"/>
          </p:cNvSpPr>
          <p:nvPr/>
        </p:nvSpPr>
        <p:spPr bwMode="auto">
          <a:xfrm>
            <a:off x="6832600" y="1654175"/>
            <a:ext cx="558800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endParaRPr lang="en-US" altLang="en-US" sz="800" baseline="0">
              <a:latin typeface="Arial" charset="0"/>
            </a:endParaRPr>
          </a:p>
        </p:txBody>
      </p:sp>
      <p:sp>
        <p:nvSpPr>
          <p:cNvPr id="23592" name="Rectangle 40"/>
          <p:cNvSpPr>
            <a:spLocks noChangeArrowheads="1"/>
          </p:cNvSpPr>
          <p:nvPr/>
        </p:nvSpPr>
        <p:spPr bwMode="auto">
          <a:xfrm>
            <a:off x="6273800" y="1654175"/>
            <a:ext cx="558800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endParaRPr lang="en-US" altLang="en-US" sz="800" baseline="0">
              <a:latin typeface="Arial" charset="0"/>
            </a:endParaRPr>
          </a:p>
        </p:txBody>
      </p:sp>
      <p:sp>
        <p:nvSpPr>
          <p:cNvPr id="23593" name="Rectangle 41"/>
          <p:cNvSpPr>
            <a:spLocks noChangeArrowheads="1"/>
          </p:cNvSpPr>
          <p:nvPr/>
        </p:nvSpPr>
        <p:spPr bwMode="auto">
          <a:xfrm>
            <a:off x="5715000" y="1654175"/>
            <a:ext cx="558800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endParaRPr lang="en-US" altLang="en-US" sz="800" baseline="0">
              <a:latin typeface="Arial" charset="0"/>
            </a:endParaRPr>
          </a:p>
        </p:txBody>
      </p:sp>
      <p:sp>
        <p:nvSpPr>
          <p:cNvPr id="23594" name="Rectangle 42"/>
          <p:cNvSpPr>
            <a:spLocks noChangeArrowheads="1"/>
          </p:cNvSpPr>
          <p:nvPr/>
        </p:nvSpPr>
        <p:spPr bwMode="auto">
          <a:xfrm>
            <a:off x="5156200" y="1654175"/>
            <a:ext cx="558800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endParaRPr lang="en-US" altLang="en-US" sz="800" baseline="0">
              <a:latin typeface="Arial" charset="0"/>
            </a:endParaRPr>
          </a:p>
        </p:txBody>
      </p:sp>
      <p:sp>
        <p:nvSpPr>
          <p:cNvPr id="23595" name="Line 43"/>
          <p:cNvSpPr>
            <a:spLocks noChangeShapeType="1"/>
          </p:cNvSpPr>
          <p:nvPr/>
        </p:nvSpPr>
        <p:spPr bwMode="auto">
          <a:xfrm>
            <a:off x="5156200" y="2133600"/>
            <a:ext cx="3352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3596" name="Line 44"/>
          <p:cNvSpPr>
            <a:spLocks noChangeShapeType="1"/>
          </p:cNvSpPr>
          <p:nvPr/>
        </p:nvSpPr>
        <p:spPr bwMode="auto">
          <a:xfrm>
            <a:off x="5156200" y="2609850"/>
            <a:ext cx="3352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3597" name="Line 45"/>
          <p:cNvSpPr>
            <a:spLocks noChangeShapeType="1"/>
          </p:cNvSpPr>
          <p:nvPr/>
        </p:nvSpPr>
        <p:spPr bwMode="auto">
          <a:xfrm>
            <a:off x="5156200" y="3089275"/>
            <a:ext cx="3352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3598" name="Line 46"/>
          <p:cNvSpPr>
            <a:spLocks noChangeShapeType="1"/>
          </p:cNvSpPr>
          <p:nvPr/>
        </p:nvSpPr>
        <p:spPr bwMode="auto">
          <a:xfrm>
            <a:off x="5156200" y="3568700"/>
            <a:ext cx="3352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3599" name="Line 47"/>
          <p:cNvSpPr>
            <a:spLocks noChangeShapeType="1"/>
          </p:cNvSpPr>
          <p:nvPr/>
        </p:nvSpPr>
        <p:spPr bwMode="auto">
          <a:xfrm>
            <a:off x="5156200" y="4044950"/>
            <a:ext cx="3352800" cy="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3600" name="Line 48"/>
          <p:cNvSpPr>
            <a:spLocks noChangeShapeType="1"/>
          </p:cNvSpPr>
          <p:nvPr/>
        </p:nvSpPr>
        <p:spPr bwMode="auto">
          <a:xfrm>
            <a:off x="5715000" y="1654175"/>
            <a:ext cx="0" cy="2870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3601" name="Line 49"/>
          <p:cNvSpPr>
            <a:spLocks noChangeShapeType="1"/>
          </p:cNvSpPr>
          <p:nvPr/>
        </p:nvSpPr>
        <p:spPr bwMode="auto">
          <a:xfrm>
            <a:off x="6273800" y="1654175"/>
            <a:ext cx="0" cy="2870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3602" name="Line 50"/>
          <p:cNvSpPr>
            <a:spLocks noChangeShapeType="1"/>
          </p:cNvSpPr>
          <p:nvPr/>
        </p:nvSpPr>
        <p:spPr bwMode="auto">
          <a:xfrm>
            <a:off x="6832600" y="1654175"/>
            <a:ext cx="0" cy="287020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3603" name="Line 51"/>
          <p:cNvSpPr>
            <a:spLocks noChangeShapeType="1"/>
          </p:cNvSpPr>
          <p:nvPr/>
        </p:nvSpPr>
        <p:spPr bwMode="auto">
          <a:xfrm>
            <a:off x="7391400" y="1654175"/>
            <a:ext cx="0" cy="2870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3604" name="Line 52"/>
          <p:cNvSpPr>
            <a:spLocks noChangeShapeType="1"/>
          </p:cNvSpPr>
          <p:nvPr/>
        </p:nvSpPr>
        <p:spPr bwMode="auto">
          <a:xfrm>
            <a:off x="7950200" y="1654175"/>
            <a:ext cx="0" cy="2870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 useBgFill="1">
        <p:nvSpPr>
          <p:cNvPr id="23611" name="Text Box 59"/>
          <p:cNvSpPr txBox="1">
            <a:spLocks noChangeArrowheads="1"/>
          </p:cNvSpPr>
          <p:nvPr/>
        </p:nvSpPr>
        <p:spPr bwMode="auto">
          <a:xfrm>
            <a:off x="7231063" y="4067175"/>
            <a:ext cx="304800" cy="304800"/>
          </a:xfrm>
          <a:prstGeom prst="rect">
            <a:avLst/>
          </a:pr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400" baseline="0"/>
              <a:t>1</a:t>
            </a:r>
          </a:p>
        </p:txBody>
      </p:sp>
      <p:sp useBgFill="1">
        <p:nvSpPr>
          <p:cNvPr id="23612" name="Text Box 60"/>
          <p:cNvSpPr txBox="1">
            <a:spLocks noChangeArrowheads="1"/>
          </p:cNvSpPr>
          <p:nvPr/>
        </p:nvSpPr>
        <p:spPr bwMode="auto">
          <a:xfrm>
            <a:off x="7802563" y="4070350"/>
            <a:ext cx="304800" cy="304800"/>
          </a:xfrm>
          <a:prstGeom prst="rect">
            <a:avLst/>
          </a:pr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400" baseline="0"/>
              <a:t>2</a:t>
            </a:r>
          </a:p>
        </p:txBody>
      </p:sp>
      <p:sp useBgFill="1">
        <p:nvSpPr>
          <p:cNvPr id="23613" name="Text Box 61"/>
          <p:cNvSpPr txBox="1">
            <a:spLocks noChangeArrowheads="1"/>
          </p:cNvSpPr>
          <p:nvPr/>
        </p:nvSpPr>
        <p:spPr bwMode="auto">
          <a:xfrm>
            <a:off x="6108700" y="4067175"/>
            <a:ext cx="444500" cy="304800"/>
          </a:xfrm>
          <a:prstGeom prst="rect">
            <a:avLst/>
          </a:pr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400" baseline="0"/>
              <a:t>-1</a:t>
            </a:r>
          </a:p>
        </p:txBody>
      </p:sp>
      <p:sp useBgFill="1">
        <p:nvSpPr>
          <p:cNvPr id="23614" name="Text Box 62"/>
          <p:cNvSpPr txBox="1">
            <a:spLocks noChangeArrowheads="1"/>
          </p:cNvSpPr>
          <p:nvPr/>
        </p:nvSpPr>
        <p:spPr bwMode="auto">
          <a:xfrm>
            <a:off x="5511800" y="4070350"/>
            <a:ext cx="384175" cy="304800"/>
          </a:xfrm>
          <a:prstGeom prst="rect">
            <a:avLst/>
          </a:pr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400" baseline="0"/>
              <a:t>-2</a:t>
            </a:r>
          </a:p>
        </p:txBody>
      </p:sp>
      <p:sp useBgFill="1">
        <p:nvSpPr>
          <p:cNvPr id="23615" name="Text Box 63"/>
          <p:cNvSpPr txBox="1">
            <a:spLocks noChangeArrowheads="1"/>
          </p:cNvSpPr>
          <p:nvPr/>
        </p:nvSpPr>
        <p:spPr bwMode="auto">
          <a:xfrm>
            <a:off x="6856413" y="3409950"/>
            <a:ext cx="395287" cy="304800"/>
          </a:xfrm>
          <a:prstGeom prst="rect">
            <a:avLst/>
          </a:pr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400" baseline="0"/>
              <a:t>2</a:t>
            </a:r>
          </a:p>
        </p:txBody>
      </p:sp>
      <p:sp useBgFill="1">
        <p:nvSpPr>
          <p:cNvPr id="23616" name="Text Box 64"/>
          <p:cNvSpPr txBox="1">
            <a:spLocks noChangeArrowheads="1"/>
          </p:cNvSpPr>
          <p:nvPr/>
        </p:nvSpPr>
        <p:spPr bwMode="auto">
          <a:xfrm>
            <a:off x="6850063" y="2943225"/>
            <a:ext cx="465137" cy="304800"/>
          </a:xfrm>
          <a:prstGeom prst="rect">
            <a:avLst/>
          </a:pr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400" baseline="0"/>
              <a:t>4</a:t>
            </a:r>
          </a:p>
        </p:txBody>
      </p:sp>
      <p:sp useBgFill="1">
        <p:nvSpPr>
          <p:cNvPr id="23617" name="Text Box 65"/>
          <p:cNvSpPr txBox="1">
            <a:spLocks noChangeArrowheads="1"/>
          </p:cNvSpPr>
          <p:nvPr/>
        </p:nvSpPr>
        <p:spPr bwMode="auto">
          <a:xfrm>
            <a:off x="6858000" y="2470150"/>
            <a:ext cx="469900" cy="304800"/>
          </a:xfrm>
          <a:prstGeom prst="rect">
            <a:avLst/>
          </a:pr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400" baseline="0"/>
              <a:t>6</a:t>
            </a:r>
          </a:p>
        </p:txBody>
      </p:sp>
      <p:sp useBgFill="1">
        <p:nvSpPr>
          <p:cNvPr id="23618" name="Text Box 66"/>
          <p:cNvSpPr txBox="1">
            <a:spLocks noChangeArrowheads="1"/>
          </p:cNvSpPr>
          <p:nvPr/>
        </p:nvSpPr>
        <p:spPr bwMode="auto">
          <a:xfrm>
            <a:off x="6850063" y="1997075"/>
            <a:ext cx="465137" cy="304800"/>
          </a:xfrm>
          <a:prstGeom prst="rect">
            <a:avLst/>
          </a:pr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400" baseline="0"/>
              <a:t>8</a:t>
            </a:r>
          </a:p>
        </p:txBody>
      </p:sp>
      <p:sp>
        <p:nvSpPr>
          <p:cNvPr id="23619" name="Text Box 67"/>
          <p:cNvSpPr txBox="1">
            <a:spLocks noChangeArrowheads="1"/>
          </p:cNvSpPr>
          <p:nvPr/>
        </p:nvSpPr>
        <p:spPr bwMode="auto">
          <a:xfrm>
            <a:off x="8483600" y="3814763"/>
            <a:ext cx="3302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baseline="0"/>
              <a:t>x</a:t>
            </a:r>
          </a:p>
        </p:txBody>
      </p:sp>
      <p:sp>
        <p:nvSpPr>
          <p:cNvPr id="23620" name="Text Box 68"/>
          <p:cNvSpPr txBox="1">
            <a:spLocks noChangeArrowheads="1"/>
          </p:cNvSpPr>
          <p:nvPr/>
        </p:nvSpPr>
        <p:spPr bwMode="auto">
          <a:xfrm>
            <a:off x="6553200" y="1295400"/>
            <a:ext cx="612775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baseline="0"/>
              <a:t>f(x)</a:t>
            </a:r>
          </a:p>
        </p:txBody>
      </p:sp>
      <p:sp useBgFill="1">
        <p:nvSpPr>
          <p:cNvPr id="23625" name="Text Box 73"/>
          <p:cNvSpPr txBox="1">
            <a:spLocks noChangeArrowheads="1"/>
          </p:cNvSpPr>
          <p:nvPr/>
        </p:nvSpPr>
        <p:spPr bwMode="auto">
          <a:xfrm>
            <a:off x="8356600" y="4076700"/>
            <a:ext cx="304800" cy="304800"/>
          </a:xfrm>
          <a:prstGeom prst="rect">
            <a:avLst/>
          </a:pr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400" baseline="0"/>
              <a:t>3</a:t>
            </a:r>
          </a:p>
        </p:txBody>
      </p:sp>
      <p:sp useBgFill="1">
        <p:nvSpPr>
          <p:cNvPr id="23626" name="Text Box 74"/>
          <p:cNvSpPr txBox="1">
            <a:spLocks noChangeArrowheads="1"/>
          </p:cNvSpPr>
          <p:nvPr/>
        </p:nvSpPr>
        <p:spPr bwMode="auto">
          <a:xfrm>
            <a:off x="4949825" y="4070350"/>
            <a:ext cx="415925" cy="304800"/>
          </a:xfrm>
          <a:prstGeom prst="rect">
            <a:avLst/>
          </a:pr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400" baseline="0"/>
              <a:t>-3</a:t>
            </a:r>
          </a:p>
        </p:txBody>
      </p:sp>
      <p:grpSp>
        <p:nvGrpSpPr>
          <p:cNvPr id="23639" name="Group 87"/>
          <p:cNvGrpSpPr>
            <a:grpSpLocks/>
          </p:cNvGrpSpPr>
          <p:nvPr/>
        </p:nvGrpSpPr>
        <p:grpSpPr bwMode="auto">
          <a:xfrm>
            <a:off x="7297738" y="3000375"/>
            <a:ext cx="188912" cy="188913"/>
            <a:chOff x="1870" y="3802"/>
            <a:chExt cx="119" cy="119"/>
          </a:xfrm>
        </p:grpSpPr>
        <p:sp>
          <p:nvSpPr>
            <p:cNvPr id="18520" name="Line 85"/>
            <p:cNvSpPr>
              <a:spLocks noChangeShapeType="1"/>
            </p:cNvSpPr>
            <p:nvPr/>
          </p:nvSpPr>
          <p:spPr bwMode="auto">
            <a:xfrm>
              <a:off x="1874" y="3802"/>
              <a:ext cx="115" cy="115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8521" name="Line 86"/>
            <p:cNvSpPr>
              <a:spLocks noChangeShapeType="1"/>
            </p:cNvSpPr>
            <p:nvPr/>
          </p:nvSpPr>
          <p:spPr bwMode="auto">
            <a:xfrm flipH="1">
              <a:off x="1870" y="3806"/>
              <a:ext cx="115" cy="115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23640" name="Group 88"/>
          <p:cNvGrpSpPr>
            <a:grpSpLocks/>
          </p:cNvGrpSpPr>
          <p:nvPr/>
        </p:nvGrpSpPr>
        <p:grpSpPr bwMode="auto">
          <a:xfrm>
            <a:off x="6181725" y="2286000"/>
            <a:ext cx="188913" cy="188913"/>
            <a:chOff x="1870" y="3802"/>
            <a:chExt cx="119" cy="119"/>
          </a:xfrm>
        </p:grpSpPr>
        <p:sp>
          <p:nvSpPr>
            <p:cNvPr id="18518" name="Line 89"/>
            <p:cNvSpPr>
              <a:spLocks noChangeShapeType="1"/>
            </p:cNvSpPr>
            <p:nvPr/>
          </p:nvSpPr>
          <p:spPr bwMode="auto">
            <a:xfrm>
              <a:off x="1874" y="3802"/>
              <a:ext cx="115" cy="115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8519" name="Line 90"/>
            <p:cNvSpPr>
              <a:spLocks noChangeShapeType="1"/>
            </p:cNvSpPr>
            <p:nvPr/>
          </p:nvSpPr>
          <p:spPr bwMode="auto">
            <a:xfrm flipH="1">
              <a:off x="1870" y="3806"/>
              <a:ext cx="115" cy="115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23643" name="Group 91"/>
          <p:cNvGrpSpPr>
            <a:grpSpLocks/>
          </p:cNvGrpSpPr>
          <p:nvPr/>
        </p:nvGrpSpPr>
        <p:grpSpPr bwMode="auto">
          <a:xfrm>
            <a:off x="7297738" y="3255963"/>
            <a:ext cx="188912" cy="188912"/>
            <a:chOff x="1870" y="3802"/>
            <a:chExt cx="119" cy="119"/>
          </a:xfrm>
        </p:grpSpPr>
        <p:sp>
          <p:nvSpPr>
            <p:cNvPr id="18516" name="Line 92"/>
            <p:cNvSpPr>
              <a:spLocks noChangeShapeType="1"/>
            </p:cNvSpPr>
            <p:nvPr/>
          </p:nvSpPr>
          <p:spPr bwMode="auto">
            <a:xfrm>
              <a:off x="1874" y="3802"/>
              <a:ext cx="115" cy="115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8517" name="Line 93"/>
            <p:cNvSpPr>
              <a:spLocks noChangeShapeType="1"/>
            </p:cNvSpPr>
            <p:nvPr/>
          </p:nvSpPr>
          <p:spPr bwMode="auto">
            <a:xfrm flipH="1">
              <a:off x="1870" y="3806"/>
              <a:ext cx="115" cy="115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23646" name="Group 94"/>
          <p:cNvGrpSpPr>
            <a:grpSpLocks/>
          </p:cNvGrpSpPr>
          <p:nvPr/>
        </p:nvGrpSpPr>
        <p:grpSpPr bwMode="auto">
          <a:xfrm>
            <a:off x="6743700" y="2760663"/>
            <a:ext cx="188913" cy="188912"/>
            <a:chOff x="1870" y="3802"/>
            <a:chExt cx="119" cy="119"/>
          </a:xfrm>
        </p:grpSpPr>
        <p:sp>
          <p:nvSpPr>
            <p:cNvPr id="18514" name="Line 95"/>
            <p:cNvSpPr>
              <a:spLocks noChangeShapeType="1"/>
            </p:cNvSpPr>
            <p:nvPr/>
          </p:nvSpPr>
          <p:spPr bwMode="auto">
            <a:xfrm>
              <a:off x="1874" y="3802"/>
              <a:ext cx="115" cy="115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8515" name="Line 96"/>
            <p:cNvSpPr>
              <a:spLocks noChangeShapeType="1"/>
            </p:cNvSpPr>
            <p:nvPr/>
          </p:nvSpPr>
          <p:spPr bwMode="auto">
            <a:xfrm flipH="1">
              <a:off x="1870" y="3806"/>
              <a:ext cx="115" cy="115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23649" name="Line 97"/>
          <p:cNvSpPr>
            <a:spLocks noChangeShapeType="1"/>
          </p:cNvSpPr>
          <p:nvPr/>
        </p:nvSpPr>
        <p:spPr bwMode="auto">
          <a:xfrm flipH="1" flipV="1">
            <a:off x="5510213" y="1682750"/>
            <a:ext cx="1890712" cy="168275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3650" name="Text Box 98"/>
          <p:cNvSpPr txBox="1">
            <a:spLocks noChangeArrowheads="1"/>
          </p:cNvSpPr>
          <p:nvPr/>
        </p:nvSpPr>
        <p:spPr bwMode="auto">
          <a:xfrm>
            <a:off x="4343400" y="1317625"/>
            <a:ext cx="1509713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baseline="0">
                <a:solidFill>
                  <a:srgbClr val="FF0000"/>
                </a:solidFill>
              </a:rPr>
              <a:t>f(x) = 5 – 2x</a:t>
            </a:r>
          </a:p>
        </p:txBody>
      </p:sp>
      <p:grpSp>
        <p:nvGrpSpPr>
          <p:cNvPr id="23651" name="Group 99"/>
          <p:cNvGrpSpPr>
            <a:grpSpLocks/>
          </p:cNvGrpSpPr>
          <p:nvPr/>
        </p:nvGrpSpPr>
        <p:grpSpPr bwMode="auto">
          <a:xfrm>
            <a:off x="7864475" y="2287588"/>
            <a:ext cx="188913" cy="188912"/>
            <a:chOff x="1870" y="3802"/>
            <a:chExt cx="119" cy="119"/>
          </a:xfrm>
        </p:grpSpPr>
        <p:sp>
          <p:nvSpPr>
            <p:cNvPr id="18512" name="Line 100"/>
            <p:cNvSpPr>
              <a:spLocks noChangeShapeType="1"/>
            </p:cNvSpPr>
            <p:nvPr/>
          </p:nvSpPr>
          <p:spPr bwMode="auto">
            <a:xfrm>
              <a:off x="1874" y="3802"/>
              <a:ext cx="115" cy="115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8513" name="Line 101"/>
            <p:cNvSpPr>
              <a:spLocks noChangeShapeType="1"/>
            </p:cNvSpPr>
            <p:nvPr/>
          </p:nvSpPr>
          <p:spPr bwMode="auto">
            <a:xfrm flipH="1">
              <a:off x="1870" y="3806"/>
              <a:ext cx="115" cy="115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23661" name="Freeform 109"/>
          <p:cNvSpPr>
            <a:spLocks/>
          </p:cNvSpPr>
          <p:nvPr/>
        </p:nvSpPr>
        <p:spPr bwMode="auto">
          <a:xfrm>
            <a:off x="7388225" y="1597025"/>
            <a:ext cx="890588" cy="1500188"/>
          </a:xfrm>
          <a:custGeom>
            <a:avLst/>
            <a:gdLst>
              <a:gd name="T0" fmla="*/ 0 w 561"/>
              <a:gd name="T1" fmla="*/ 2147483647 h 945"/>
              <a:gd name="T2" fmla="*/ 2147483647 w 561"/>
              <a:gd name="T3" fmla="*/ 2147483647 h 945"/>
              <a:gd name="T4" fmla="*/ 2147483647 w 561"/>
              <a:gd name="T5" fmla="*/ 0 h 945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561" h="945">
                <a:moveTo>
                  <a:pt x="0" y="945"/>
                </a:moveTo>
                <a:cubicBezTo>
                  <a:pt x="123" y="828"/>
                  <a:pt x="267" y="642"/>
                  <a:pt x="361" y="484"/>
                </a:cubicBezTo>
                <a:cubicBezTo>
                  <a:pt x="455" y="326"/>
                  <a:pt x="519" y="101"/>
                  <a:pt x="561" y="0"/>
                </a:cubicBezTo>
              </a:path>
            </a:pathLst>
          </a:cu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3662" name="Text Box 110"/>
          <p:cNvSpPr txBox="1">
            <a:spLocks noChangeArrowheads="1"/>
          </p:cNvSpPr>
          <p:nvPr/>
        </p:nvSpPr>
        <p:spPr bwMode="auto">
          <a:xfrm>
            <a:off x="7543800" y="1214438"/>
            <a:ext cx="1520825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baseline="0">
                <a:solidFill>
                  <a:srgbClr val="0000FF"/>
                </a:solidFill>
              </a:rPr>
              <a:t>f(x) = x</a:t>
            </a:r>
            <a:r>
              <a:rPr lang="en-GB" altLang="en-US">
                <a:solidFill>
                  <a:srgbClr val="0000FF"/>
                </a:solidFill>
              </a:rPr>
              <a:t>2</a:t>
            </a:r>
            <a:r>
              <a:rPr lang="en-GB" altLang="en-US" baseline="0">
                <a:solidFill>
                  <a:srgbClr val="0000FF"/>
                </a:solidFill>
              </a:rPr>
              <a:t> + 3</a:t>
            </a:r>
          </a:p>
        </p:txBody>
      </p:sp>
      <p:sp>
        <p:nvSpPr>
          <p:cNvPr id="23663" name="Text Box 111"/>
          <p:cNvSpPr txBox="1">
            <a:spLocks noChangeArrowheads="1"/>
          </p:cNvSpPr>
          <p:nvPr/>
        </p:nvSpPr>
        <p:spPr bwMode="auto">
          <a:xfrm>
            <a:off x="4438650" y="4718050"/>
            <a:ext cx="44608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600" baseline="0">
                <a:solidFill>
                  <a:srgbClr val="FF0000"/>
                </a:solidFill>
                <a:sym typeface="Wingdings" pitchFamily="2" charset="2"/>
              </a:rPr>
              <a:t> </a:t>
            </a:r>
            <a:r>
              <a:rPr lang="en-GB" altLang="en-US" sz="1600" baseline="0">
                <a:solidFill>
                  <a:srgbClr val="FF0000"/>
                </a:solidFill>
              </a:rPr>
              <a:t>Sketch both graphs on the same axes</a:t>
            </a:r>
          </a:p>
        </p:txBody>
      </p:sp>
      <p:sp>
        <p:nvSpPr>
          <p:cNvPr id="23664" name="Text Box 112"/>
          <p:cNvSpPr txBox="1">
            <a:spLocks noChangeArrowheads="1"/>
          </p:cNvSpPr>
          <p:nvPr/>
        </p:nvSpPr>
        <p:spPr bwMode="auto">
          <a:xfrm>
            <a:off x="4432300" y="5041900"/>
            <a:ext cx="446087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600" baseline="0">
                <a:solidFill>
                  <a:srgbClr val="FF0000"/>
                </a:solidFill>
                <a:sym typeface="Wingdings" pitchFamily="2" charset="2"/>
              </a:rPr>
              <a:t> </a:t>
            </a:r>
            <a:r>
              <a:rPr lang="en-GB" altLang="en-US" sz="1600" baseline="0">
                <a:solidFill>
                  <a:srgbClr val="FF0000"/>
                </a:solidFill>
              </a:rPr>
              <a:t>Make sure you use the correct domain for each</a:t>
            </a:r>
          </a:p>
        </p:txBody>
      </p:sp>
      <p:sp>
        <p:nvSpPr>
          <p:cNvPr id="23665" name="Text Box 113"/>
          <p:cNvSpPr txBox="1">
            <a:spLocks noChangeArrowheads="1"/>
          </p:cNvSpPr>
          <p:nvPr/>
        </p:nvSpPr>
        <p:spPr bwMode="auto">
          <a:xfrm>
            <a:off x="4425950" y="5635625"/>
            <a:ext cx="4552950" cy="947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Wingdings" pitchFamily="2" charset="2"/>
              <a:buChar char="à"/>
            </a:pPr>
            <a:r>
              <a:rPr lang="en-GB" altLang="en-US" sz="1600" baseline="0">
                <a:solidFill>
                  <a:srgbClr val="FF0000"/>
                </a:solidFill>
              </a:rPr>
              <a:t>The lowest value plotted is 3. </a:t>
            </a:r>
          </a:p>
          <a:p>
            <a:pPr eaLnBrk="1" hangingPunct="1">
              <a:spcBef>
                <a:spcPct val="50000"/>
              </a:spcBef>
              <a:buFont typeface="Wingdings" pitchFamily="2" charset="2"/>
              <a:buChar char="à"/>
            </a:pPr>
            <a:r>
              <a:rPr lang="en-GB" altLang="en-US" sz="1600" baseline="0">
                <a:solidFill>
                  <a:srgbClr val="FF0000"/>
                </a:solidFill>
                <a:sym typeface="Wingdings" pitchFamily="2" charset="2"/>
              </a:rPr>
              <a:t> </a:t>
            </a:r>
            <a:r>
              <a:rPr lang="en-GB" altLang="en-US" sz="1600" baseline="0">
                <a:solidFill>
                  <a:srgbClr val="FF0000"/>
                </a:solidFill>
              </a:rPr>
              <a:t>Careful though as for 5 – 2x, x cannot include 1. Therefore f(x) &gt; 3  (not including 3)</a:t>
            </a:r>
          </a:p>
        </p:txBody>
      </p:sp>
      <p:sp>
        <p:nvSpPr>
          <p:cNvPr id="23666" name="Line 114"/>
          <p:cNvSpPr>
            <a:spLocks noChangeShapeType="1"/>
          </p:cNvSpPr>
          <p:nvPr/>
        </p:nvSpPr>
        <p:spPr bwMode="auto">
          <a:xfrm flipV="1">
            <a:off x="4913313" y="1657350"/>
            <a:ext cx="12700" cy="169545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1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Functions and Graphs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92" name="TextBox 91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2B</a:t>
            </a:r>
            <a:endParaRPr lang="en-GB" sz="1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97846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35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35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35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35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35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35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35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235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4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235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44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235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47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235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35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3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235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6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235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235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6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235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6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235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6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235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7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235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74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235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77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235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8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235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83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235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86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235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8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235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9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235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9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235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9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235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0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235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04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6" dur="500"/>
                                        <p:tgtEl>
                                          <p:spTgt spid="235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07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9" dur="500"/>
                                        <p:tgtEl>
                                          <p:spTgt spid="235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1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235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13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5" dur="500"/>
                                        <p:tgtEl>
                                          <p:spTgt spid="235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16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8" dur="500"/>
                                        <p:tgtEl>
                                          <p:spTgt spid="235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1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1" dur="500"/>
                                        <p:tgtEl>
                                          <p:spTgt spid="235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2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4" dur="500"/>
                                        <p:tgtEl>
                                          <p:spTgt spid="235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2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235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8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2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0" dur="500"/>
                                        <p:tgtEl>
                                          <p:spTgt spid="235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1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3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3" dur="500"/>
                                        <p:tgtEl>
                                          <p:spTgt spid="235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4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34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6" dur="500"/>
                                        <p:tgtEl>
                                          <p:spTgt spid="235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7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37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9" dur="500"/>
                                        <p:tgtEl>
                                          <p:spTgt spid="235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2" dur="500"/>
                                        <p:tgtEl>
                                          <p:spTgt spid="235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5" dur="500"/>
                                        <p:tgtEl>
                                          <p:spTgt spid="235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8" dur="500"/>
                                        <p:tgtEl>
                                          <p:spTgt spid="235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1" dur="500"/>
                                        <p:tgtEl>
                                          <p:spTgt spid="235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4" dur="500"/>
                                        <p:tgtEl>
                                          <p:spTgt spid="235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7" dur="500"/>
                                        <p:tgtEl>
                                          <p:spTgt spid="236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0" dur="500"/>
                                        <p:tgtEl>
                                          <p:spTgt spid="236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3" dur="500"/>
                                        <p:tgtEl>
                                          <p:spTgt spid="236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6" dur="500"/>
                                        <p:tgtEl>
                                          <p:spTgt spid="236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9" dur="500"/>
                                        <p:tgtEl>
                                          <p:spTgt spid="236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2" dur="500"/>
                                        <p:tgtEl>
                                          <p:spTgt spid="236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5" dur="500"/>
                                        <p:tgtEl>
                                          <p:spTgt spid="236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8" dur="500"/>
                                        <p:tgtEl>
                                          <p:spTgt spid="236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1" dur="500"/>
                                        <p:tgtEl>
                                          <p:spTgt spid="236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4" dur="500"/>
                                        <p:tgtEl>
                                          <p:spTgt spid="236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7" dur="500"/>
                                        <p:tgtEl>
                                          <p:spTgt spid="236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0" dur="500"/>
                                        <p:tgtEl>
                                          <p:spTgt spid="236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3" dur="500"/>
                                        <p:tgtEl>
                                          <p:spTgt spid="236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6" dur="500"/>
                                        <p:tgtEl>
                                          <p:spTgt spid="236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9" dur="500"/>
                                        <p:tgtEl>
                                          <p:spTgt spid="236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2" dur="500"/>
                                        <p:tgtEl>
                                          <p:spTgt spid="236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5" dur="500"/>
                                        <p:tgtEl>
                                          <p:spTgt spid="236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6" fill="hold" nodeType="clickPar">
                      <p:stCondLst>
                        <p:cond delay="indefinite"/>
                      </p:stCondLst>
                      <p:childTnLst>
                        <p:par>
                          <p:cTn id="20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0" dur="500"/>
                                        <p:tgtEl>
                                          <p:spTgt spid="236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1" fill="hold" nodeType="clickPar">
                      <p:stCondLst>
                        <p:cond delay="indefinite"/>
                      </p:stCondLst>
                      <p:childTnLst>
                        <p:par>
                          <p:cTn id="2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5" dur="500"/>
                                        <p:tgtEl>
                                          <p:spTgt spid="236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6" fill="hold" nodeType="clickPar">
                      <p:stCondLst>
                        <p:cond delay="indefinite"/>
                      </p:stCondLst>
                      <p:childTnLst>
                        <p:par>
                          <p:cTn id="2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0" dur="500"/>
                                        <p:tgtEl>
                                          <p:spTgt spid="236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1" fill="hold" nodeType="clickPar">
                      <p:stCondLst>
                        <p:cond delay="indefinite"/>
                      </p:stCondLst>
                      <p:childTnLst>
                        <p:par>
                          <p:cTn id="2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5" dur="500"/>
                                        <p:tgtEl>
                                          <p:spTgt spid="236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6" fill="hold" nodeType="clickPar">
                      <p:stCondLst>
                        <p:cond delay="indefinite"/>
                      </p:stCondLst>
                      <p:childTnLst>
                        <p:par>
                          <p:cTn id="2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0" dur="500"/>
                                        <p:tgtEl>
                                          <p:spTgt spid="236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1" fill="hold" nodeType="clickPar">
                      <p:stCondLst>
                        <p:cond delay="indefinite"/>
                      </p:stCondLst>
                      <p:childTnLst>
                        <p:par>
                          <p:cTn id="2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5" dur="500"/>
                                        <p:tgtEl>
                                          <p:spTgt spid="236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6" fill="hold" nodeType="clickPar">
                      <p:stCondLst>
                        <p:cond delay="indefinite"/>
                      </p:stCondLst>
                      <p:childTnLst>
                        <p:par>
                          <p:cTn id="2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0" dur="500"/>
                                        <p:tgtEl>
                                          <p:spTgt spid="236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1" fill="hold" nodeType="clickPar">
                      <p:stCondLst>
                        <p:cond delay="indefinite"/>
                      </p:stCondLst>
                      <p:childTnLst>
                        <p:par>
                          <p:cTn id="2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5" dur="500"/>
                                        <p:tgtEl>
                                          <p:spTgt spid="236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6" fill="hold" nodeType="clickPar">
                      <p:stCondLst>
                        <p:cond delay="indefinite"/>
                      </p:stCondLst>
                      <p:childTnLst>
                        <p:par>
                          <p:cTn id="2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0" dur="500"/>
                                        <p:tgtEl>
                                          <p:spTgt spid="236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1" fill="hold" nodeType="clickPar">
                      <p:stCondLst>
                        <p:cond delay="indefinite"/>
                      </p:stCondLst>
                      <p:childTnLst>
                        <p:par>
                          <p:cTn id="2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5" dur="500"/>
                                        <p:tgtEl>
                                          <p:spTgt spid="236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6" fill="hold" nodeType="clickPar">
                      <p:stCondLst>
                        <p:cond delay="indefinite"/>
                      </p:stCondLst>
                      <p:childTnLst>
                        <p:par>
                          <p:cTn id="2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0" dur="500"/>
                                        <p:tgtEl>
                                          <p:spTgt spid="236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1" fill="hold" nodeType="clickPar">
                      <p:stCondLst>
                        <p:cond delay="indefinite"/>
                      </p:stCondLst>
                      <p:childTnLst>
                        <p:par>
                          <p:cTn id="2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5" dur="500"/>
                                        <p:tgtEl>
                                          <p:spTgt spid="236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6" fill="hold" nodeType="clickPar">
                      <p:stCondLst>
                        <p:cond delay="indefinite"/>
                      </p:stCondLst>
                      <p:childTnLst>
                        <p:par>
                          <p:cTn id="2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0" dur="500"/>
                                        <p:tgtEl>
                                          <p:spTgt spid="236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1" fill="hold" nodeType="clickPar">
                      <p:stCondLst>
                        <p:cond delay="indefinite"/>
                      </p:stCondLst>
                      <p:childTnLst>
                        <p:par>
                          <p:cTn id="2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5" dur="500"/>
                                        <p:tgtEl>
                                          <p:spTgt spid="236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6" fill="hold" nodeType="clickPar">
                      <p:stCondLst>
                        <p:cond delay="indefinite"/>
                      </p:stCondLst>
                      <p:childTnLst>
                        <p:par>
                          <p:cTn id="2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0" dur="500"/>
                                        <p:tgtEl>
                                          <p:spTgt spid="235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6" grpId="0"/>
      <p:bldP spid="23557" grpId="0"/>
      <p:bldP spid="23558" grpId="0"/>
      <p:bldP spid="23559" grpId="0"/>
      <p:bldP spid="23560" grpId="0"/>
      <p:bldP spid="23561" grpId="0"/>
      <p:bldP spid="23562" grpId="0"/>
      <p:bldP spid="23563" grpId="0"/>
      <p:bldP spid="23564" grpId="0"/>
      <p:bldP spid="23565" grpId="0"/>
      <p:bldP spid="23566" grpId="0"/>
      <p:bldP spid="23567" grpId="0"/>
      <p:bldP spid="23568" grpId="0"/>
      <p:bldP spid="23569" grpId="0"/>
      <p:bldP spid="23570" grpId="0"/>
      <p:bldP spid="23571" grpId="0"/>
      <p:bldP spid="23572" grpId="0"/>
      <p:bldP spid="23573" grpId="0"/>
      <p:bldP spid="23574" grpId="0"/>
      <p:bldP spid="23575" grpId="0"/>
      <p:bldP spid="23576" grpId="0"/>
      <p:bldP spid="23577" grpId="0"/>
      <p:bldP spid="23578" grpId="0"/>
      <p:bldP spid="23579" grpId="0"/>
      <p:bldP spid="23580" grpId="0"/>
      <p:bldP spid="23581" grpId="0"/>
      <p:bldP spid="23582" grpId="0"/>
      <p:bldP spid="23583" grpId="0"/>
      <p:bldP spid="23584" grpId="0"/>
      <p:bldP spid="23585" grpId="0"/>
      <p:bldP spid="23586" grpId="0"/>
      <p:bldP spid="23587" grpId="0"/>
      <p:bldP spid="23588" grpId="0"/>
      <p:bldP spid="23589" grpId="0"/>
      <p:bldP spid="23590" grpId="0"/>
      <p:bldP spid="23591" grpId="0"/>
      <p:bldP spid="23592" grpId="0"/>
      <p:bldP spid="23593" grpId="0"/>
      <p:bldP spid="23594" grpId="0"/>
      <p:bldP spid="23595" grpId="0" animBg="1"/>
      <p:bldP spid="23596" grpId="0" animBg="1"/>
      <p:bldP spid="23597" grpId="0" animBg="1"/>
      <p:bldP spid="23598" grpId="0" animBg="1"/>
      <p:bldP spid="23599" grpId="0" animBg="1"/>
      <p:bldP spid="23600" grpId="0" animBg="1"/>
      <p:bldP spid="23601" grpId="0" animBg="1"/>
      <p:bldP spid="23602" grpId="0" animBg="1"/>
      <p:bldP spid="23603" grpId="0" animBg="1"/>
      <p:bldP spid="23604" grpId="0" animBg="1"/>
      <p:bldP spid="23611" grpId="0" animBg="1"/>
      <p:bldP spid="23612" grpId="0" animBg="1"/>
      <p:bldP spid="23613" grpId="0" animBg="1"/>
      <p:bldP spid="23614" grpId="0" animBg="1"/>
      <p:bldP spid="23615" grpId="0" animBg="1"/>
      <p:bldP spid="23616" grpId="0" animBg="1"/>
      <p:bldP spid="23617" grpId="0" animBg="1"/>
      <p:bldP spid="23618" grpId="0" animBg="1"/>
      <p:bldP spid="23619" grpId="0"/>
      <p:bldP spid="23620" grpId="0"/>
      <p:bldP spid="23625" grpId="0" animBg="1"/>
      <p:bldP spid="23626" grpId="0" animBg="1"/>
      <p:bldP spid="23649" grpId="0" animBg="1"/>
      <p:bldP spid="23650" grpId="0"/>
      <p:bldP spid="23661" grpId="0" animBg="1"/>
      <p:bldP spid="23662" grpId="0"/>
      <p:bldP spid="23663" grpId="0"/>
      <p:bldP spid="23664" grpId="0"/>
      <p:bldP spid="2366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74638" y="1600200"/>
            <a:ext cx="4098925" cy="5105400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GB" altLang="en-US" sz="1800">
                <a:latin typeface="Comic Sans MS" pitchFamily="66" charset="0"/>
              </a:rPr>
              <a:t>	You will need to be able to plot more than one function on the same set of axes, possibly for different domains.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GB" altLang="en-US" sz="1800">
              <a:latin typeface="Comic Sans MS" pitchFamily="66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GB" altLang="en-US" sz="1800">
                <a:latin typeface="Comic Sans MS" pitchFamily="66" charset="0"/>
              </a:rPr>
              <a:t>	The function f(x) is defined by: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GB" altLang="en-US" sz="1800">
              <a:latin typeface="Comic Sans MS" pitchFamily="66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GB" altLang="en-US" sz="1800">
              <a:latin typeface="Comic Sans MS" pitchFamily="66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GB" altLang="en-US" sz="1800">
              <a:latin typeface="Comic Sans MS" pitchFamily="66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GB" altLang="en-US" sz="1800">
                <a:latin typeface="Comic Sans MS" pitchFamily="66" charset="0"/>
              </a:rPr>
              <a:t>	a) Sketch f(x) stating its range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GB" altLang="en-US" sz="1800">
                <a:latin typeface="Comic Sans MS" pitchFamily="66" charset="0"/>
              </a:rPr>
              <a:t>	</a:t>
            </a:r>
            <a:r>
              <a:rPr lang="en-GB" altLang="en-US" sz="1800">
                <a:solidFill>
                  <a:srgbClr val="FF0000"/>
                </a:solidFill>
                <a:latin typeface="Comic Sans MS" pitchFamily="66" charset="0"/>
              </a:rPr>
              <a:t>f(x) &gt; 3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GB" altLang="en-US" sz="1800">
                <a:latin typeface="Comic Sans MS" pitchFamily="66" charset="0"/>
              </a:rPr>
              <a:t>	b) Find the values of a such that f(a) = 19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GB" altLang="en-US" sz="1800">
                <a:latin typeface="Comic Sans MS" pitchFamily="66" charset="0"/>
              </a:rPr>
              <a:t>	</a:t>
            </a:r>
            <a:r>
              <a:rPr lang="en-GB" altLang="en-US" sz="180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 Solve both equations separately!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GB" altLang="en-US" sz="1800">
                <a:solidFill>
                  <a:srgbClr val="FF0000"/>
                </a:solidFill>
                <a:latin typeface="Comic Sans MS" pitchFamily="66" charset="0"/>
              </a:rPr>
              <a:t>	</a:t>
            </a:r>
            <a:r>
              <a:rPr lang="en-GB" altLang="en-US" sz="180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 Remember that the answers must be within the domain given, or they cannot be included</a:t>
            </a:r>
            <a:endParaRPr lang="en-GB" altLang="en-US" sz="180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9460" name="Text Box 4"/>
          <p:cNvSpPr txBox="1">
            <a:spLocks noChangeArrowheads="1"/>
          </p:cNvSpPr>
          <p:nvPr/>
        </p:nvSpPr>
        <p:spPr bwMode="auto">
          <a:xfrm>
            <a:off x="660400" y="3605213"/>
            <a:ext cx="814388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baseline="0">
                <a:solidFill>
                  <a:srgbClr val="FF0000"/>
                </a:solidFill>
              </a:rPr>
              <a:t>f(x) =</a:t>
            </a:r>
          </a:p>
        </p:txBody>
      </p:sp>
      <p:sp>
        <p:nvSpPr>
          <p:cNvPr id="19461" name="Text Box 5"/>
          <p:cNvSpPr txBox="1">
            <a:spLocks noChangeArrowheads="1"/>
          </p:cNvSpPr>
          <p:nvPr/>
        </p:nvSpPr>
        <p:spPr bwMode="auto">
          <a:xfrm>
            <a:off x="1398588" y="3354388"/>
            <a:ext cx="473075" cy="823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4800" baseline="0">
                <a:solidFill>
                  <a:srgbClr val="FF0000"/>
                </a:solidFill>
              </a:rPr>
              <a:t>{</a:t>
            </a:r>
          </a:p>
        </p:txBody>
      </p:sp>
      <p:sp>
        <p:nvSpPr>
          <p:cNvPr id="19462" name="Text Box 6"/>
          <p:cNvSpPr txBox="1">
            <a:spLocks noChangeArrowheads="1"/>
          </p:cNvSpPr>
          <p:nvPr/>
        </p:nvSpPr>
        <p:spPr bwMode="auto">
          <a:xfrm>
            <a:off x="1752600" y="3429000"/>
            <a:ext cx="165576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baseline="0">
                <a:solidFill>
                  <a:srgbClr val="FF0000"/>
                </a:solidFill>
              </a:rPr>
              <a:t>5 – 2x     x &lt; 1</a:t>
            </a:r>
          </a:p>
        </p:txBody>
      </p:sp>
      <p:sp>
        <p:nvSpPr>
          <p:cNvPr id="19463" name="Text Box 7"/>
          <p:cNvSpPr txBox="1">
            <a:spLocks noChangeArrowheads="1"/>
          </p:cNvSpPr>
          <p:nvPr/>
        </p:nvSpPr>
        <p:spPr bwMode="auto">
          <a:xfrm>
            <a:off x="1784350" y="3811588"/>
            <a:ext cx="165576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baseline="0">
                <a:solidFill>
                  <a:srgbClr val="FF0000"/>
                </a:solidFill>
              </a:rPr>
              <a:t>x</a:t>
            </a:r>
            <a:r>
              <a:rPr lang="en-GB" altLang="en-US">
                <a:solidFill>
                  <a:srgbClr val="FF0000"/>
                </a:solidFill>
              </a:rPr>
              <a:t>2</a:t>
            </a:r>
            <a:r>
              <a:rPr lang="en-GB" altLang="en-US" baseline="0">
                <a:solidFill>
                  <a:srgbClr val="FF0000"/>
                </a:solidFill>
              </a:rPr>
              <a:t> + 3     x ≥ 1</a:t>
            </a:r>
          </a:p>
        </p:txBody>
      </p:sp>
      <p:sp>
        <p:nvSpPr>
          <p:cNvPr id="19464" name="Rectangle 8"/>
          <p:cNvSpPr>
            <a:spLocks noChangeArrowheads="1"/>
          </p:cNvSpPr>
          <p:nvPr/>
        </p:nvSpPr>
        <p:spPr bwMode="auto">
          <a:xfrm>
            <a:off x="7950200" y="4044950"/>
            <a:ext cx="558800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endParaRPr lang="en-US" altLang="en-US" sz="800" baseline="0">
              <a:latin typeface="Arial" charset="0"/>
            </a:endParaRPr>
          </a:p>
        </p:txBody>
      </p:sp>
      <p:sp>
        <p:nvSpPr>
          <p:cNvPr id="19465" name="Rectangle 9"/>
          <p:cNvSpPr>
            <a:spLocks noChangeArrowheads="1"/>
          </p:cNvSpPr>
          <p:nvPr/>
        </p:nvSpPr>
        <p:spPr bwMode="auto">
          <a:xfrm>
            <a:off x="7391400" y="4044950"/>
            <a:ext cx="558800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endParaRPr lang="en-US" altLang="en-US" sz="800" baseline="0">
              <a:latin typeface="Arial" charset="0"/>
            </a:endParaRPr>
          </a:p>
        </p:txBody>
      </p:sp>
      <p:sp>
        <p:nvSpPr>
          <p:cNvPr id="19466" name="Rectangle 10"/>
          <p:cNvSpPr>
            <a:spLocks noChangeArrowheads="1"/>
          </p:cNvSpPr>
          <p:nvPr/>
        </p:nvSpPr>
        <p:spPr bwMode="auto">
          <a:xfrm>
            <a:off x="6832600" y="4044950"/>
            <a:ext cx="558800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endParaRPr lang="en-US" altLang="en-US" sz="800" baseline="0">
              <a:latin typeface="Arial" charset="0"/>
            </a:endParaRPr>
          </a:p>
        </p:txBody>
      </p:sp>
      <p:sp>
        <p:nvSpPr>
          <p:cNvPr id="19467" name="Rectangle 11"/>
          <p:cNvSpPr>
            <a:spLocks noChangeArrowheads="1"/>
          </p:cNvSpPr>
          <p:nvPr/>
        </p:nvSpPr>
        <p:spPr bwMode="auto">
          <a:xfrm>
            <a:off x="6273800" y="4044950"/>
            <a:ext cx="558800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endParaRPr lang="en-US" altLang="en-US" sz="800" baseline="0">
              <a:latin typeface="Arial" charset="0"/>
            </a:endParaRPr>
          </a:p>
        </p:txBody>
      </p:sp>
      <p:sp>
        <p:nvSpPr>
          <p:cNvPr id="19468" name="Rectangle 12"/>
          <p:cNvSpPr>
            <a:spLocks noChangeArrowheads="1"/>
          </p:cNvSpPr>
          <p:nvPr/>
        </p:nvSpPr>
        <p:spPr bwMode="auto">
          <a:xfrm>
            <a:off x="5715000" y="4044950"/>
            <a:ext cx="558800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endParaRPr lang="en-US" altLang="en-US" sz="800" baseline="0">
              <a:latin typeface="Arial" charset="0"/>
            </a:endParaRPr>
          </a:p>
        </p:txBody>
      </p:sp>
      <p:sp>
        <p:nvSpPr>
          <p:cNvPr id="19469" name="Rectangle 13"/>
          <p:cNvSpPr>
            <a:spLocks noChangeArrowheads="1"/>
          </p:cNvSpPr>
          <p:nvPr/>
        </p:nvSpPr>
        <p:spPr bwMode="auto">
          <a:xfrm>
            <a:off x="5156200" y="4044950"/>
            <a:ext cx="558800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endParaRPr lang="en-US" altLang="en-US" sz="800" baseline="0">
              <a:latin typeface="Arial" charset="0"/>
            </a:endParaRPr>
          </a:p>
        </p:txBody>
      </p:sp>
      <p:sp>
        <p:nvSpPr>
          <p:cNvPr id="19470" name="Rectangle 14"/>
          <p:cNvSpPr>
            <a:spLocks noChangeArrowheads="1"/>
          </p:cNvSpPr>
          <p:nvPr/>
        </p:nvSpPr>
        <p:spPr bwMode="auto">
          <a:xfrm>
            <a:off x="7950200" y="3568700"/>
            <a:ext cx="558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endParaRPr lang="en-US" altLang="en-US" sz="800" baseline="0">
              <a:latin typeface="Arial" charset="0"/>
            </a:endParaRPr>
          </a:p>
        </p:txBody>
      </p:sp>
      <p:sp>
        <p:nvSpPr>
          <p:cNvPr id="19471" name="Rectangle 15"/>
          <p:cNvSpPr>
            <a:spLocks noChangeArrowheads="1"/>
          </p:cNvSpPr>
          <p:nvPr/>
        </p:nvSpPr>
        <p:spPr bwMode="auto">
          <a:xfrm>
            <a:off x="7391400" y="3568700"/>
            <a:ext cx="558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endParaRPr lang="en-US" altLang="en-US" sz="800" baseline="0">
              <a:latin typeface="Arial" charset="0"/>
            </a:endParaRPr>
          </a:p>
        </p:txBody>
      </p:sp>
      <p:sp>
        <p:nvSpPr>
          <p:cNvPr id="19472" name="Rectangle 16"/>
          <p:cNvSpPr>
            <a:spLocks noChangeArrowheads="1"/>
          </p:cNvSpPr>
          <p:nvPr/>
        </p:nvSpPr>
        <p:spPr bwMode="auto">
          <a:xfrm>
            <a:off x="6273800" y="3568700"/>
            <a:ext cx="558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endParaRPr lang="en-US" altLang="en-US" sz="800" baseline="0">
              <a:latin typeface="Arial" charset="0"/>
            </a:endParaRPr>
          </a:p>
        </p:txBody>
      </p:sp>
      <p:sp>
        <p:nvSpPr>
          <p:cNvPr id="19473" name="Rectangle 17"/>
          <p:cNvSpPr>
            <a:spLocks noChangeArrowheads="1"/>
          </p:cNvSpPr>
          <p:nvPr/>
        </p:nvSpPr>
        <p:spPr bwMode="auto">
          <a:xfrm>
            <a:off x="5715000" y="3568700"/>
            <a:ext cx="558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endParaRPr lang="en-US" altLang="en-US" sz="800" baseline="0">
              <a:latin typeface="Arial" charset="0"/>
            </a:endParaRPr>
          </a:p>
        </p:txBody>
      </p:sp>
      <p:sp>
        <p:nvSpPr>
          <p:cNvPr id="19474" name="Rectangle 18"/>
          <p:cNvSpPr>
            <a:spLocks noChangeArrowheads="1"/>
          </p:cNvSpPr>
          <p:nvPr/>
        </p:nvSpPr>
        <p:spPr bwMode="auto">
          <a:xfrm>
            <a:off x="5156200" y="3568700"/>
            <a:ext cx="558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endParaRPr lang="en-US" altLang="en-US" sz="800" baseline="0">
              <a:latin typeface="Arial" charset="0"/>
            </a:endParaRPr>
          </a:p>
        </p:txBody>
      </p:sp>
      <p:sp>
        <p:nvSpPr>
          <p:cNvPr id="19475" name="Rectangle 19"/>
          <p:cNvSpPr>
            <a:spLocks noChangeArrowheads="1"/>
          </p:cNvSpPr>
          <p:nvPr/>
        </p:nvSpPr>
        <p:spPr bwMode="auto">
          <a:xfrm>
            <a:off x="7950200" y="3089275"/>
            <a:ext cx="558800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endParaRPr lang="en-US" altLang="en-US" sz="800" baseline="0">
              <a:latin typeface="Arial" charset="0"/>
            </a:endParaRPr>
          </a:p>
        </p:txBody>
      </p:sp>
      <p:sp>
        <p:nvSpPr>
          <p:cNvPr id="19476" name="Rectangle 20"/>
          <p:cNvSpPr>
            <a:spLocks noChangeArrowheads="1"/>
          </p:cNvSpPr>
          <p:nvPr/>
        </p:nvSpPr>
        <p:spPr bwMode="auto">
          <a:xfrm>
            <a:off x="7391400" y="3089275"/>
            <a:ext cx="558800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endParaRPr lang="en-US" altLang="en-US" sz="800" baseline="0">
              <a:latin typeface="Arial" charset="0"/>
            </a:endParaRPr>
          </a:p>
        </p:txBody>
      </p:sp>
      <p:sp>
        <p:nvSpPr>
          <p:cNvPr id="19477" name="Rectangle 21"/>
          <p:cNvSpPr>
            <a:spLocks noChangeArrowheads="1"/>
          </p:cNvSpPr>
          <p:nvPr/>
        </p:nvSpPr>
        <p:spPr bwMode="auto">
          <a:xfrm>
            <a:off x="6832600" y="3089275"/>
            <a:ext cx="558800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endParaRPr lang="en-US" altLang="en-US" sz="800" baseline="0">
              <a:latin typeface="Arial" charset="0"/>
            </a:endParaRPr>
          </a:p>
        </p:txBody>
      </p:sp>
      <p:sp>
        <p:nvSpPr>
          <p:cNvPr id="19478" name="Rectangle 22"/>
          <p:cNvSpPr>
            <a:spLocks noChangeArrowheads="1"/>
          </p:cNvSpPr>
          <p:nvPr/>
        </p:nvSpPr>
        <p:spPr bwMode="auto">
          <a:xfrm>
            <a:off x="6273800" y="3089275"/>
            <a:ext cx="558800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endParaRPr lang="en-US" altLang="en-US" sz="800" baseline="0">
              <a:latin typeface="Arial" charset="0"/>
            </a:endParaRPr>
          </a:p>
        </p:txBody>
      </p:sp>
      <p:sp>
        <p:nvSpPr>
          <p:cNvPr id="19479" name="Rectangle 23"/>
          <p:cNvSpPr>
            <a:spLocks noChangeArrowheads="1"/>
          </p:cNvSpPr>
          <p:nvPr/>
        </p:nvSpPr>
        <p:spPr bwMode="auto">
          <a:xfrm>
            <a:off x="5715000" y="3089275"/>
            <a:ext cx="558800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endParaRPr lang="en-US" altLang="en-US" sz="800" baseline="0">
              <a:latin typeface="Arial" charset="0"/>
            </a:endParaRPr>
          </a:p>
        </p:txBody>
      </p:sp>
      <p:sp>
        <p:nvSpPr>
          <p:cNvPr id="19480" name="Rectangle 24"/>
          <p:cNvSpPr>
            <a:spLocks noChangeArrowheads="1"/>
          </p:cNvSpPr>
          <p:nvPr/>
        </p:nvSpPr>
        <p:spPr bwMode="auto">
          <a:xfrm>
            <a:off x="5156200" y="3089275"/>
            <a:ext cx="558800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endParaRPr lang="en-US" altLang="en-US" sz="800" baseline="0">
              <a:latin typeface="Arial" charset="0"/>
            </a:endParaRPr>
          </a:p>
        </p:txBody>
      </p:sp>
      <p:sp>
        <p:nvSpPr>
          <p:cNvPr id="19481" name="Rectangle 25"/>
          <p:cNvSpPr>
            <a:spLocks noChangeArrowheads="1"/>
          </p:cNvSpPr>
          <p:nvPr/>
        </p:nvSpPr>
        <p:spPr bwMode="auto">
          <a:xfrm>
            <a:off x="7950200" y="2609850"/>
            <a:ext cx="558800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endParaRPr lang="en-US" altLang="en-US" sz="800" baseline="0">
              <a:latin typeface="Arial" charset="0"/>
            </a:endParaRPr>
          </a:p>
        </p:txBody>
      </p:sp>
      <p:sp>
        <p:nvSpPr>
          <p:cNvPr id="19482" name="Rectangle 26"/>
          <p:cNvSpPr>
            <a:spLocks noChangeArrowheads="1"/>
          </p:cNvSpPr>
          <p:nvPr/>
        </p:nvSpPr>
        <p:spPr bwMode="auto">
          <a:xfrm>
            <a:off x="7391400" y="2609850"/>
            <a:ext cx="558800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endParaRPr lang="en-US" altLang="en-US" sz="800" baseline="0">
              <a:latin typeface="Arial" charset="0"/>
            </a:endParaRPr>
          </a:p>
        </p:txBody>
      </p:sp>
      <p:sp>
        <p:nvSpPr>
          <p:cNvPr id="19483" name="Rectangle 27"/>
          <p:cNvSpPr>
            <a:spLocks noChangeArrowheads="1"/>
          </p:cNvSpPr>
          <p:nvPr/>
        </p:nvSpPr>
        <p:spPr bwMode="auto">
          <a:xfrm>
            <a:off x="6832600" y="2609850"/>
            <a:ext cx="558800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endParaRPr lang="en-US" altLang="en-US" sz="800" baseline="0">
              <a:latin typeface="Arial" charset="0"/>
            </a:endParaRPr>
          </a:p>
        </p:txBody>
      </p:sp>
      <p:sp>
        <p:nvSpPr>
          <p:cNvPr id="19484" name="Rectangle 28"/>
          <p:cNvSpPr>
            <a:spLocks noChangeArrowheads="1"/>
          </p:cNvSpPr>
          <p:nvPr/>
        </p:nvSpPr>
        <p:spPr bwMode="auto">
          <a:xfrm>
            <a:off x="6273800" y="2609850"/>
            <a:ext cx="558800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endParaRPr lang="en-US" altLang="en-US" sz="800" baseline="0">
              <a:latin typeface="Arial" charset="0"/>
            </a:endParaRPr>
          </a:p>
        </p:txBody>
      </p:sp>
      <p:sp>
        <p:nvSpPr>
          <p:cNvPr id="19485" name="Rectangle 29"/>
          <p:cNvSpPr>
            <a:spLocks noChangeArrowheads="1"/>
          </p:cNvSpPr>
          <p:nvPr/>
        </p:nvSpPr>
        <p:spPr bwMode="auto">
          <a:xfrm>
            <a:off x="5715000" y="2609850"/>
            <a:ext cx="558800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endParaRPr lang="en-US" altLang="en-US" sz="800" baseline="0">
              <a:latin typeface="Arial" charset="0"/>
            </a:endParaRPr>
          </a:p>
        </p:txBody>
      </p:sp>
      <p:sp>
        <p:nvSpPr>
          <p:cNvPr id="19486" name="Rectangle 30"/>
          <p:cNvSpPr>
            <a:spLocks noChangeArrowheads="1"/>
          </p:cNvSpPr>
          <p:nvPr/>
        </p:nvSpPr>
        <p:spPr bwMode="auto">
          <a:xfrm>
            <a:off x="5156200" y="2609850"/>
            <a:ext cx="558800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endParaRPr lang="en-US" altLang="en-US" sz="800" baseline="0">
              <a:latin typeface="Arial" charset="0"/>
            </a:endParaRPr>
          </a:p>
        </p:txBody>
      </p:sp>
      <p:sp>
        <p:nvSpPr>
          <p:cNvPr id="19487" name="Rectangle 31"/>
          <p:cNvSpPr>
            <a:spLocks noChangeArrowheads="1"/>
          </p:cNvSpPr>
          <p:nvPr/>
        </p:nvSpPr>
        <p:spPr bwMode="auto">
          <a:xfrm>
            <a:off x="7950200" y="2133600"/>
            <a:ext cx="558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endParaRPr lang="en-US" altLang="en-US" sz="800" baseline="0">
              <a:latin typeface="Arial" charset="0"/>
            </a:endParaRPr>
          </a:p>
        </p:txBody>
      </p:sp>
      <p:sp>
        <p:nvSpPr>
          <p:cNvPr id="19488" name="Rectangle 32"/>
          <p:cNvSpPr>
            <a:spLocks noChangeArrowheads="1"/>
          </p:cNvSpPr>
          <p:nvPr/>
        </p:nvSpPr>
        <p:spPr bwMode="auto">
          <a:xfrm>
            <a:off x="7391400" y="2133600"/>
            <a:ext cx="558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endParaRPr lang="en-US" altLang="en-US" sz="800" baseline="0">
              <a:latin typeface="Arial" charset="0"/>
            </a:endParaRPr>
          </a:p>
        </p:txBody>
      </p:sp>
      <p:sp>
        <p:nvSpPr>
          <p:cNvPr id="19489" name="Rectangle 33"/>
          <p:cNvSpPr>
            <a:spLocks noChangeArrowheads="1"/>
          </p:cNvSpPr>
          <p:nvPr/>
        </p:nvSpPr>
        <p:spPr bwMode="auto">
          <a:xfrm>
            <a:off x="6832600" y="2133600"/>
            <a:ext cx="558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endParaRPr lang="en-US" altLang="en-US" sz="800" baseline="0">
              <a:latin typeface="Arial" charset="0"/>
            </a:endParaRPr>
          </a:p>
        </p:txBody>
      </p:sp>
      <p:sp>
        <p:nvSpPr>
          <p:cNvPr id="19490" name="Rectangle 34"/>
          <p:cNvSpPr>
            <a:spLocks noChangeArrowheads="1"/>
          </p:cNvSpPr>
          <p:nvPr/>
        </p:nvSpPr>
        <p:spPr bwMode="auto">
          <a:xfrm>
            <a:off x="6273800" y="2133600"/>
            <a:ext cx="558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endParaRPr lang="en-US" altLang="en-US" sz="800" baseline="0">
              <a:latin typeface="Arial" charset="0"/>
            </a:endParaRPr>
          </a:p>
        </p:txBody>
      </p:sp>
      <p:sp>
        <p:nvSpPr>
          <p:cNvPr id="19491" name="Rectangle 35"/>
          <p:cNvSpPr>
            <a:spLocks noChangeArrowheads="1"/>
          </p:cNvSpPr>
          <p:nvPr/>
        </p:nvSpPr>
        <p:spPr bwMode="auto">
          <a:xfrm>
            <a:off x="5715000" y="2133600"/>
            <a:ext cx="558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endParaRPr lang="en-US" altLang="en-US" sz="800" baseline="0">
              <a:latin typeface="Arial" charset="0"/>
            </a:endParaRPr>
          </a:p>
        </p:txBody>
      </p:sp>
      <p:sp>
        <p:nvSpPr>
          <p:cNvPr id="19492" name="Rectangle 36"/>
          <p:cNvSpPr>
            <a:spLocks noChangeArrowheads="1"/>
          </p:cNvSpPr>
          <p:nvPr/>
        </p:nvSpPr>
        <p:spPr bwMode="auto">
          <a:xfrm>
            <a:off x="5156200" y="2133600"/>
            <a:ext cx="558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endParaRPr lang="en-US" altLang="en-US" sz="800" baseline="0">
              <a:latin typeface="Arial" charset="0"/>
            </a:endParaRPr>
          </a:p>
        </p:txBody>
      </p:sp>
      <p:sp>
        <p:nvSpPr>
          <p:cNvPr id="19493" name="Rectangle 37"/>
          <p:cNvSpPr>
            <a:spLocks noChangeArrowheads="1"/>
          </p:cNvSpPr>
          <p:nvPr/>
        </p:nvSpPr>
        <p:spPr bwMode="auto">
          <a:xfrm>
            <a:off x="7950200" y="1654175"/>
            <a:ext cx="558800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endParaRPr lang="en-US" altLang="en-US" sz="800" baseline="0">
              <a:latin typeface="Arial" charset="0"/>
            </a:endParaRPr>
          </a:p>
        </p:txBody>
      </p:sp>
      <p:sp>
        <p:nvSpPr>
          <p:cNvPr id="19494" name="Rectangle 38"/>
          <p:cNvSpPr>
            <a:spLocks noChangeArrowheads="1"/>
          </p:cNvSpPr>
          <p:nvPr/>
        </p:nvSpPr>
        <p:spPr bwMode="auto">
          <a:xfrm>
            <a:off x="7391400" y="1654175"/>
            <a:ext cx="558800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endParaRPr lang="en-US" altLang="en-US" sz="800" baseline="0">
              <a:latin typeface="Arial" charset="0"/>
            </a:endParaRPr>
          </a:p>
        </p:txBody>
      </p:sp>
      <p:sp>
        <p:nvSpPr>
          <p:cNvPr id="19495" name="Rectangle 39"/>
          <p:cNvSpPr>
            <a:spLocks noChangeArrowheads="1"/>
          </p:cNvSpPr>
          <p:nvPr/>
        </p:nvSpPr>
        <p:spPr bwMode="auto">
          <a:xfrm>
            <a:off x="6832600" y="1654175"/>
            <a:ext cx="558800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endParaRPr lang="en-US" altLang="en-US" sz="800" baseline="0">
              <a:latin typeface="Arial" charset="0"/>
            </a:endParaRPr>
          </a:p>
        </p:txBody>
      </p:sp>
      <p:sp>
        <p:nvSpPr>
          <p:cNvPr id="19496" name="Rectangle 40"/>
          <p:cNvSpPr>
            <a:spLocks noChangeArrowheads="1"/>
          </p:cNvSpPr>
          <p:nvPr/>
        </p:nvSpPr>
        <p:spPr bwMode="auto">
          <a:xfrm>
            <a:off x="6273800" y="1654175"/>
            <a:ext cx="558800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endParaRPr lang="en-US" altLang="en-US" sz="800" baseline="0">
              <a:latin typeface="Arial" charset="0"/>
            </a:endParaRPr>
          </a:p>
        </p:txBody>
      </p:sp>
      <p:sp>
        <p:nvSpPr>
          <p:cNvPr id="19497" name="Rectangle 41"/>
          <p:cNvSpPr>
            <a:spLocks noChangeArrowheads="1"/>
          </p:cNvSpPr>
          <p:nvPr/>
        </p:nvSpPr>
        <p:spPr bwMode="auto">
          <a:xfrm>
            <a:off x="5715000" y="1654175"/>
            <a:ext cx="558800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endParaRPr lang="en-US" altLang="en-US" sz="800" baseline="0">
              <a:latin typeface="Arial" charset="0"/>
            </a:endParaRPr>
          </a:p>
        </p:txBody>
      </p:sp>
      <p:sp>
        <p:nvSpPr>
          <p:cNvPr id="19498" name="Rectangle 42"/>
          <p:cNvSpPr>
            <a:spLocks noChangeArrowheads="1"/>
          </p:cNvSpPr>
          <p:nvPr/>
        </p:nvSpPr>
        <p:spPr bwMode="auto">
          <a:xfrm>
            <a:off x="5156200" y="1654175"/>
            <a:ext cx="558800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endParaRPr lang="en-US" altLang="en-US" sz="800" baseline="0">
              <a:latin typeface="Arial" charset="0"/>
            </a:endParaRPr>
          </a:p>
        </p:txBody>
      </p:sp>
      <p:sp>
        <p:nvSpPr>
          <p:cNvPr id="19499" name="Line 43"/>
          <p:cNvSpPr>
            <a:spLocks noChangeShapeType="1"/>
          </p:cNvSpPr>
          <p:nvPr/>
        </p:nvSpPr>
        <p:spPr bwMode="auto">
          <a:xfrm>
            <a:off x="5156200" y="2133600"/>
            <a:ext cx="3352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9500" name="Line 44"/>
          <p:cNvSpPr>
            <a:spLocks noChangeShapeType="1"/>
          </p:cNvSpPr>
          <p:nvPr/>
        </p:nvSpPr>
        <p:spPr bwMode="auto">
          <a:xfrm>
            <a:off x="5156200" y="2609850"/>
            <a:ext cx="3352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9501" name="Line 45"/>
          <p:cNvSpPr>
            <a:spLocks noChangeShapeType="1"/>
          </p:cNvSpPr>
          <p:nvPr/>
        </p:nvSpPr>
        <p:spPr bwMode="auto">
          <a:xfrm>
            <a:off x="5156200" y="3089275"/>
            <a:ext cx="3352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9502" name="Line 46"/>
          <p:cNvSpPr>
            <a:spLocks noChangeShapeType="1"/>
          </p:cNvSpPr>
          <p:nvPr/>
        </p:nvSpPr>
        <p:spPr bwMode="auto">
          <a:xfrm>
            <a:off x="5156200" y="3568700"/>
            <a:ext cx="3352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9503" name="Line 47"/>
          <p:cNvSpPr>
            <a:spLocks noChangeShapeType="1"/>
          </p:cNvSpPr>
          <p:nvPr/>
        </p:nvSpPr>
        <p:spPr bwMode="auto">
          <a:xfrm>
            <a:off x="5156200" y="4044950"/>
            <a:ext cx="3352800" cy="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9504" name="Line 48"/>
          <p:cNvSpPr>
            <a:spLocks noChangeShapeType="1"/>
          </p:cNvSpPr>
          <p:nvPr/>
        </p:nvSpPr>
        <p:spPr bwMode="auto">
          <a:xfrm>
            <a:off x="5715000" y="1654175"/>
            <a:ext cx="0" cy="2870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9505" name="Line 49"/>
          <p:cNvSpPr>
            <a:spLocks noChangeShapeType="1"/>
          </p:cNvSpPr>
          <p:nvPr/>
        </p:nvSpPr>
        <p:spPr bwMode="auto">
          <a:xfrm>
            <a:off x="6273800" y="1654175"/>
            <a:ext cx="0" cy="2870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9506" name="Line 50"/>
          <p:cNvSpPr>
            <a:spLocks noChangeShapeType="1"/>
          </p:cNvSpPr>
          <p:nvPr/>
        </p:nvSpPr>
        <p:spPr bwMode="auto">
          <a:xfrm>
            <a:off x="6832600" y="1654175"/>
            <a:ext cx="0" cy="287020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9507" name="Line 51"/>
          <p:cNvSpPr>
            <a:spLocks noChangeShapeType="1"/>
          </p:cNvSpPr>
          <p:nvPr/>
        </p:nvSpPr>
        <p:spPr bwMode="auto">
          <a:xfrm>
            <a:off x="7391400" y="1654175"/>
            <a:ext cx="0" cy="2870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9508" name="Line 52"/>
          <p:cNvSpPr>
            <a:spLocks noChangeShapeType="1"/>
          </p:cNvSpPr>
          <p:nvPr/>
        </p:nvSpPr>
        <p:spPr bwMode="auto">
          <a:xfrm>
            <a:off x="7950200" y="1654175"/>
            <a:ext cx="0" cy="2870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 useBgFill="1">
        <p:nvSpPr>
          <p:cNvPr id="19509" name="Text Box 53"/>
          <p:cNvSpPr txBox="1">
            <a:spLocks noChangeArrowheads="1"/>
          </p:cNvSpPr>
          <p:nvPr/>
        </p:nvSpPr>
        <p:spPr bwMode="auto">
          <a:xfrm>
            <a:off x="7231063" y="4067175"/>
            <a:ext cx="304800" cy="304800"/>
          </a:xfrm>
          <a:prstGeom prst="rect">
            <a:avLst/>
          </a:pr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400" baseline="0"/>
              <a:t>1</a:t>
            </a:r>
          </a:p>
        </p:txBody>
      </p:sp>
      <p:sp useBgFill="1">
        <p:nvSpPr>
          <p:cNvPr id="19510" name="Text Box 54"/>
          <p:cNvSpPr txBox="1">
            <a:spLocks noChangeArrowheads="1"/>
          </p:cNvSpPr>
          <p:nvPr/>
        </p:nvSpPr>
        <p:spPr bwMode="auto">
          <a:xfrm>
            <a:off x="7802563" y="4070350"/>
            <a:ext cx="304800" cy="304800"/>
          </a:xfrm>
          <a:prstGeom prst="rect">
            <a:avLst/>
          </a:pr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400" baseline="0"/>
              <a:t>2</a:t>
            </a:r>
          </a:p>
        </p:txBody>
      </p:sp>
      <p:sp useBgFill="1">
        <p:nvSpPr>
          <p:cNvPr id="19511" name="Text Box 55"/>
          <p:cNvSpPr txBox="1">
            <a:spLocks noChangeArrowheads="1"/>
          </p:cNvSpPr>
          <p:nvPr/>
        </p:nvSpPr>
        <p:spPr bwMode="auto">
          <a:xfrm>
            <a:off x="6108700" y="4067175"/>
            <a:ext cx="444500" cy="304800"/>
          </a:xfrm>
          <a:prstGeom prst="rect">
            <a:avLst/>
          </a:pr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400" baseline="0"/>
              <a:t>-1</a:t>
            </a:r>
          </a:p>
        </p:txBody>
      </p:sp>
      <p:sp useBgFill="1">
        <p:nvSpPr>
          <p:cNvPr id="19512" name="Text Box 56"/>
          <p:cNvSpPr txBox="1">
            <a:spLocks noChangeArrowheads="1"/>
          </p:cNvSpPr>
          <p:nvPr/>
        </p:nvSpPr>
        <p:spPr bwMode="auto">
          <a:xfrm>
            <a:off x="5511800" y="4070350"/>
            <a:ext cx="384175" cy="304800"/>
          </a:xfrm>
          <a:prstGeom prst="rect">
            <a:avLst/>
          </a:pr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400" baseline="0"/>
              <a:t>-2</a:t>
            </a:r>
          </a:p>
        </p:txBody>
      </p:sp>
      <p:sp useBgFill="1">
        <p:nvSpPr>
          <p:cNvPr id="19513" name="Text Box 57"/>
          <p:cNvSpPr txBox="1">
            <a:spLocks noChangeArrowheads="1"/>
          </p:cNvSpPr>
          <p:nvPr/>
        </p:nvSpPr>
        <p:spPr bwMode="auto">
          <a:xfrm>
            <a:off x="6856413" y="3409950"/>
            <a:ext cx="395287" cy="304800"/>
          </a:xfrm>
          <a:prstGeom prst="rect">
            <a:avLst/>
          </a:pr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400" baseline="0"/>
              <a:t>2</a:t>
            </a:r>
          </a:p>
        </p:txBody>
      </p:sp>
      <p:sp useBgFill="1">
        <p:nvSpPr>
          <p:cNvPr id="19514" name="Text Box 58"/>
          <p:cNvSpPr txBox="1">
            <a:spLocks noChangeArrowheads="1"/>
          </p:cNvSpPr>
          <p:nvPr/>
        </p:nvSpPr>
        <p:spPr bwMode="auto">
          <a:xfrm>
            <a:off x="6850063" y="2943225"/>
            <a:ext cx="465137" cy="304800"/>
          </a:xfrm>
          <a:prstGeom prst="rect">
            <a:avLst/>
          </a:pr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400" baseline="0"/>
              <a:t>4</a:t>
            </a:r>
          </a:p>
        </p:txBody>
      </p:sp>
      <p:sp useBgFill="1">
        <p:nvSpPr>
          <p:cNvPr id="19515" name="Text Box 59"/>
          <p:cNvSpPr txBox="1">
            <a:spLocks noChangeArrowheads="1"/>
          </p:cNvSpPr>
          <p:nvPr/>
        </p:nvSpPr>
        <p:spPr bwMode="auto">
          <a:xfrm>
            <a:off x="6858000" y="2470150"/>
            <a:ext cx="469900" cy="304800"/>
          </a:xfrm>
          <a:prstGeom prst="rect">
            <a:avLst/>
          </a:pr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400" baseline="0"/>
              <a:t>6</a:t>
            </a:r>
          </a:p>
        </p:txBody>
      </p:sp>
      <p:sp useBgFill="1">
        <p:nvSpPr>
          <p:cNvPr id="19516" name="Text Box 60"/>
          <p:cNvSpPr txBox="1">
            <a:spLocks noChangeArrowheads="1"/>
          </p:cNvSpPr>
          <p:nvPr/>
        </p:nvSpPr>
        <p:spPr bwMode="auto">
          <a:xfrm>
            <a:off x="6850063" y="1997075"/>
            <a:ext cx="465137" cy="304800"/>
          </a:xfrm>
          <a:prstGeom prst="rect">
            <a:avLst/>
          </a:pr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400" baseline="0"/>
              <a:t>8</a:t>
            </a:r>
          </a:p>
        </p:txBody>
      </p:sp>
      <p:sp>
        <p:nvSpPr>
          <p:cNvPr id="19517" name="Text Box 61"/>
          <p:cNvSpPr txBox="1">
            <a:spLocks noChangeArrowheads="1"/>
          </p:cNvSpPr>
          <p:nvPr/>
        </p:nvSpPr>
        <p:spPr bwMode="auto">
          <a:xfrm>
            <a:off x="8483600" y="3814763"/>
            <a:ext cx="3302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baseline="0"/>
              <a:t>x</a:t>
            </a:r>
          </a:p>
        </p:txBody>
      </p:sp>
      <p:sp useBgFill="1">
        <p:nvSpPr>
          <p:cNvPr id="19519" name="Text Box 63"/>
          <p:cNvSpPr txBox="1">
            <a:spLocks noChangeArrowheads="1"/>
          </p:cNvSpPr>
          <p:nvPr/>
        </p:nvSpPr>
        <p:spPr bwMode="auto">
          <a:xfrm>
            <a:off x="8356600" y="4076700"/>
            <a:ext cx="304800" cy="304800"/>
          </a:xfrm>
          <a:prstGeom prst="rect">
            <a:avLst/>
          </a:pr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400" baseline="0"/>
              <a:t>3</a:t>
            </a:r>
          </a:p>
        </p:txBody>
      </p:sp>
      <p:sp useBgFill="1">
        <p:nvSpPr>
          <p:cNvPr id="19520" name="Text Box 64"/>
          <p:cNvSpPr txBox="1">
            <a:spLocks noChangeArrowheads="1"/>
          </p:cNvSpPr>
          <p:nvPr/>
        </p:nvSpPr>
        <p:spPr bwMode="auto">
          <a:xfrm>
            <a:off x="4949825" y="4070350"/>
            <a:ext cx="415925" cy="304800"/>
          </a:xfrm>
          <a:prstGeom prst="rect">
            <a:avLst/>
          </a:pr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400" baseline="0"/>
              <a:t>-3</a:t>
            </a:r>
          </a:p>
        </p:txBody>
      </p:sp>
      <p:grpSp>
        <p:nvGrpSpPr>
          <p:cNvPr id="19521" name="Group 65"/>
          <p:cNvGrpSpPr>
            <a:grpSpLocks/>
          </p:cNvGrpSpPr>
          <p:nvPr/>
        </p:nvGrpSpPr>
        <p:grpSpPr bwMode="auto">
          <a:xfrm>
            <a:off x="7297738" y="3000375"/>
            <a:ext cx="188912" cy="188913"/>
            <a:chOff x="1870" y="3802"/>
            <a:chExt cx="119" cy="119"/>
          </a:xfrm>
        </p:grpSpPr>
        <p:sp>
          <p:nvSpPr>
            <p:cNvPr id="19552" name="Line 66"/>
            <p:cNvSpPr>
              <a:spLocks noChangeShapeType="1"/>
            </p:cNvSpPr>
            <p:nvPr/>
          </p:nvSpPr>
          <p:spPr bwMode="auto">
            <a:xfrm>
              <a:off x="1874" y="3802"/>
              <a:ext cx="115" cy="115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9553" name="Line 67"/>
            <p:cNvSpPr>
              <a:spLocks noChangeShapeType="1"/>
            </p:cNvSpPr>
            <p:nvPr/>
          </p:nvSpPr>
          <p:spPr bwMode="auto">
            <a:xfrm flipH="1">
              <a:off x="1870" y="3806"/>
              <a:ext cx="115" cy="115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19522" name="Group 68"/>
          <p:cNvGrpSpPr>
            <a:grpSpLocks/>
          </p:cNvGrpSpPr>
          <p:nvPr/>
        </p:nvGrpSpPr>
        <p:grpSpPr bwMode="auto">
          <a:xfrm>
            <a:off x="6181725" y="2286000"/>
            <a:ext cx="188913" cy="188913"/>
            <a:chOff x="1870" y="3802"/>
            <a:chExt cx="119" cy="119"/>
          </a:xfrm>
        </p:grpSpPr>
        <p:sp>
          <p:nvSpPr>
            <p:cNvPr id="19550" name="Line 69"/>
            <p:cNvSpPr>
              <a:spLocks noChangeShapeType="1"/>
            </p:cNvSpPr>
            <p:nvPr/>
          </p:nvSpPr>
          <p:spPr bwMode="auto">
            <a:xfrm>
              <a:off x="1874" y="3802"/>
              <a:ext cx="115" cy="115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9551" name="Line 70"/>
            <p:cNvSpPr>
              <a:spLocks noChangeShapeType="1"/>
            </p:cNvSpPr>
            <p:nvPr/>
          </p:nvSpPr>
          <p:spPr bwMode="auto">
            <a:xfrm flipH="1">
              <a:off x="1870" y="3806"/>
              <a:ext cx="115" cy="115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19523" name="Group 71"/>
          <p:cNvGrpSpPr>
            <a:grpSpLocks/>
          </p:cNvGrpSpPr>
          <p:nvPr/>
        </p:nvGrpSpPr>
        <p:grpSpPr bwMode="auto">
          <a:xfrm>
            <a:off x="7297738" y="3255963"/>
            <a:ext cx="188912" cy="188912"/>
            <a:chOff x="1870" y="3802"/>
            <a:chExt cx="119" cy="119"/>
          </a:xfrm>
        </p:grpSpPr>
        <p:sp>
          <p:nvSpPr>
            <p:cNvPr id="19548" name="Line 72"/>
            <p:cNvSpPr>
              <a:spLocks noChangeShapeType="1"/>
            </p:cNvSpPr>
            <p:nvPr/>
          </p:nvSpPr>
          <p:spPr bwMode="auto">
            <a:xfrm>
              <a:off x="1874" y="3802"/>
              <a:ext cx="115" cy="115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9549" name="Line 73"/>
            <p:cNvSpPr>
              <a:spLocks noChangeShapeType="1"/>
            </p:cNvSpPr>
            <p:nvPr/>
          </p:nvSpPr>
          <p:spPr bwMode="auto">
            <a:xfrm flipH="1">
              <a:off x="1870" y="3806"/>
              <a:ext cx="115" cy="115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19524" name="Group 74"/>
          <p:cNvGrpSpPr>
            <a:grpSpLocks/>
          </p:cNvGrpSpPr>
          <p:nvPr/>
        </p:nvGrpSpPr>
        <p:grpSpPr bwMode="auto">
          <a:xfrm>
            <a:off x="6743700" y="2760663"/>
            <a:ext cx="188913" cy="188912"/>
            <a:chOff x="1870" y="3802"/>
            <a:chExt cx="119" cy="119"/>
          </a:xfrm>
        </p:grpSpPr>
        <p:sp>
          <p:nvSpPr>
            <p:cNvPr id="19546" name="Line 75"/>
            <p:cNvSpPr>
              <a:spLocks noChangeShapeType="1"/>
            </p:cNvSpPr>
            <p:nvPr/>
          </p:nvSpPr>
          <p:spPr bwMode="auto">
            <a:xfrm>
              <a:off x="1874" y="3802"/>
              <a:ext cx="115" cy="115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9547" name="Line 76"/>
            <p:cNvSpPr>
              <a:spLocks noChangeShapeType="1"/>
            </p:cNvSpPr>
            <p:nvPr/>
          </p:nvSpPr>
          <p:spPr bwMode="auto">
            <a:xfrm flipH="1">
              <a:off x="1870" y="3806"/>
              <a:ext cx="115" cy="115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19525" name="Line 77"/>
          <p:cNvSpPr>
            <a:spLocks noChangeShapeType="1"/>
          </p:cNvSpPr>
          <p:nvPr/>
        </p:nvSpPr>
        <p:spPr bwMode="auto">
          <a:xfrm flipH="1" flipV="1">
            <a:off x="5510213" y="1682750"/>
            <a:ext cx="1890712" cy="168275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9526" name="Text Box 78"/>
          <p:cNvSpPr txBox="1">
            <a:spLocks noChangeArrowheads="1"/>
          </p:cNvSpPr>
          <p:nvPr/>
        </p:nvSpPr>
        <p:spPr bwMode="auto">
          <a:xfrm>
            <a:off x="4343400" y="1309688"/>
            <a:ext cx="1524000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baseline="0">
                <a:solidFill>
                  <a:srgbClr val="FF0000"/>
                </a:solidFill>
              </a:rPr>
              <a:t>f(x) = 5 – 2x</a:t>
            </a:r>
          </a:p>
        </p:txBody>
      </p:sp>
      <p:grpSp>
        <p:nvGrpSpPr>
          <p:cNvPr id="19527" name="Group 79"/>
          <p:cNvGrpSpPr>
            <a:grpSpLocks/>
          </p:cNvGrpSpPr>
          <p:nvPr/>
        </p:nvGrpSpPr>
        <p:grpSpPr bwMode="auto">
          <a:xfrm>
            <a:off x="7864475" y="2287588"/>
            <a:ext cx="188913" cy="188912"/>
            <a:chOff x="1870" y="3802"/>
            <a:chExt cx="119" cy="119"/>
          </a:xfrm>
        </p:grpSpPr>
        <p:sp>
          <p:nvSpPr>
            <p:cNvPr id="19544" name="Line 80"/>
            <p:cNvSpPr>
              <a:spLocks noChangeShapeType="1"/>
            </p:cNvSpPr>
            <p:nvPr/>
          </p:nvSpPr>
          <p:spPr bwMode="auto">
            <a:xfrm>
              <a:off x="1874" y="3802"/>
              <a:ext cx="115" cy="115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9545" name="Line 81"/>
            <p:cNvSpPr>
              <a:spLocks noChangeShapeType="1"/>
            </p:cNvSpPr>
            <p:nvPr/>
          </p:nvSpPr>
          <p:spPr bwMode="auto">
            <a:xfrm flipH="1">
              <a:off x="1870" y="3806"/>
              <a:ext cx="115" cy="115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19528" name="Freeform 82"/>
          <p:cNvSpPr>
            <a:spLocks/>
          </p:cNvSpPr>
          <p:nvPr/>
        </p:nvSpPr>
        <p:spPr bwMode="auto">
          <a:xfrm>
            <a:off x="7388225" y="1597025"/>
            <a:ext cx="890588" cy="1500188"/>
          </a:xfrm>
          <a:custGeom>
            <a:avLst/>
            <a:gdLst>
              <a:gd name="T0" fmla="*/ 0 w 561"/>
              <a:gd name="T1" fmla="*/ 2147483647 h 945"/>
              <a:gd name="T2" fmla="*/ 2147483647 w 561"/>
              <a:gd name="T3" fmla="*/ 2147483647 h 945"/>
              <a:gd name="T4" fmla="*/ 2147483647 w 561"/>
              <a:gd name="T5" fmla="*/ 0 h 945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561" h="945">
                <a:moveTo>
                  <a:pt x="0" y="945"/>
                </a:moveTo>
                <a:cubicBezTo>
                  <a:pt x="123" y="828"/>
                  <a:pt x="267" y="642"/>
                  <a:pt x="361" y="484"/>
                </a:cubicBezTo>
                <a:cubicBezTo>
                  <a:pt x="455" y="326"/>
                  <a:pt x="519" y="101"/>
                  <a:pt x="561" y="0"/>
                </a:cubicBezTo>
              </a:path>
            </a:pathLst>
          </a:cu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9529" name="Text Box 83"/>
          <p:cNvSpPr txBox="1">
            <a:spLocks noChangeArrowheads="1"/>
          </p:cNvSpPr>
          <p:nvPr/>
        </p:nvSpPr>
        <p:spPr bwMode="auto">
          <a:xfrm>
            <a:off x="7543800" y="1214438"/>
            <a:ext cx="1520825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baseline="0">
                <a:solidFill>
                  <a:srgbClr val="0000FF"/>
                </a:solidFill>
              </a:rPr>
              <a:t>f(x) = x</a:t>
            </a:r>
            <a:r>
              <a:rPr lang="en-GB" altLang="en-US">
                <a:solidFill>
                  <a:srgbClr val="0000FF"/>
                </a:solidFill>
              </a:rPr>
              <a:t>2</a:t>
            </a:r>
            <a:r>
              <a:rPr lang="en-GB" altLang="en-US" baseline="0">
                <a:solidFill>
                  <a:srgbClr val="0000FF"/>
                </a:solidFill>
              </a:rPr>
              <a:t> + 3</a:t>
            </a:r>
          </a:p>
        </p:txBody>
      </p:sp>
      <p:sp>
        <p:nvSpPr>
          <p:cNvPr id="24664" name="Text Box 88"/>
          <p:cNvSpPr txBox="1">
            <a:spLocks noChangeArrowheads="1"/>
          </p:cNvSpPr>
          <p:nvPr/>
        </p:nvSpPr>
        <p:spPr bwMode="auto">
          <a:xfrm>
            <a:off x="4724400" y="5181600"/>
            <a:ext cx="14684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baseline="0"/>
              <a:t>5 – 2x = 19</a:t>
            </a:r>
          </a:p>
        </p:txBody>
      </p:sp>
      <p:sp>
        <p:nvSpPr>
          <p:cNvPr id="24665" name="Text Box 89"/>
          <p:cNvSpPr txBox="1">
            <a:spLocks noChangeArrowheads="1"/>
          </p:cNvSpPr>
          <p:nvPr/>
        </p:nvSpPr>
        <p:spPr bwMode="auto">
          <a:xfrm>
            <a:off x="4724400" y="5562600"/>
            <a:ext cx="14684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baseline="0"/>
              <a:t>– 2x = 14</a:t>
            </a:r>
          </a:p>
        </p:txBody>
      </p:sp>
      <p:sp>
        <p:nvSpPr>
          <p:cNvPr id="24666" name="Text Box 90"/>
          <p:cNvSpPr txBox="1">
            <a:spLocks noChangeArrowheads="1"/>
          </p:cNvSpPr>
          <p:nvPr/>
        </p:nvSpPr>
        <p:spPr bwMode="auto">
          <a:xfrm>
            <a:off x="4800600" y="5943600"/>
            <a:ext cx="14684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baseline="0"/>
              <a:t>x = -7</a:t>
            </a:r>
          </a:p>
        </p:txBody>
      </p:sp>
      <p:sp>
        <p:nvSpPr>
          <p:cNvPr id="24667" name="Text Box 91"/>
          <p:cNvSpPr txBox="1">
            <a:spLocks noChangeArrowheads="1"/>
          </p:cNvSpPr>
          <p:nvPr/>
        </p:nvSpPr>
        <p:spPr bwMode="auto">
          <a:xfrm>
            <a:off x="6629400" y="5181600"/>
            <a:ext cx="14684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baseline="0"/>
              <a:t>x</a:t>
            </a:r>
            <a:r>
              <a:rPr lang="en-GB" altLang="en-US"/>
              <a:t>2</a:t>
            </a:r>
            <a:r>
              <a:rPr lang="en-GB" altLang="en-US" baseline="0"/>
              <a:t> + 3 = 19</a:t>
            </a:r>
          </a:p>
        </p:txBody>
      </p:sp>
      <p:sp>
        <p:nvSpPr>
          <p:cNvPr id="24668" name="Text Box 92"/>
          <p:cNvSpPr txBox="1">
            <a:spLocks noChangeArrowheads="1"/>
          </p:cNvSpPr>
          <p:nvPr/>
        </p:nvSpPr>
        <p:spPr bwMode="auto">
          <a:xfrm>
            <a:off x="6629400" y="5562600"/>
            <a:ext cx="14684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baseline="0"/>
              <a:t>x</a:t>
            </a:r>
            <a:r>
              <a:rPr lang="en-GB" altLang="en-US"/>
              <a:t>2</a:t>
            </a:r>
            <a:r>
              <a:rPr lang="en-GB" altLang="en-US" baseline="0"/>
              <a:t> = 16</a:t>
            </a:r>
          </a:p>
        </p:txBody>
      </p:sp>
      <p:sp>
        <p:nvSpPr>
          <p:cNvPr id="24669" name="Text Box 93"/>
          <p:cNvSpPr txBox="1">
            <a:spLocks noChangeArrowheads="1"/>
          </p:cNvSpPr>
          <p:nvPr/>
        </p:nvSpPr>
        <p:spPr bwMode="auto">
          <a:xfrm>
            <a:off x="6629400" y="5943600"/>
            <a:ext cx="14684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baseline="0"/>
              <a:t>x = </a:t>
            </a:r>
            <a:r>
              <a:rPr lang="en-US" altLang="en-US" baseline="0"/>
              <a:t>±4</a:t>
            </a:r>
          </a:p>
        </p:txBody>
      </p:sp>
      <p:sp>
        <p:nvSpPr>
          <p:cNvPr id="24670" name="Text Box 94"/>
          <p:cNvSpPr txBox="1">
            <a:spLocks noChangeArrowheads="1"/>
          </p:cNvSpPr>
          <p:nvPr/>
        </p:nvSpPr>
        <p:spPr bwMode="auto">
          <a:xfrm>
            <a:off x="6629400" y="6324600"/>
            <a:ext cx="14684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baseline="0"/>
              <a:t>x = 4</a:t>
            </a:r>
            <a:endParaRPr lang="en-US" altLang="en-US" baseline="0"/>
          </a:p>
        </p:txBody>
      </p:sp>
      <p:sp>
        <p:nvSpPr>
          <p:cNvPr id="24671" name="Text Box 95"/>
          <p:cNvSpPr txBox="1">
            <a:spLocks noChangeArrowheads="1"/>
          </p:cNvSpPr>
          <p:nvPr/>
        </p:nvSpPr>
        <p:spPr bwMode="auto">
          <a:xfrm>
            <a:off x="4800600" y="4572000"/>
            <a:ext cx="13716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u="sng" baseline="0"/>
              <a:t>Linear Equation</a:t>
            </a:r>
          </a:p>
        </p:txBody>
      </p:sp>
      <p:sp>
        <p:nvSpPr>
          <p:cNvPr id="24672" name="Text Box 96"/>
          <p:cNvSpPr txBox="1">
            <a:spLocks noChangeArrowheads="1"/>
          </p:cNvSpPr>
          <p:nvPr/>
        </p:nvSpPr>
        <p:spPr bwMode="auto">
          <a:xfrm>
            <a:off x="6629400" y="4572000"/>
            <a:ext cx="13716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u="sng" baseline="0"/>
              <a:t>Quadratic Equation</a:t>
            </a:r>
          </a:p>
        </p:txBody>
      </p:sp>
      <p:sp>
        <p:nvSpPr>
          <p:cNvPr id="24673" name="Oval 97"/>
          <p:cNvSpPr>
            <a:spLocks noChangeArrowheads="1"/>
          </p:cNvSpPr>
          <p:nvPr/>
        </p:nvSpPr>
        <p:spPr bwMode="auto">
          <a:xfrm>
            <a:off x="4953000" y="5867400"/>
            <a:ext cx="1143000" cy="457200"/>
          </a:xfrm>
          <a:prstGeom prst="ellips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4674" name="Oval 98"/>
          <p:cNvSpPr>
            <a:spLocks noChangeArrowheads="1"/>
          </p:cNvSpPr>
          <p:nvPr/>
        </p:nvSpPr>
        <p:spPr bwMode="auto">
          <a:xfrm>
            <a:off x="6781800" y="6248400"/>
            <a:ext cx="1143000" cy="457200"/>
          </a:xfrm>
          <a:prstGeom prst="ellips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4675" name="Text Box 99"/>
          <p:cNvSpPr txBox="1">
            <a:spLocks noChangeArrowheads="1"/>
          </p:cNvSpPr>
          <p:nvPr/>
        </p:nvSpPr>
        <p:spPr bwMode="auto">
          <a:xfrm>
            <a:off x="8001000" y="5791200"/>
            <a:ext cx="1143000" cy="730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400" baseline="0">
                <a:solidFill>
                  <a:srgbClr val="FF0000"/>
                </a:solidFill>
              </a:rPr>
              <a:t>(Has to be greater than 1)</a:t>
            </a:r>
          </a:p>
        </p:txBody>
      </p:sp>
      <p:sp>
        <p:nvSpPr>
          <p:cNvPr id="99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Functions and Graphs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100" name="TextBox 99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2B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sp>
        <p:nvSpPr>
          <p:cNvPr id="97" name="Text Box 68">
            <a:extLst>
              <a:ext uri="{FF2B5EF4-FFF2-40B4-BE49-F238E27FC236}">
                <a16:creationId xmlns:a16="http://schemas.microsoft.com/office/drawing/2014/main" id="{442FFA4A-0333-43DC-BC16-E5F78A882C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53200" y="1295400"/>
            <a:ext cx="612775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baseline="0"/>
              <a:t>f(x)</a:t>
            </a:r>
          </a:p>
        </p:txBody>
      </p:sp>
    </p:spTree>
    <p:extLst>
      <p:ext uri="{BB962C8B-B14F-4D97-AF65-F5344CB8AC3E}">
        <p14:creationId xmlns:p14="http://schemas.microsoft.com/office/powerpoint/2010/main" val="11476309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457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46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46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46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46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46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46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46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46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46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457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46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246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246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664" grpId="0"/>
      <p:bldP spid="24665" grpId="0"/>
      <p:bldP spid="24666" grpId="0"/>
      <p:bldP spid="24667" grpId="0"/>
      <p:bldP spid="24668" grpId="0"/>
      <p:bldP spid="24669" grpId="0"/>
      <p:bldP spid="24670" grpId="0"/>
      <p:bldP spid="24671" grpId="0"/>
      <p:bldP spid="24672" grpId="0"/>
      <p:bldP spid="24673" grpId="0" animBg="1"/>
      <p:bldP spid="24674" grpId="0" animBg="1"/>
      <p:bldP spid="24675" grpId="0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3" ma:contentTypeDescription="Create a new document." ma:contentTypeScope="" ma:versionID="23bc477752390507dc2cffcd22a104a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8007d9db6d91cd99dd6d826ae72dde73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E4B72392-4C0B-4BFB-B159-5295F2D6B72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70FA285-F1F6-40DB-9AEB-45A73D0D035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546100C-51E6-440C-BAA7-5F5C2064394F}">
  <ds:schemaRefs>
    <ds:schemaRef ds:uri="http://purl.org/dc/elements/1.1/"/>
    <ds:schemaRef ds:uri="http://schemas.microsoft.com/office/2006/metadata/properties"/>
    <ds:schemaRef ds:uri="78db98b4-7c56-4667-9532-fea666d1edab"/>
    <ds:schemaRef ds:uri="00eee050-7eda-4a68-8825-514e694f5f09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purl.org/dc/dcmitype/"/>
    <ds:schemaRef ds:uri="http://schemas.microsoft.com/office/infopath/2007/PartnerControl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660</TotalTime>
  <Words>561</Words>
  <Application>Microsoft Office PowerPoint</Application>
  <PresentationFormat>On-screen Show (4:3)</PresentationFormat>
  <Paragraphs>128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Calibri</vt:lpstr>
      <vt:lpstr>Calibri Light</vt:lpstr>
      <vt:lpstr>Comic Sans MS</vt:lpstr>
      <vt:lpstr>Wingdings</vt:lpstr>
      <vt:lpstr>Office Theme</vt:lpstr>
      <vt:lpstr>Functions and Graphs</vt:lpstr>
      <vt:lpstr>Functions and Graphs</vt:lpstr>
      <vt:lpstr>Functions and Graphs</vt:lpstr>
      <vt:lpstr>Functions and Graphs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VMUSER</dc:creator>
  <cp:lastModifiedBy>Mr G Westwater (Staff)</cp:lastModifiedBy>
  <cp:revision>154</cp:revision>
  <dcterms:created xsi:type="dcterms:W3CDTF">2018-04-30T00:32:33Z</dcterms:created>
  <dcterms:modified xsi:type="dcterms:W3CDTF">2021-02-19T17:13:18Z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