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C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810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</a:t>
            </a:r>
            <a:r>
              <a:rPr lang="en-GB" altLang="en-US" sz="2000" u="sng">
                <a:latin typeface="Comic Sans MS" pitchFamily="66" charset="0"/>
              </a:rPr>
              <a:t>Example Question</a:t>
            </a:r>
            <a:endParaRPr lang="en-GB" altLang="en-US" sz="20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Given that the function g(x) = 2x</a:t>
            </a:r>
            <a:r>
              <a:rPr lang="en-GB" altLang="en-US" sz="2000" baseline="30000">
                <a:latin typeface="Comic Sans MS" pitchFamily="66" charset="0"/>
              </a:rPr>
              <a:t>2</a:t>
            </a:r>
            <a:r>
              <a:rPr lang="en-GB" altLang="en-US" sz="2000">
                <a:latin typeface="Comic Sans MS" pitchFamily="66" charset="0"/>
              </a:rPr>
              <a:t> + 3, find;</a:t>
            </a:r>
          </a:p>
          <a:p>
            <a:pPr eaLnBrk="1" hangingPunct="1"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a) the value of g(3)</a:t>
            </a:r>
          </a:p>
          <a:p>
            <a:pPr eaLnBrk="1" hangingPunct="1"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b) the value(s) of a such that g(a) = 35</a:t>
            </a:r>
          </a:p>
          <a:p>
            <a:pPr eaLnBrk="1" hangingPunct="1"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</a:t>
            </a:r>
            <a:endParaRPr lang="en-GB" altLang="en-US" sz="2000" u="sng">
              <a:latin typeface="Comic Sans MS" pitchFamily="66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638800" y="1447800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aseline="0"/>
              <a:t>g(x) = 2x</a:t>
            </a:r>
            <a:r>
              <a:rPr lang="en-GB" altLang="en-US" sz="2000"/>
              <a:t>2</a:t>
            </a:r>
            <a:r>
              <a:rPr lang="en-GB" altLang="en-US" sz="2000" baseline="0"/>
              <a:t> + 3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105400" y="2057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a) g(3)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867400" y="2057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= 2(3)</a:t>
            </a:r>
            <a:r>
              <a:rPr lang="en-GB" altLang="en-US"/>
              <a:t>2</a:t>
            </a:r>
            <a:r>
              <a:rPr lang="en-GB" altLang="en-US" baseline="0"/>
              <a:t> + 3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867400" y="25146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= 2(9) + 3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867400" y="2971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= 21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400800" y="3657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g(a)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934200" y="3657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= 35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934200" y="4114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= 35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096000" y="4114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2a</a:t>
            </a:r>
            <a:r>
              <a:rPr lang="en-GB" altLang="en-US"/>
              <a:t>2</a:t>
            </a:r>
            <a:r>
              <a:rPr lang="en-GB" altLang="en-US" baseline="0"/>
              <a:t> + 3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934200" y="4572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= 32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477000" y="4572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2a</a:t>
            </a:r>
            <a:r>
              <a:rPr lang="en-GB" altLang="en-US"/>
              <a:t>2</a:t>
            </a:r>
            <a:endParaRPr lang="en-GB" altLang="en-US" baseline="0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934200" y="5029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= 16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629400" y="5029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a</a:t>
            </a:r>
            <a:r>
              <a:rPr lang="en-GB" altLang="en-US"/>
              <a:t>2</a:t>
            </a:r>
            <a:endParaRPr lang="en-GB" altLang="en-US" baseline="0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934200" y="5486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= </a:t>
            </a:r>
            <a:r>
              <a:rPr lang="en-US" altLang="en-US" baseline="0"/>
              <a:t>± 4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705600" y="5486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a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5105400" y="3657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b)</a:t>
            </a:r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>
            <a:off x="5867400" y="2895600"/>
            <a:ext cx="6858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6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  <p:bldP spid="13322" grpId="0"/>
      <p:bldP spid="13323" grpId="0"/>
      <p:bldP spid="13324" grpId="0"/>
      <p:bldP spid="13326" grpId="0"/>
      <p:bldP spid="13327" grpId="0"/>
      <p:bldP spid="13328" grpId="0"/>
      <p:bldP spid="13329" grpId="0"/>
      <p:bldP spid="13330" grpId="0"/>
      <p:bldP spid="13333" grpId="0"/>
      <p:bldP spid="13334" grpId="0"/>
      <p:bldP spid="13335" grpId="0"/>
      <p:bldP spid="133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8100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</a:t>
            </a:r>
            <a:r>
              <a:rPr lang="en-GB" altLang="en-US" sz="2000" u="sng">
                <a:latin typeface="Comic Sans MS" pitchFamily="66" charset="0"/>
              </a:rPr>
              <a:t>Example Question</a:t>
            </a:r>
            <a:endParaRPr lang="en-GB" altLang="en-US" sz="20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Given that the function g(x) = 2x</a:t>
            </a:r>
            <a:r>
              <a:rPr lang="en-GB" altLang="en-US" sz="2000" baseline="30000">
                <a:latin typeface="Comic Sans MS" pitchFamily="66" charset="0"/>
              </a:rPr>
              <a:t>2</a:t>
            </a:r>
            <a:r>
              <a:rPr lang="en-GB" altLang="en-US" sz="2000">
                <a:latin typeface="Comic Sans MS" pitchFamily="66" charset="0"/>
              </a:rPr>
              <a:t> + 3, find;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a) the value of g(3)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b) the value(s) of a such that g(a) = 35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c) the range of the function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u="sng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</a:t>
            </a:r>
            <a:r>
              <a:rPr lang="en-GB" altLang="en-US" sz="2000">
                <a:latin typeface="Comic Sans MS" pitchFamily="66" charset="0"/>
                <a:sym typeface="Wingdings" pitchFamily="2" charset="2"/>
              </a:rPr>
              <a:t>  g(x) ≥ 3</a:t>
            </a:r>
            <a:endParaRPr lang="en-GB" altLang="en-US" sz="2000">
              <a:latin typeface="Comic Sans MS" pitchFamily="66" charset="0"/>
            </a:endParaRPr>
          </a:p>
        </p:txBody>
      </p:sp>
      <p:sp>
        <p:nvSpPr>
          <p:cNvPr id="14394" name="Rectangle 58"/>
          <p:cNvSpPr>
            <a:spLocks noChangeArrowheads="1"/>
          </p:cNvSpPr>
          <p:nvPr/>
        </p:nvSpPr>
        <p:spPr bwMode="auto">
          <a:xfrm>
            <a:off x="7747000" y="39909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7188200" y="39909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92" name="Rectangle 56"/>
          <p:cNvSpPr>
            <a:spLocks noChangeArrowheads="1"/>
          </p:cNvSpPr>
          <p:nvPr/>
        </p:nvSpPr>
        <p:spPr bwMode="auto">
          <a:xfrm>
            <a:off x="6629400" y="39909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6070600" y="39909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5511800" y="39909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4953000" y="39909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7747000" y="3514725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7188200" y="3514725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29400" y="3514725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070600" y="3514725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511800" y="3514725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4953000" y="3514725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7747000" y="303530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7188200" y="303530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6629400" y="303530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6070600" y="303530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511800" y="303530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4953000" y="303530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7747000" y="25558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7188200" y="25558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6629400" y="25558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6070600" y="25558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5511800" y="25558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4953000" y="25558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7747000" y="2079625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7188200" y="2079625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6629400" y="2079625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6070600" y="2079625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5511800" y="2079625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4953000" y="2079625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7747000" y="160020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7188200" y="160020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6629400" y="160020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6070600" y="160020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5511800" y="160020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953000" y="160020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4396" name="Line 60"/>
          <p:cNvSpPr>
            <a:spLocks noChangeShapeType="1"/>
          </p:cNvSpPr>
          <p:nvPr/>
        </p:nvSpPr>
        <p:spPr bwMode="auto">
          <a:xfrm>
            <a:off x="4953000" y="2079625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4953000" y="2555875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>
            <a:off x="4953000" y="30353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99" name="Line 63"/>
          <p:cNvSpPr>
            <a:spLocks noChangeShapeType="1"/>
          </p:cNvSpPr>
          <p:nvPr/>
        </p:nvSpPr>
        <p:spPr bwMode="auto">
          <a:xfrm>
            <a:off x="4953000" y="3514725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00" name="Line 64"/>
          <p:cNvSpPr>
            <a:spLocks noChangeShapeType="1"/>
          </p:cNvSpPr>
          <p:nvPr/>
        </p:nvSpPr>
        <p:spPr bwMode="auto">
          <a:xfrm>
            <a:off x="4953000" y="3990975"/>
            <a:ext cx="3352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03" name="Line 67"/>
          <p:cNvSpPr>
            <a:spLocks noChangeShapeType="1"/>
          </p:cNvSpPr>
          <p:nvPr/>
        </p:nvSpPr>
        <p:spPr bwMode="auto">
          <a:xfrm>
            <a:off x="5511800" y="1600200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04" name="Line 68"/>
          <p:cNvSpPr>
            <a:spLocks noChangeShapeType="1"/>
          </p:cNvSpPr>
          <p:nvPr/>
        </p:nvSpPr>
        <p:spPr bwMode="auto">
          <a:xfrm>
            <a:off x="6070600" y="1600200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05" name="Line 69"/>
          <p:cNvSpPr>
            <a:spLocks noChangeShapeType="1"/>
          </p:cNvSpPr>
          <p:nvPr/>
        </p:nvSpPr>
        <p:spPr bwMode="auto">
          <a:xfrm>
            <a:off x="6629400" y="1600200"/>
            <a:ext cx="0" cy="2870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06" name="Line 70"/>
          <p:cNvSpPr>
            <a:spLocks noChangeShapeType="1"/>
          </p:cNvSpPr>
          <p:nvPr/>
        </p:nvSpPr>
        <p:spPr bwMode="auto">
          <a:xfrm>
            <a:off x="7188200" y="1600200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7747000" y="1600200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10" name="Text Box 74"/>
          <p:cNvSpPr txBox="1">
            <a:spLocks noChangeArrowheads="1"/>
          </p:cNvSpPr>
          <p:nvPr/>
        </p:nvSpPr>
        <p:spPr bwMode="auto">
          <a:xfrm>
            <a:off x="7185025" y="896938"/>
            <a:ext cx="1314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aseline="0">
                <a:solidFill>
                  <a:srgbClr val="FF0000"/>
                </a:solidFill>
              </a:rPr>
              <a:t>y = 2x</a:t>
            </a:r>
            <a:r>
              <a:rPr lang="en-GB" altLang="en-US" sz="1600">
                <a:solidFill>
                  <a:srgbClr val="FF0000"/>
                </a:solidFill>
              </a:rPr>
              <a:t>2</a:t>
            </a:r>
            <a:r>
              <a:rPr lang="en-GB" altLang="en-US" sz="1600" baseline="0">
                <a:solidFill>
                  <a:srgbClr val="FF0000"/>
                </a:solidFill>
              </a:rPr>
              <a:t> + 3</a:t>
            </a:r>
          </a:p>
        </p:txBody>
      </p:sp>
      <p:grpSp>
        <p:nvGrpSpPr>
          <p:cNvPr id="14414" name="Group 78"/>
          <p:cNvGrpSpPr>
            <a:grpSpLocks/>
          </p:cNvGrpSpPr>
          <p:nvPr/>
        </p:nvGrpSpPr>
        <p:grpSpPr bwMode="auto">
          <a:xfrm>
            <a:off x="6556375" y="3206750"/>
            <a:ext cx="152400" cy="152400"/>
            <a:chOff x="2352" y="3024"/>
            <a:chExt cx="96" cy="96"/>
          </a:xfrm>
        </p:grpSpPr>
        <p:sp>
          <p:nvSpPr>
            <p:cNvPr id="11338" name="Line 76"/>
            <p:cNvSpPr>
              <a:spLocks noChangeShapeType="1"/>
            </p:cNvSpPr>
            <p:nvPr/>
          </p:nvSpPr>
          <p:spPr bwMode="auto">
            <a:xfrm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9" name="Line 77"/>
            <p:cNvSpPr>
              <a:spLocks noChangeShapeType="1"/>
            </p:cNvSpPr>
            <p:nvPr/>
          </p:nvSpPr>
          <p:spPr bwMode="auto">
            <a:xfrm flipH="1"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421" name="Group 85"/>
          <p:cNvGrpSpPr>
            <a:grpSpLocks/>
          </p:cNvGrpSpPr>
          <p:nvPr/>
        </p:nvGrpSpPr>
        <p:grpSpPr bwMode="auto">
          <a:xfrm>
            <a:off x="5994400" y="2714625"/>
            <a:ext cx="152400" cy="152400"/>
            <a:chOff x="2352" y="3024"/>
            <a:chExt cx="96" cy="96"/>
          </a:xfrm>
        </p:grpSpPr>
        <p:sp>
          <p:nvSpPr>
            <p:cNvPr id="11336" name="Line 86"/>
            <p:cNvSpPr>
              <a:spLocks noChangeShapeType="1"/>
            </p:cNvSpPr>
            <p:nvPr/>
          </p:nvSpPr>
          <p:spPr bwMode="auto">
            <a:xfrm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7" name="Line 87"/>
            <p:cNvSpPr>
              <a:spLocks noChangeShapeType="1"/>
            </p:cNvSpPr>
            <p:nvPr/>
          </p:nvSpPr>
          <p:spPr bwMode="auto">
            <a:xfrm flipH="1"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424" name="Group 88"/>
          <p:cNvGrpSpPr>
            <a:grpSpLocks/>
          </p:cNvGrpSpPr>
          <p:nvPr/>
        </p:nvGrpSpPr>
        <p:grpSpPr bwMode="auto">
          <a:xfrm>
            <a:off x="7104063" y="2719388"/>
            <a:ext cx="152400" cy="152400"/>
            <a:chOff x="2352" y="3024"/>
            <a:chExt cx="96" cy="96"/>
          </a:xfrm>
        </p:grpSpPr>
        <p:sp>
          <p:nvSpPr>
            <p:cNvPr id="11334" name="Line 89"/>
            <p:cNvSpPr>
              <a:spLocks noChangeShapeType="1"/>
            </p:cNvSpPr>
            <p:nvPr/>
          </p:nvSpPr>
          <p:spPr bwMode="auto">
            <a:xfrm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5" name="Line 90"/>
            <p:cNvSpPr>
              <a:spLocks noChangeShapeType="1"/>
            </p:cNvSpPr>
            <p:nvPr/>
          </p:nvSpPr>
          <p:spPr bwMode="auto">
            <a:xfrm flipH="1"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 useBgFill="1">
        <p:nvSpPr>
          <p:cNvPr id="14427" name="Text Box 91"/>
          <p:cNvSpPr txBox="1">
            <a:spLocks noChangeArrowheads="1"/>
          </p:cNvSpPr>
          <p:nvPr/>
        </p:nvSpPr>
        <p:spPr bwMode="auto">
          <a:xfrm>
            <a:off x="7027863" y="4013200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1</a:t>
            </a:r>
          </a:p>
        </p:txBody>
      </p:sp>
      <p:sp useBgFill="1">
        <p:nvSpPr>
          <p:cNvPr id="14428" name="Text Box 92"/>
          <p:cNvSpPr txBox="1">
            <a:spLocks noChangeArrowheads="1"/>
          </p:cNvSpPr>
          <p:nvPr/>
        </p:nvSpPr>
        <p:spPr bwMode="auto">
          <a:xfrm>
            <a:off x="7599363" y="4016375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2</a:t>
            </a:r>
          </a:p>
        </p:txBody>
      </p:sp>
      <p:sp useBgFill="1">
        <p:nvSpPr>
          <p:cNvPr id="14429" name="Text Box 93"/>
          <p:cNvSpPr txBox="1">
            <a:spLocks noChangeArrowheads="1"/>
          </p:cNvSpPr>
          <p:nvPr/>
        </p:nvSpPr>
        <p:spPr bwMode="auto">
          <a:xfrm>
            <a:off x="5905500" y="4013200"/>
            <a:ext cx="357188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-1</a:t>
            </a:r>
          </a:p>
        </p:txBody>
      </p:sp>
      <p:sp useBgFill="1">
        <p:nvSpPr>
          <p:cNvPr id="14430" name="Text Box 94"/>
          <p:cNvSpPr txBox="1">
            <a:spLocks noChangeArrowheads="1"/>
          </p:cNvSpPr>
          <p:nvPr/>
        </p:nvSpPr>
        <p:spPr bwMode="auto">
          <a:xfrm>
            <a:off x="5308600" y="4016375"/>
            <a:ext cx="3841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-2</a:t>
            </a:r>
          </a:p>
        </p:txBody>
      </p:sp>
      <p:sp useBgFill="1">
        <p:nvSpPr>
          <p:cNvPr id="14431" name="Text Box 95"/>
          <p:cNvSpPr txBox="1">
            <a:spLocks noChangeArrowheads="1"/>
          </p:cNvSpPr>
          <p:nvPr/>
        </p:nvSpPr>
        <p:spPr bwMode="auto">
          <a:xfrm>
            <a:off x="6640513" y="3355975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2</a:t>
            </a:r>
          </a:p>
        </p:txBody>
      </p:sp>
      <p:sp useBgFill="1">
        <p:nvSpPr>
          <p:cNvPr id="14432" name="Text Box 96"/>
          <p:cNvSpPr txBox="1">
            <a:spLocks noChangeArrowheads="1"/>
          </p:cNvSpPr>
          <p:nvPr/>
        </p:nvSpPr>
        <p:spPr bwMode="auto">
          <a:xfrm>
            <a:off x="6646863" y="2889250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4</a:t>
            </a:r>
          </a:p>
        </p:txBody>
      </p:sp>
      <p:sp useBgFill="1">
        <p:nvSpPr>
          <p:cNvPr id="14433" name="Text Box 97"/>
          <p:cNvSpPr txBox="1">
            <a:spLocks noChangeArrowheads="1"/>
          </p:cNvSpPr>
          <p:nvPr/>
        </p:nvSpPr>
        <p:spPr bwMode="auto">
          <a:xfrm>
            <a:off x="6642100" y="2416175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6</a:t>
            </a:r>
          </a:p>
        </p:txBody>
      </p:sp>
      <p:sp useBgFill="1">
        <p:nvSpPr>
          <p:cNvPr id="14434" name="Text Box 98"/>
          <p:cNvSpPr txBox="1">
            <a:spLocks noChangeArrowheads="1"/>
          </p:cNvSpPr>
          <p:nvPr/>
        </p:nvSpPr>
        <p:spPr bwMode="auto">
          <a:xfrm>
            <a:off x="6646863" y="1943100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8</a:t>
            </a:r>
          </a:p>
        </p:txBody>
      </p:sp>
      <p:sp>
        <p:nvSpPr>
          <p:cNvPr id="14435" name="Text Box 99"/>
          <p:cNvSpPr txBox="1">
            <a:spLocks noChangeArrowheads="1"/>
          </p:cNvSpPr>
          <p:nvPr/>
        </p:nvSpPr>
        <p:spPr bwMode="auto">
          <a:xfrm>
            <a:off x="8280400" y="3760788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x</a:t>
            </a:r>
          </a:p>
        </p:txBody>
      </p:sp>
      <p:sp>
        <p:nvSpPr>
          <p:cNvPr id="14436" name="Text Box 100"/>
          <p:cNvSpPr txBox="1">
            <a:spLocks noChangeArrowheads="1"/>
          </p:cNvSpPr>
          <p:nvPr/>
        </p:nvSpPr>
        <p:spPr bwMode="auto">
          <a:xfrm>
            <a:off x="6324600" y="1249363"/>
            <a:ext cx="685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g(x)</a:t>
            </a:r>
          </a:p>
        </p:txBody>
      </p:sp>
      <p:sp>
        <p:nvSpPr>
          <p:cNvPr id="14437" name="Freeform 101"/>
          <p:cNvSpPr>
            <a:spLocks/>
          </p:cNvSpPr>
          <p:nvPr/>
        </p:nvSpPr>
        <p:spPr bwMode="auto">
          <a:xfrm>
            <a:off x="5511800" y="1323975"/>
            <a:ext cx="2230438" cy="1962150"/>
          </a:xfrm>
          <a:custGeom>
            <a:avLst/>
            <a:gdLst>
              <a:gd name="T0" fmla="*/ 2147483647 w 1405"/>
              <a:gd name="T1" fmla="*/ 0 h 1236"/>
              <a:gd name="T2" fmla="*/ 2147483647 w 1405"/>
              <a:gd name="T3" fmla="*/ 2147483647 h 1236"/>
              <a:gd name="T4" fmla="*/ 2147483647 w 1405"/>
              <a:gd name="T5" fmla="*/ 2147483647 h 1236"/>
              <a:gd name="T6" fmla="*/ 2147483647 w 1405"/>
              <a:gd name="T7" fmla="*/ 2147483647 h 1236"/>
              <a:gd name="T8" fmla="*/ 0 w 1405"/>
              <a:gd name="T9" fmla="*/ 2147483647 h 1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05" h="1236">
                <a:moveTo>
                  <a:pt x="1405" y="0"/>
                </a:moveTo>
                <a:cubicBezTo>
                  <a:pt x="1290" y="360"/>
                  <a:pt x="1175" y="721"/>
                  <a:pt x="1059" y="927"/>
                </a:cubicBezTo>
                <a:cubicBezTo>
                  <a:pt x="943" y="1133"/>
                  <a:pt x="825" y="1236"/>
                  <a:pt x="708" y="1234"/>
                </a:cubicBezTo>
                <a:cubicBezTo>
                  <a:pt x="591" y="1232"/>
                  <a:pt x="475" y="1120"/>
                  <a:pt x="357" y="916"/>
                </a:cubicBezTo>
                <a:cubicBezTo>
                  <a:pt x="239" y="712"/>
                  <a:pt x="119" y="361"/>
                  <a:pt x="0" y="11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38" name="Text Box 102"/>
          <p:cNvSpPr txBox="1">
            <a:spLocks noChangeArrowheads="1"/>
          </p:cNvSpPr>
          <p:nvPr/>
        </p:nvSpPr>
        <p:spPr bwMode="auto">
          <a:xfrm>
            <a:off x="4162696" y="4632325"/>
            <a:ext cx="4817791" cy="1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aseline="0" dirty="0">
                <a:solidFill>
                  <a:srgbClr val="FF0000"/>
                </a:solidFill>
              </a:rPr>
              <a:t>To work out the range of the function;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baseline="0" dirty="0">
                <a:solidFill>
                  <a:srgbClr val="FF0000"/>
                </a:solidFill>
              </a:rPr>
              <a:t>	- Sketch it first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baseline="0" dirty="0">
                <a:solidFill>
                  <a:srgbClr val="FF0000"/>
                </a:solidFill>
              </a:rPr>
              <a:t>	- the range is the set of answers you get (</a:t>
            </a:r>
            <a:r>
              <a:rPr lang="en-GB" altLang="en-US" sz="1600" baseline="0" dirty="0" err="1">
                <a:solidFill>
                  <a:srgbClr val="FF0000"/>
                </a:solidFill>
              </a:rPr>
              <a:t>ie</a:t>
            </a:r>
            <a:r>
              <a:rPr lang="en-GB" altLang="en-US" sz="1600" baseline="0" dirty="0">
                <a:solidFill>
                  <a:srgbClr val="FF0000"/>
                </a:solidFill>
              </a:rPr>
              <a:t> 	the	‘y’ values – now labelled as g(x)…)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baseline="0" dirty="0">
                <a:solidFill>
                  <a:srgbClr val="FF0000"/>
                </a:solidFill>
              </a:rPr>
              <a:t>	- Use an Inequality if there is a continuous 	set of values</a:t>
            </a:r>
          </a:p>
        </p:txBody>
      </p:sp>
      <p:sp>
        <p:nvSpPr>
          <p:cNvPr id="14440" name="Line 104"/>
          <p:cNvSpPr>
            <a:spLocks noChangeShapeType="1"/>
          </p:cNvSpPr>
          <p:nvPr/>
        </p:nvSpPr>
        <p:spPr bwMode="auto">
          <a:xfrm flipV="1">
            <a:off x="4842738" y="1437459"/>
            <a:ext cx="0" cy="18637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41" name="Text Box 105"/>
          <p:cNvSpPr txBox="1">
            <a:spLocks noChangeArrowheads="1"/>
          </p:cNvSpPr>
          <p:nvPr/>
        </p:nvSpPr>
        <p:spPr bwMode="auto">
          <a:xfrm>
            <a:off x="3770812" y="1515791"/>
            <a:ext cx="121951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aseline="0" dirty="0">
                <a:solidFill>
                  <a:srgbClr val="FF0000"/>
                </a:solidFill>
              </a:rPr>
              <a:t>You can get any value bigger than, or including 3…</a:t>
            </a:r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18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4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14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4" grpId="0"/>
      <p:bldP spid="14393" grpId="0"/>
      <p:bldP spid="14392" grpId="0"/>
      <p:bldP spid="14391" grpId="0"/>
      <p:bldP spid="14390" grpId="0"/>
      <p:bldP spid="14389" grpId="0"/>
      <p:bldP spid="14388" grpId="0"/>
      <p:bldP spid="14387" grpId="0"/>
      <p:bldP spid="14386" grpId="0"/>
      <p:bldP spid="14385" grpId="0"/>
      <p:bldP spid="14384" grpId="0"/>
      <p:bldP spid="14383" grpId="0"/>
      <p:bldP spid="14382" grpId="0"/>
      <p:bldP spid="14381" grpId="0"/>
      <p:bldP spid="14380" grpId="0"/>
      <p:bldP spid="14379" grpId="0"/>
      <p:bldP spid="14378" grpId="0"/>
      <p:bldP spid="14377" grpId="0"/>
      <p:bldP spid="14376" grpId="0"/>
      <p:bldP spid="14375" grpId="0"/>
      <p:bldP spid="14374" grpId="0"/>
      <p:bldP spid="14373" grpId="0"/>
      <p:bldP spid="14372" grpId="0"/>
      <p:bldP spid="14371" grpId="0"/>
      <p:bldP spid="14370" grpId="0"/>
      <p:bldP spid="14369" grpId="0"/>
      <p:bldP spid="14368" grpId="0"/>
      <p:bldP spid="14367" grpId="0"/>
      <p:bldP spid="14366" grpId="0"/>
      <p:bldP spid="14365" grpId="0"/>
      <p:bldP spid="14364" grpId="0"/>
      <p:bldP spid="14363" grpId="0"/>
      <p:bldP spid="14362" grpId="0"/>
      <p:bldP spid="14361" grpId="0"/>
      <p:bldP spid="14360" grpId="0"/>
      <p:bldP spid="14359" grpId="0"/>
      <p:bldP spid="14396" grpId="0" animBg="1"/>
      <p:bldP spid="14397" grpId="0" animBg="1"/>
      <p:bldP spid="14398" grpId="0" animBg="1"/>
      <p:bldP spid="14399" grpId="0" animBg="1"/>
      <p:bldP spid="14400" grpId="0" animBg="1"/>
      <p:bldP spid="14403" grpId="0" animBg="1"/>
      <p:bldP spid="14404" grpId="0" animBg="1"/>
      <p:bldP spid="14405" grpId="0" animBg="1"/>
      <p:bldP spid="14406" grpId="0" animBg="1"/>
      <p:bldP spid="14407" grpId="0" animBg="1"/>
      <p:bldP spid="14410" grpId="0"/>
      <p:bldP spid="14427" grpId="0" animBg="1"/>
      <p:bldP spid="14428" grpId="0" animBg="1"/>
      <p:bldP spid="14429" grpId="0" animBg="1"/>
      <p:bldP spid="14430" grpId="0" animBg="1"/>
      <p:bldP spid="14431" grpId="0" animBg="1"/>
      <p:bldP spid="14432" grpId="0" animBg="1"/>
      <p:bldP spid="14433" grpId="0" animBg="1"/>
      <p:bldP spid="14434" grpId="0" animBg="1"/>
      <p:bldP spid="14435" grpId="0"/>
      <p:bldP spid="14436" grpId="0"/>
      <p:bldP spid="14437" grpId="0" animBg="1"/>
      <p:bldP spid="14440" grpId="0" animBg="1"/>
      <p:bldP spid="144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638" y="1600200"/>
            <a:ext cx="40989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You will need to be able to plot more than one function on the same set of axes, possibly for different domains.</a:t>
            </a: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The function f(x) is defined by:</a:t>
            </a: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a) Sketch f(x) stating its range</a:t>
            </a: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f(x) &gt; 3</a:t>
            </a: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b) Find the values of a such that f(a) = 19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35000" y="3719513"/>
            <a:ext cx="814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f(x) =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373188" y="3468688"/>
            <a:ext cx="4730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800" baseline="0">
                <a:solidFill>
                  <a:srgbClr val="FF0000"/>
                </a:solidFill>
              </a:rPr>
              <a:t>{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727200" y="3543300"/>
            <a:ext cx="1655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5 – 2x     x &lt; 1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758950" y="3925888"/>
            <a:ext cx="1655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x</a:t>
            </a:r>
            <a:r>
              <a:rPr lang="en-GB" altLang="en-US">
                <a:solidFill>
                  <a:srgbClr val="FF0000"/>
                </a:solidFill>
              </a:rPr>
              <a:t>2</a:t>
            </a:r>
            <a:r>
              <a:rPr lang="en-GB" altLang="en-US" baseline="0">
                <a:solidFill>
                  <a:srgbClr val="FF0000"/>
                </a:solidFill>
              </a:rPr>
              <a:t> + 3     x ≥ 1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79502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73914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68326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62738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7150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562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79502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73914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2738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57150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1562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79502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73914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68326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62738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57150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1562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79502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73914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68326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62738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51562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79502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73914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68326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62738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57150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51562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79502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73914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68326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62738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57150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51562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5156200" y="21336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>
            <a:off x="5156200" y="260985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5156200" y="3089275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5156200" y="35687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5156200" y="4044950"/>
            <a:ext cx="3352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57150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01" name="Line 49"/>
          <p:cNvSpPr>
            <a:spLocks noChangeShapeType="1"/>
          </p:cNvSpPr>
          <p:nvPr/>
        </p:nvSpPr>
        <p:spPr bwMode="auto">
          <a:xfrm>
            <a:off x="62738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02" name="Line 50"/>
          <p:cNvSpPr>
            <a:spLocks noChangeShapeType="1"/>
          </p:cNvSpPr>
          <p:nvPr/>
        </p:nvSpPr>
        <p:spPr bwMode="auto">
          <a:xfrm>
            <a:off x="6832600" y="1654175"/>
            <a:ext cx="0" cy="2870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>
            <a:off x="73914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04" name="Line 52"/>
          <p:cNvSpPr>
            <a:spLocks noChangeShapeType="1"/>
          </p:cNvSpPr>
          <p:nvPr/>
        </p:nvSpPr>
        <p:spPr bwMode="auto">
          <a:xfrm>
            <a:off x="79502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 useBgFill="1"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7231063" y="4067175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1</a:t>
            </a:r>
          </a:p>
        </p:txBody>
      </p:sp>
      <p:sp useBgFill="1">
        <p:nvSpPr>
          <p:cNvPr id="23612" name="Text Box 60"/>
          <p:cNvSpPr txBox="1">
            <a:spLocks noChangeArrowheads="1"/>
          </p:cNvSpPr>
          <p:nvPr/>
        </p:nvSpPr>
        <p:spPr bwMode="auto">
          <a:xfrm>
            <a:off x="7802563" y="4070350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2</a:t>
            </a:r>
          </a:p>
        </p:txBody>
      </p:sp>
      <p:sp useBgFill="1">
        <p:nvSpPr>
          <p:cNvPr id="23613" name="Text Box 61"/>
          <p:cNvSpPr txBox="1">
            <a:spLocks noChangeArrowheads="1"/>
          </p:cNvSpPr>
          <p:nvPr/>
        </p:nvSpPr>
        <p:spPr bwMode="auto">
          <a:xfrm>
            <a:off x="6108700" y="4067175"/>
            <a:ext cx="4445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-1</a:t>
            </a:r>
          </a:p>
        </p:txBody>
      </p:sp>
      <p:sp useBgFill="1"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5511800" y="4070350"/>
            <a:ext cx="3841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-2</a:t>
            </a:r>
          </a:p>
        </p:txBody>
      </p:sp>
      <p:sp useBgFill="1"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6856413" y="3409950"/>
            <a:ext cx="395287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2</a:t>
            </a:r>
          </a:p>
        </p:txBody>
      </p:sp>
      <p:sp useBgFill="1">
        <p:nvSpPr>
          <p:cNvPr id="23616" name="Text Box 64"/>
          <p:cNvSpPr txBox="1">
            <a:spLocks noChangeArrowheads="1"/>
          </p:cNvSpPr>
          <p:nvPr/>
        </p:nvSpPr>
        <p:spPr bwMode="auto">
          <a:xfrm>
            <a:off x="6850063" y="2943225"/>
            <a:ext cx="465137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4</a:t>
            </a:r>
          </a:p>
        </p:txBody>
      </p:sp>
      <p:sp useBgFill="1">
        <p:nvSpPr>
          <p:cNvPr id="23617" name="Text Box 65"/>
          <p:cNvSpPr txBox="1">
            <a:spLocks noChangeArrowheads="1"/>
          </p:cNvSpPr>
          <p:nvPr/>
        </p:nvSpPr>
        <p:spPr bwMode="auto">
          <a:xfrm>
            <a:off x="6858000" y="2470150"/>
            <a:ext cx="4699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6</a:t>
            </a:r>
          </a:p>
        </p:txBody>
      </p:sp>
      <p:sp useBgFill="1">
        <p:nvSpPr>
          <p:cNvPr id="23618" name="Text Box 66"/>
          <p:cNvSpPr txBox="1">
            <a:spLocks noChangeArrowheads="1"/>
          </p:cNvSpPr>
          <p:nvPr/>
        </p:nvSpPr>
        <p:spPr bwMode="auto">
          <a:xfrm>
            <a:off x="6850063" y="1997075"/>
            <a:ext cx="465137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8</a:t>
            </a:r>
          </a:p>
        </p:txBody>
      </p:sp>
      <p:sp>
        <p:nvSpPr>
          <p:cNvPr id="23619" name="Text Box 67"/>
          <p:cNvSpPr txBox="1">
            <a:spLocks noChangeArrowheads="1"/>
          </p:cNvSpPr>
          <p:nvPr/>
        </p:nvSpPr>
        <p:spPr bwMode="auto">
          <a:xfrm>
            <a:off x="8483600" y="3814763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x</a:t>
            </a:r>
          </a:p>
        </p:txBody>
      </p:sp>
      <p:sp>
        <p:nvSpPr>
          <p:cNvPr id="23620" name="Text Box 68"/>
          <p:cNvSpPr txBox="1">
            <a:spLocks noChangeArrowheads="1"/>
          </p:cNvSpPr>
          <p:nvPr/>
        </p:nvSpPr>
        <p:spPr bwMode="auto">
          <a:xfrm>
            <a:off x="6553200" y="1295400"/>
            <a:ext cx="6127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f(x)</a:t>
            </a:r>
          </a:p>
        </p:txBody>
      </p:sp>
      <p:sp useBgFill="1">
        <p:nvSpPr>
          <p:cNvPr id="23625" name="Text Box 73"/>
          <p:cNvSpPr txBox="1">
            <a:spLocks noChangeArrowheads="1"/>
          </p:cNvSpPr>
          <p:nvPr/>
        </p:nvSpPr>
        <p:spPr bwMode="auto">
          <a:xfrm>
            <a:off x="8356600" y="4076700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3</a:t>
            </a:r>
          </a:p>
        </p:txBody>
      </p:sp>
      <p:sp useBgFill="1">
        <p:nvSpPr>
          <p:cNvPr id="23626" name="Text Box 74"/>
          <p:cNvSpPr txBox="1">
            <a:spLocks noChangeArrowheads="1"/>
          </p:cNvSpPr>
          <p:nvPr/>
        </p:nvSpPr>
        <p:spPr bwMode="auto">
          <a:xfrm>
            <a:off x="4949825" y="4070350"/>
            <a:ext cx="41592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-3</a:t>
            </a:r>
          </a:p>
        </p:txBody>
      </p:sp>
      <p:grpSp>
        <p:nvGrpSpPr>
          <p:cNvPr id="23639" name="Group 87"/>
          <p:cNvGrpSpPr>
            <a:grpSpLocks/>
          </p:cNvGrpSpPr>
          <p:nvPr/>
        </p:nvGrpSpPr>
        <p:grpSpPr bwMode="auto">
          <a:xfrm>
            <a:off x="7297738" y="3000375"/>
            <a:ext cx="188912" cy="188913"/>
            <a:chOff x="1870" y="3802"/>
            <a:chExt cx="119" cy="119"/>
          </a:xfrm>
        </p:grpSpPr>
        <p:sp>
          <p:nvSpPr>
            <p:cNvPr id="18520" name="Line 85"/>
            <p:cNvSpPr>
              <a:spLocks noChangeShapeType="1"/>
            </p:cNvSpPr>
            <p:nvPr/>
          </p:nvSpPr>
          <p:spPr bwMode="auto">
            <a:xfrm>
              <a:off x="1874" y="3802"/>
              <a:ext cx="115" cy="11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21" name="Line 86"/>
            <p:cNvSpPr>
              <a:spLocks noChangeShapeType="1"/>
            </p:cNvSpPr>
            <p:nvPr/>
          </p:nvSpPr>
          <p:spPr bwMode="auto">
            <a:xfrm flipH="1">
              <a:off x="1870" y="3806"/>
              <a:ext cx="115" cy="11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640" name="Group 88"/>
          <p:cNvGrpSpPr>
            <a:grpSpLocks/>
          </p:cNvGrpSpPr>
          <p:nvPr/>
        </p:nvGrpSpPr>
        <p:grpSpPr bwMode="auto">
          <a:xfrm>
            <a:off x="6181725" y="2286000"/>
            <a:ext cx="188913" cy="188913"/>
            <a:chOff x="1870" y="3802"/>
            <a:chExt cx="119" cy="119"/>
          </a:xfrm>
        </p:grpSpPr>
        <p:sp>
          <p:nvSpPr>
            <p:cNvPr id="18518" name="Line 89"/>
            <p:cNvSpPr>
              <a:spLocks noChangeShapeType="1"/>
            </p:cNvSpPr>
            <p:nvPr/>
          </p:nvSpPr>
          <p:spPr bwMode="auto">
            <a:xfrm>
              <a:off x="1874" y="3802"/>
              <a:ext cx="115" cy="1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19" name="Line 90"/>
            <p:cNvSpPr>
              <a:spLocks noChangeShapeType="1"/>
            </p:cNvSpPr>
            <p:nvPr/>
          </p:nvSpPr>
          <p:spPr bwMode="auto">
            <a:xfrm flipH="1">
              <a:off x="1870" y="3806"/>
              <a:ext cx="115" cy="1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643" name="Group 91"/>
          <p:cNvGrpSpPr>
            <a:grpSpLocks/>
          </p:cNvGrpSpPr>
          <p:nvPr/>
        </p:nvGrpSpPr>
        <p:grpSpPr bwMode="auto">
          <a:xfrm>
            <a:off x="7297738" y="3255963"/>
            <a:ext cx="188912" cy="188912"/>
            <a:chOff x="1870" y="3802"/>
            <a:chExt cx="119" cy="119"/>
          </a:xfrm>
        </p:grpSpPr>
        <p:sp>
          <p:nvSpPr>
            <p:cNvPr id="18516" name="Line 92"/>
            <p:cNvSpPr>
              <a:spLocks noChangeShapeType="1"/>
            </p:cNvSpPr>
            <p:nvPr/>
          </p:nvSpPr>
          <p:spPr bwMode="auto">
            <a:xfrm>
              <a:off x="1874" y="3802"/>
              <a:ext cx="115" cy="1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17" name="Line 93"/>
            <p:cNvSpPr>
              <a:spLocks noChangeShapeType="1"/>
            </p:cNvSpPr>
            <p:nvPr/>
          </p:nvSpPr>
          <p:spPr bwMode="auto">
            <a:xfrm flipH="1">
              <a:off x="1870" y="3806"/>
              <a:ext cx="115" cy="1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646" name="Group 94"/>
          <p:cNvGrpSpPr>
            <a:grpSpLocks/>
          </p:cNvGrpSpPr>
          <p:nvPr/>
        </p:nvGrpSpPr>
        <p:grpSpPr bwMode="auto">
          <a:xfrm>
            <a:off x="6743700" y="2760663"/>
            <a:ext cx="188913" cy="188912"/>
            <a:chOff x="1870" y="3802"/>
            <a:chExt cx="119" cy="119"/>
          </a:xfrm>
        </p:grpSpPr>
        <p:sp>
          <p:nvSpPr>
            <p:cNvPr id="18514" name="Line 95"/>
            <p:cNvSpPr>
              <a:spLocks noChangeShapeType="1"/>
            </p:cNvSpPr>
            <p:nvPr/>
          </p:nvSpPr>
          <p:spPr bwMode="auto">
            <a:xfrm>
              <a:off x="1874" y="3802"/>
              <a:ext cx="115" cy="1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15" name="Line 96"/>
            <p:cNvSpPr>
              <a:spLocks noChangeShapeType="1"/>
            </p:cNvSpPr>
            <p:nvPr/>
          </p:nvSpPr>
          <p:spPr bwMode="auto">
            <a:xfrm flipH="1">
              <a:off x="1870" y="3806"/>
              <a:ext cx="115" cy="1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649" name="Line 97"/>
          <p:cNvSpPr>
            <a:spLocks noChangeShapeType="1"/>
          </p:cNvSpPr>
          <p:nvPr/>
        </p:nvSpPr>
        <p:spPr bwMode="auto">
          <a:xfrm flipH="1" flipV="1">
            <a:off x="5510213" y="1682750"/>
            <a:ext cx="1890712" cy="1682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50" name="Text Box 98"/>
          <p:cNvSpPr txBox="1">
            <a:spLocks noChangeArrowheads="1"/>
          </p:cNvSpPr>
          <p:nvPr/>
        </p:nvSpPr>
        <p:spPr bwMode="auto">
          <a:xfrm>
            <a:off x="4343400" y="1317625"/>
            <a:ext cx="1509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f(x) = 5 – 2x</a:t>
            </a:r>
          </a:p>
        </p:txBody>
      </p:sp>
      <p:grpSp>
        <p:nvGrpSpPr>
          <p:cNvPr id="23651" name="Group 99"/>
          <p:cNvGrpSpPr>
            <a:grpSpLocks/>
          </p:cNvGrpSpPr>
          <p:nvPr/>
        </p:nvGrpSpPr>
        <p:grpSpPr bwMode="auto">
          <a:xfrm>
            <a:off x="7864475" y="2287588"/>
            <a:ext cx="188913" cy="188912"/>
            <a:chOff x="1870" y="3802"/>
            <a:chExt cx="119" cy="119"/>
          </a:xfrm>
        </p:grpSpPr>
        <p:sp>
          <p:nvSpPr>
            <p:cNvPr id="18512" name="Line 100"/>
            <p:cNvSpPr>
              <a:spLocks noChangeShapeType="1"/>
            </p:cNvSpPr>
            <p:nvPr/>
          </p:nvSpPr>
          <p:spPr bwMode="auto">
            <a:xfrm>
              <a:off x="1874" y="3802"/>
              <a:ext cx="115" cy="11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13" name="Line 101"/>
            <p:cNvSpPr>
              <a:spLocks noChangeShapeType="1"/>
            </p:cNvSpPr>
            <p:nvPr/>
          </p:nvSpPr>
          <p:spPr bwMode="auto">
            <a:xfrm flipH="1">
              <a:off x="1870" y="3806"/>
              <a:ext cx="115" cy="11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661" name="Freeform 109"/>
          <p:cNvSpPr>
            <a:spLocks/>
          </p:cNvSpPr>
          <p:nvPr/>
        </p:nvSpPr>
        <p:spPr bwMode="auto">
          <a:xfrm>
            <a:off x="7388225" y="1597025"/>
            <a:ext cx="890588" cy="1500188"/>
          </a:xfrm>
          <a:custGeom>
            <a:avLst/>
            <a:gdLst>
              <a:gd name="T0" fmla="*/ 0 w 561"/>
              <a:gd name="T1" fmla="*/ 2147483647 h 945"/>
              <a:gd name="T2" fmla="*/ 2147483647 w 561"/>
              <a:gd name="T3" fmla="*/ 2147483647 h 945"/>
              <a:gd name="T4" fmla="*/ 2147483647 w 561"/>
              <a:gd name="T5" fmla="*/ 0 h 9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1" h="945">
                <a:moveTo>
                  <a:pt x="0" y="945"/>
                </a:moveTo>
                <a:cubicBezTo>
                  <a:pt x="123" y="828"/>
                  <a:pt x="267" y="642"/>
                  <a:pt x="361" y="484"/>
                </a:cubicBezTo>
                <a:cubicBezTo>
                  <a:pt x="455" y="326"/>
                  <a:pt x="519" y="101"/>
                  <a:pt x="561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62" name="Text Box 110"/>
          <p:cNvSpPr txBox="1">
            <a:spLocks noChangeArrowheads="1"/>
          </p:cNvSpPr>
          <p:nvPr/>
        </p:nvSpPr>
        <p:spPr bwMode="auto">
          <a:xfrm>
            <a:off x="7543800" y="1214438"/>
            <a:ext cx="15208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0000FF"/>
                </a:solidFill>
              </a:rPr>
              <a:t>f(x) = x</a:t>
            </a:r>
            <a:r>
              <a:rPr lang="en-GB" altLang="en-US">
                <a:solidFill>
                  <a:srgbClr val="0000FF"/>
                </a:solidFill>
              </a:rPr>
              <a:t>2</a:t>
            </a:r>
            <a:r>
              <a:rPr lang="en-GB" altLang="en-US" baseline="0">
                <a:solidFill>
                  <a:srgbClr val="0000FF"/>
                </a:solidFill>
              </a:rPr>
              <a:t> + 3</a:t>
            </a:r>
          </a:p>
        </p:txBody>
      </p:sp>
      <p:sp>
        <p:nvSpPr>
          <p:cNvPr id="23663" name="Text Box 111"/>
          <p:cNvSpPr txBox="1">
            <a:spLocks noChangeArrowheads="1"/>
          </p:cNvSpPr>
          <p:nvPr/>
        </p:nvSpPr>
        <p:spPr bwMode="auto">
          <a:xfrm>
            <a:off x="4438650" y="4718050"/>
            <a:ext cx="4460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aseline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altLang="en-US" sz="1600" baseline="0">
                <a:solidFill>
                  <a:srgbClr val="FF0000"/>
                </a:solidFill>
              </a:rPr>
              <a:t>Sketch both graphs on the same axes</a:t>
            </a:r>
          </a:p>
        </p:txBody>
      </p:sp>
      <p:sp>
        <p:nvSpPr>
          <p:cNvPr id="23664" name="Text Box 112"/>
          <p:cNvSpPr txBox="1">
            <a:spLocks noChangeArrowheads="1"/>
          </p:cNvSpPr>
          <p:nvPr/>
        </p:nvSpPr>
        <p:spPr bwMode="auto">
          <a:xfrm>
            <a:off x="4432300" y="5041900"/>
            <a:ext cx="4460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aseline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altLang="en-US" sz="1600" baseline="0">
                <a:solidFill>
                  <a:srgbClr val="FF0000"/>
                </a:solidFill>
              </a:rPr>
              <a:t>Make sure you use the correct domain for each</a:t>
            </a:r>
          </a:p>
        </p:txBody>
      </p:sp>
      <p:sp>
        <p:nvSpPr>
          <p:cNvPr id="23665" name="Text Box 113"/>
          <p:cNvSpPr txBox="1">
            <a:spLocks noChangeArrowheads="1"/>
          </p:cNvSpPr>
          <p:nvPr/>
        </p:nvSpPr>
        <p:spPr bwMode="auto">
          <a:xfrm>
            <a:off x="4425950" y="5635625"/>
            <a:ext cx="455295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 baseline="0">
                <a:solidFill>
                  <a:srgbClr val="FF0000"/>
                </a:solidFill>
              </a:rPr>
              <a:t>The lowest value plotted is 3.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 baseline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altLang="en-US" sz="1600" baseline="0">
                <a:solidFill>
                  <a:srgbClr val="FF0000"/>
                </a:solidFill>
              </a:rPr>
              <a:t>Careful though as for 5 – 2x, x cannot include 1. Therefore f(x) &gt; 3  (not including 3)</a:t>
            </a:r>
          </a:p>
        </p:txBody>
      </p:sp>
      <p:sp>
        <p:nvSpPr>
          <p:cNvPr id="23666" name="Line 114"/>
          <p:cNvSpPr>
            <a:spLocks noChangeShapeType="1"/>
          </p:cNvSpPr>
          <p:nvPr/>
        </p:nvSpPr>
        <p:spPr bwMode="auto">
          <a:xfrm flipV="1">
            <a:off x="4913313" y="1657350"/>
            <a:ext cx="12700" cy="1695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78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2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2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2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23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2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2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2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2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3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2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2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2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2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2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23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2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236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58" grpId="0"/>
      <p:bldP spid="23559" grpId="0"/>
      <p:bldP spid="23560" grpId="0"/>
      <p:bldP spid="23561" grpId="0"/>
      <p:bldP spid="23562" grpId="0"/>
      <p:bldP spid="23563" grpId="0"/>
      <p:bldP spid="23564" grpId="0"/>
      <p:bldP spid="23565" grpId="0"/>
      <p:bldP spid="23566" grpId="0"/>
      <p:bldP spid="23567" grpId="0"/>
      <p:bldP spid="23568" grpId="0"/>
      <p:bldP spid="23569" grpId="0"/>
      <p:bldP spid="23570" grpId="0"/>
      <p:bldP spid="23571" grpId="0"/>
      <p:bldP spid="23572" grpId="0"/>
      <p:bldP spid="23573" grpId="0"/>
      <p:bldP spid="23574" grpId="0"/>
      <p:bldP spid="23575" grpId="0"/>
      <p:bldP spid="23576" grpId="0"/>
      <p:bldP spid="23577" grpId="0"/>
      <p:bldP spid="23578" grpId="0"/>
      <p:bldP spid="23579" grpId="0"/>
      <p:bldP spid="23580" grpId="0"/>
      <p:bldP spid="23581" grpId="0"/>
      <p:bldP spid="23582" grpId="0"/>
      <p:bldP spid="23583" grpId="0"/>
      <p:bldP spid="23584" grpId="0"/>
      <p:bldP spid="23585" grpId="0"/>
      <p:bldP spid="23586" grpId="0"/>
      <p:bldP spid="23587" grpId="0"/>
      <p:bldP spid="23588" grpId="0"/>
      <p:bldP spid="23589" grpId="0"/>
      <p:bldP spid="23590" grpId="0"/>
      <p:bldP spid="23591" grpId="0"/>
      <p:bldP spid="23592" grpId="0"/>
      <p:bldP spid="23593" grpId="0"/>
      <p:bldP spid="23594" grpId="0"/>
      <p:bldP spid="23595" grpId="0" animBg="1"/>
      <p:bldP spid="23596" grpId="0" animBg="1"/>
      <p:bldP spid="23597" grpId="0" animBg="1"/>
      <p:bldP spid="23598" grpId="0" animBg="1"/>
      <p:bldP spid="23599" grpId="0" animBg="1"/>
      <p:bldP spid="23600" grpId="0" animBg="1"/>
      <p:bldP spid="23601" grpId="0" animBg="1"/>
      <p:bldP spid="23602" grpId="0" animBg="1"/>
      <p:bldP spid="23603" grpId="0" animBg="1"/>
      <p:bldP spid="23604" grpId="0" animBg="1"/>
      <p:bldP spid="23611" grpId="0" animBg="1"/>
      <p:bldP spid="23612" grpId="0" animBg="1"/>
      <p:bldP spid="23613" grpId="0" animBg="1"/>
      <p:bldP spid="23614" grpId="0" animBg="1"/>
      <p:bldP spid="23615" grpId="0" animBg="1"/>
      <p:bldP spid="23616" grpId="0" animBg="1"/>
      <p:bldP spid="23617" grpId="0" animBg="1"/>
      <p:bldP spid="23618" grpId="0" animBg="1"/>
      <p:bldP spid="23619" grpId="0"/>
      <p:bldP spid="23620" grpId="0"/>
      <p:bldP spid="23625" grpId="0" animBg="1"/>
      <p:bldP spid="23626" grpId="0" animBg="1"/>
      <p:bldP spid="23649" grpId="0" animBg="1"/>
      <p:bldP spid="23650" grpId="0"/>
      <p:bldP spid="23661" grpId="0" animBg="1"/>
      <p:bldP spid="23662" grpId="0"/>
      <p:bldP spid="23663" grpId="0"/>
      <p:bldP spid="23664" grpId="0"/>
      <p:bldP spid="236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638" y="1600200"/>
            <a:ext cx="4098925" cy="5105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You will need to be able to plot more than one function on the same set of axes, possibly for different domains.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The function f(x) is defined by: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a) Sketch f(x) stating its range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f(x) &gt;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b) Find the values of a such that f(a) = 19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Solve both equations separately!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Remember that the answers must be within the domain given, or they cannot be included</a:t>
            </a:r>
            <a:endParaRPr lang="en-GB" altLang="en-US" sz="18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60400" y="3605213"/>
            <a:ext cx="814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f(x) =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398588" y="3354388"/>
            <a:ext cx="4730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800" baseline="0">
                <a:solidFill>
                  <a:srgbClr val="FF0000"/>
                </a:solidFill>
              </a:rPr>
              <a:t>{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752600" y="3429000"/>
            <a:ext cx="1655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5 – 2x     x &lt; 1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784350" y="3811588"/>
            <a:ext cx="1655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x</a:t>
            </a:r>
            <a:r>
              <a:rPr lang="en-GB" altLang="en-US">
                <a:solidFill>
                  <a:srgbClr val="FF0000"/>
                </a:solidFill>
              </a:rPr>
              <a:t>2</a:t>
            </a:r>
            <a:r>
              <a:rPr lang="en-GB" altLang="en-US" baseline="0">
                <a:solidFill>
                  <a:srgbClr val="FF0000"/>
                </a:solidFill>
              </a:rPr>
              <a:t> + 3     x ≥ 1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79502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73914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68326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62738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7150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1562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79502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73914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2738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57150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51562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79502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73914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68326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62738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57150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51562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79502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73914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68326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62738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57150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51562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79502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73914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68326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62738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57150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51562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79502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73914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68326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62738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57150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51562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5156200" y="21336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5156200" y="260985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>
            <a:off x="5156200" y="3089275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2" name="Line 46"/>
          <p:cNvSpPr>
            <a:spLocks noChangeShapeType="1"/>
          </p:cNvSpPr>
          <p:nvPr/>
        </p:nvSpPr>
        <p:spPr bwMode="auto">
          <a:xfrm>
            <a:off x="5156200" y="35687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3" name="Line 47"/>
          <p:cNvSpPr>
            <a:spLocks noChangeShapeType="1"/>
          </p:cNvSpPr>
          <p:nvPr/>
        </p:nvSpPr>
        <p:spPr bwMode="auto">
          <a:xfrm>
            <a:off x="5156200" y="4044950"/>
            <a:ext cx="3352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>
            <a:off x="57150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62738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6832600" y="1654175"/>
            <a:ext cx="0" cy="2870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>
            <a:off x="73914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>
            <a:off x="79502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 useBgFill="1"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7231063" y="4067175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1</a:t>
            </a:r>
          </a:p>
        </p:txBody>
      </p:sp>
      <p:sp useBgFill="1">
        <p:nvSpPr>
          <p:cNvPr id="19510" name="Text Box 54"/>
          <p:cNvSpPr txBox="1">
            <a:spLocks noChangeArrowheads="1"/>
          </p:cNvSpPr>
          <p:nvPr/>
        </p:nvSpPr>
        <p:spPr bwMode="auto">
          <a:xfrm>
            <a:off x="7802563" y="4070350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2</a:t>
            </a:r>
          </a:p>
        </p:txBody>
      </p:sp>
      <p:sp useBgFill="1"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6108700" y="4067175"/>
            <a:ext cx="4445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-1</a:t>
            </a:r>
          </a:p>
        </p:txBody>
      </p:sp>
      <p:sp useBgFill="1"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5511800" y="4070350"/>
            <a:ext cx="3841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-2</a:t>
            </a:r>
          </a:p>
        </p:txBody>
      </p:sp>
      <p:sp useBgFill="1">
        <p:nvSpPr>
          <p:cNvPr id="19513" name="Text Box 57"/>
          <p:cNvSpPr txBox="1">
            <a:spLocks noChangeArrowheads="1"/>
          </p:cNvSpPr>
          <p:nvPr/>
        </p:nvSpPr>
        <p:spPr bwMode="auto">
          <a:xfrm>
            <a:off x="6856413" y="3409950"/>
            <a:ext cx="395287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2</a:t>
            </a:r>
          </a:p>
        </p:txBody>
      </p:sp>
      <p:sp useBgFill="1"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6850063" y="2943225"/>
            <a:ext cx="465137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4</a:t>
            </a:r>
          </a:p>
        </p:txBody>
      </p:sp>
      <p:sp useBgFill="1">
        <p:nvSpPr>
          <p:cNvPr id="19515" name="Text Box 59"/>
          <p:cNvSpPr txBox="1">
            <a:spLocks noChangeArrowheads="1"/>
          </p:cNvSpPr>
          <p:nvPr/>
        </p:nvSpPr>
        <p:spPr bwMode="auto">
          <a:xfrm>
            <a:off x="6858000" y="2470150"/>
            <a:ext cx="4699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6</a:t>
            </a:r>
          </a:p>
        </p:txBody>
      </p:sp>
      <p:sp useBgFill="1">
        <p:nvSpPr>
          <p:cNvPr id="19516" name="Text Box 60"/>
          <p:cNvSpPr txBox="1">
            <a:spLocks noChangeArrowheads="1"/>
          </p:cNvSpPr>
          <p:nvPr/>
        </p:nvSpPr>
        <p:spPr bwMode="auto">
          <a:xfrm>
            <a:off x="6850063" y="1997075"/>
            <a:ext cx="465137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8</a:t>
            </a:r>
          </a:p>
        </p:txBody>
      </p:sp>
      <p:sp>
        <p:nvSpPr>
          <p:cNvPr id="19517" name="Text Box 61"/>
          <p:cNvSpPr txBox="1">
            <a:spLocks noChangeArrowheads="1"/>
          </p:cNvSpPr>
          <p:nvPr/>
        </p:nvSpPr>
        <p:spPr bwMode="auto">
          <a:xfrm>
            <a:off x="8483600" y="3814763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x</a:t>
            </a:r>
          </a:p>
        </p:txBody>
      </p:sp>
      <p:sp useBgFill="1">
        <p:nvSpPr>
          <p:cNvPr id="19519" name="Text Box 63"/>
          <p:cNvSpPr txBox="1">
            <a:spLocks noChangeArrowheads="1"/>
          </p:cNvSpPr>
          <p:nvPr/>
        </p:nvSpPr>
        <p:spPr bwMode="auto">
          <a:xfrm>
            <a:off x="8356600" y="4076700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3</a:t>
            </a:r>
          </a:p>
        </p:txBody>
      </p:sp>
      <p:sp useBgFill="1">
        <p:nvSpPr>
          <p:cNvPr id="19520" name="Text Box 64"/>
          <p:cNvSpPr txBox="1">
            <a:spLocks noChangeArrowheads="1"/>
          </p:cNvSpPr>
          <p:nvPr/>
        </p:nvSpPr>
        <p:spPr bwMode="auto">
          <a:xfrm>
            <a:off x="4949825" y="4070350"/>
            <a:ext cx="41592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-3</a:t>
            </a:r>
          </a:p>
        </p:txBody>
      </p:sp>
      <p:grpSp>
        <p:nvGrpSpPr>
          <p:cNvPr id="19521" name="Group 65"/>
          <p:cNvGrpSpPr>
            <a:grpSpLocks/>
          </p:cNvGrpSpPr>
          <p:nvPr/>
        </p:nvGrpSpPr>
        <p:grpSpPr bwMode="auto">
          <a:xfrm>
            <a:off x="7297738" y="3000375"/>
            <a:ext cx="188912" cy="188913"/>
            <a:chOff x="1870" y="3802"/>
            <a:chExt cx="119" cy="119"/>
          </a:xfrm>
        </p:grpSpPr>
        <p:sp>
          <p:nvSpPr>
            <p:cNvPr id="19552" name="Line 66"/>
            <p:cNvSpPr>
              <a:spLocks noChangeShapeType="1"/>
            </p:cNvSpPr>
            <p:nvPr/>
          </p:nvSpPr>
          <p:spPr bwMode="auto">
            <a:xfrm>
              <a:off x="1874" y="3802"/>
              <a:ext cx="115" cy="11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553" name="Line 67"/>
            <p:cNvSpPr>
              <a:spLocks noChangeShapeType="1"/>
            </p:cNvSpPr>
            <p:nvPr/>
          </p:nvSpPr>
          <p:spPr bwMode="auto">
            <a:xfrm flipH="1">
              <a:off x="1870" y="3806"/>
              <a:ext cx="115" cy="11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9522" name="Group 68"/>
          <p:cNvGrpSpPr>
            <a:grpSpLocks/>
          </p:cNvGrpSpPr>
          <p:nvPr/>
        </p:nvGrpSpPr>
        <p:grpSpPr bwMode="auto">
          <a:xfrm>
            <a:off x="6181725" y="2286000"/>
            <a:ext cx="188913" cy="188913"/>
            <a:chOff x="1870" y="3802"/>
            <a:chExt cx="119" cy="119"/>
          </a:xfrm>
        </p:grpSpPr>
        <p:sp>
          <p:nvSpPr>
            <p:cNvPr id="19550" name="Line 69"/>
            <p:cNvSpPr>
              <a:spLocks noChangeShapeType="1"/>
            </p:cNvSpPr>
            <p:nvPr/>
          </p:nvSpPr>
          <p:spPr bwMode="auto">
            <a:xfrm>
              <a:off x="1874" y="3802"/>
              <a:ext cx="115" cy="1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551" name="Line 70"/>
            <p:cNvSpPr>
              <a:spLocks noChangeShapeType="1"/>
            </p:cNvSpPr>
            <p:nvPr/>
          </p:nvSpPr>
          <p:spPr bwMode="auto">
            <a:xfrm flipH="1">
              <a:off x="1870" y="3806"/>
              <a:ext cx="115" cy="1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9523" name="Group 71"/>
          <p:cNvGrpSpPr>
            <a:grpSpLocks/>
          </p:cNvGrpSpPr>
          <p:nvPr/>
        </p:nvGrpSpPr>
        <p:grpSpPr bwMode="auto">
          <a:xfrm>
            <a:off x="7297738" y="3255963"/>
            <a:ext cx="188912" cy="188912"/>
            <a:chOff x="1870" y="3802"/>
            <a:chExt cx="119" cy="119"/>
          </a:xfrm>
        </p:grpSpPr>
        <p:sp>
          <p:nvSpPr>
            <p:cNvPr id="19548" name="Line 72"/>
            <p:cNvSpPr>
              <a:spLocks noChangeShapeType="1"/>
            </p:cNvSpPr>
            <p:nvPr/>
          </p:nvSpPr>
          <p:spPr bwMode="auto">
            <a:xfrm>
              <a:off x="1874" y="3802"/>
              <a:ext cx="115" cy="1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549" name="Line 73"/>
            <p:cNvSpPr>
              <a:spLocks noChangeShapeType="1"/>
            </p:cNvSpPr>
            <p:nvPr/>
          </p:nvSpPr>
          <p:spPr bwMode="auto">
            <a:xfrm flipH="1">
              <a:off x="1870" y="3806"/>
              <a:ext cx="115" cy="1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9524" name="Group 74"/>
          <p:cNvGrpSpPr>
            <a:grpSpLocks/>
          </p:cNvGrpSpPr>
          <p:nvPr/>
        </p:nvGrpSpPr>
        <p:grpSpPr bwMode="auto">
          <a:xfrm>
            <a:off x="6743700" y="2760663"/>
            <a:ext cx="188913" cy="188912"/>
            <a:chOff x="1870" y="3802"/>
            <a:chExt cx="119" cy="119"/>
          </a:xfrm>
        </p:grpSpPr>
        <p:sp>
          <p:nvSpPr>
            <p:cNvPr id="19546" name="Line 75"/>
            <p:cNvSpPr>
              <a:spLocks noChangeShapeType="1"/>
            </p:cNvSpPr>
            <p:nvPr/>
          </p:nvSpPr>
          <p:spPr bwMode="auto">
            <a:xfrm>
              <a:off x="1874" y="3802"/>
              <a:ext cx="115" cy="1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547" name="Line 76"/>
            <p:cNvSpPr>
              <a:spLocks noChangeShapeType="1"/>
            </p:cNvSpPr>
            <p:nvPr/>
          </p:nvSpPr>
          <p:spPr bwMode="auto">
            <a:xfrm flipH="1">
              <a:off x="1870" y="3806"/>
              <a:ext cx="115" cy="1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525" name="Line 77"/>
          <p:cNvSpPr>
            <a:spLocks noChangeShapeType="1"/>
          </p:cNvSpPr>
          <p:nvPr/>
        </p:nvSpPr>
        <p:spPr bwMode="auto">
          <a:xfrm flipH="1" flipV="1">
            <a:off x="5510213" y="1682750"/>
            <a:ext cx="1890712" cy="1682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26" name="Text Box 78"/>
          <p:cNvSpPr txBox="1">
            <a:spLocks noChangeArrowheads="1"/>
          </p:cNvSpPr>
          <p:nvPr/>
        </p:nvSpPr>
        <p:spPr bwMode="auto">
          <a:xfrm>
            <a:off x="4343400" y="1309688"/>
            <a:ext cx="152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f(x) = 5 – 2x</a:t>
            </a:r>
          </a:p>
        </p:txBody>
      </p:sp>
      <p:grpSp>
        <p:nvGrpSpPr>
          <p:cNvPr id="19527" name="Group 79"/>
          <p:cNvGrpSpPr>
            <a:grpSpLocks/>
          </p:cNvGrpSpPr>
          <p:nvPr/>
        </p:nvGrpSpPr>
        <p:grpSpPr bwMode="auto">
          <a:xfrm>
            <a:off x="7864475" y="2287588"/>
            <a:ext cx="188913" cy="188912"/>
            <a:chOff x="1870" y="3802"/>
            <a:chExt cx="119" cy="119"/>
          </a:xfrm>
        </p:grpSpPr>
        <p:sp>
          <p:nvSpPr>
            <p:cNvPr id="19544" name="Line 80"/>
            <p:cNvSpPr>
              <a:spLocks noChangeShapeType="1"/>
            </p:cNvSpPr>
            <p:nvPr/>
          </p:nvSpPr>
          <p:spPr bwMode="auto">
            <a:xfrm>
              <a:off x="1874" y="3802"/>
              <a:ext cx="115" cy="11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545" name="Line 81"/>
            <p:cNvSpPr>
              <a:spLocks noChangeShapeType="1"/>
            </p:cNvSpPr>
            <p:nvPr/>
          </p:nvSpPr>
          <p:spPr bwMode="auto">
            <a:xfrm flipH="1">
              <a:off x="1870" y="3806"/>
              <a:ext cx="115" cy="11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528" name="Freeform 82"/>
          <p:cNvSpPr>
            <a:spLocks/>
          </p:cNvSpPr>
          <p:nvPr/>
        </p:nvSpPr>
        <p:spPr bwMode="auto">
          <a:xfrm>
            <a:off x="7388225" y="1597025"/>
            <a:ext cx="890588" cy="1500188"/>
          </a:xfrm>
          <a:custGeom>
            <a:avLst/>
            <a:gdLst>
              <a:gd name="T0" fmla="*/ 0 w 561"/>
              <a:gd name="T1" fmla="*/ 2147483647 h 945"/>
              <a:gd name="T2" fmla="*/ 2147483647 w 561"/>
              <a:gd name="T3" fmla="*/ 2147483647 h 945"/>
              <a:gd name="T4" fmla="*/ 2147483647 w 561"/>
              <a:gd name="T5" fmla="*/ 0 h 9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1" h="945">
                <a:moveTo>
                  <a:pt x="0" y="945"/>
                </a:moveTo>
                <a:cubicBezTo>
                  <a:pt x="123" y="828"/>
                  <a:pt x="267" y="642"/>
                  <a:pt x="361" y="484"/>
                </a:cubicBezTo>
                <a:cubicBezTo>
                  <a:pt x="455" y="326"/>
                  <a:pt x="519" y="101"/>
                  <a:pt x="561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29" name="Text Box 83"/>
          <p:cNvSpPr txBox="1">
            <a:spLocks noChangeArrowheads="1"/>
          </p:cNvSpPr>
          <p:nvPr/>
        </p:nvSpPr>
        <p:spPr bwMode="auto">
          <a:xfrm>
            <a:off x="7543800" y="1214438"/>
            <a:ext cx="15208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0000FF"/>
                </a:solidFill>
              </a:rPr>
              <a:t>f(x) = x</a:t>
            </a:r>
            <a:r>
              <a:rPr lang="en-GB" altLang="en-US">
                <a:solidFill>
                  <a:srgbClr val="0000FF"/>
                </a:solidFill>
              </a:rPr>
              <a:t>2</a:t>
            </a:r>
            <a:r>
              <a:rPr lang="en-GB" altLang="en-US" baseline="0">
                <a:solidFill>
                  <a:srgbClr val="0000FF"/>
                </a:solidFill>
              </a:rPr>
              <a:t> + 3</a:t>
            </a:r>
          </a:p>
        </p:txBody>
      </p:sp>
      <p:sp>
        <p:nvSpPr>
          <p:cNvPr id="24664" name="Text Box 88"/>
          <p:cNvSpPr txBox="1">
            <a:spLocks noChangeArrowheads="1"/>
          </p:cNvSpPr>
          <p:nvPr/>
        </p:nvSpPr>
        <p:spPr bwMode="auto">
          <a:xfrm>
            <a:off x="4724400" y="5181600"/>
            <a:ext cx="1468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5 – 2x = 19</a:t>
            </a:r>
          </a:p>
        </p:txBody>
      </p:sp>
      <p:sp>
        <p:nvSpPr>
          <p:cNvPr id="24665" name="Text Box 89"/>
          <p:cNvSpPr txBox="1">
            <a:spLocks noChangeArrowheads="1"/>
          </p:cNvSpPr>
          <p:nvPr/>
        </p:nvSpPr>
        <p:spPr bwMode="auto">
          <a:xfrm>
            <a:off x="4724400" y="5562600"/>
            <a:ext cx="1468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– 2x = 14</a:t>
            </a:r>
          </a:p>
        </p:txBody>
      </p:sp>
      <p:sp>
        <p:nvSpPr>
          <p:cNvPr id="24666" name="Text Box 90"/>
          <p:cNvSpPr txBox="1">
            <a:spLocks noChangeArrowheads="1"/>
          </p:cNvSpPr>
          <p:nvPr/>
        </p:nvSpPr>
        <p:spPr bwMode="auto">
          <a:xfrm>
            <a:off x="4800600" y="5943600"/>
            <a:ext cx="1468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x = -7</a:t>
            </a:r>
          </a:p>
        </p:txBody>
      </p:sp>
      <p:sp>
        <p:nvSpPr>
          <p:cNvPr id="24667" name="Text Box 91"/>
          <p:cNvSpPr txBox="1">
            <a:spLocks noChangeArrowheads="1"/>
          </p:cNvSpPr>
          <p:nvPr/>
        </p:nvSpPr>
        <p:spPr bwMode="auto">
          <a:xfrm>
            <a:off x="6629400" y="5181600"/>
            <a:ext cx="1468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x</a:t>
            </a:r>
            <a:r>
              <a:rPr lang="en-GB" altLang="en-US"/>
              <a:t>2</a:t>
            </a:r>
            <a:r>
              <a:rPr lang="en-GB" altLang="en-US" baseline="0"/>
              <a:t> + 3 = 19</a:t>
            </a:r>
          </a:p>
        </p:txBody>
      </p:sp>
      <p:sp>
        <p:nvSpPr>
          <p:cNvPr id="24668" name="Text Box 92"/>
          <p:cNvSpPr txBox="1">
            <a:spLocks noChangeArrowheads="1"/>
          </p:cNvSpPr>
          <p:nvPr/>
        </p:nvSpPr>
        <p:spPr bwMode="auto">
          <a:xfrm>
            <a:off x="6629400" y="5562600"/>
            <a:ext cx="1468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x</a:t>
            </a:r>
            <a:r>
              <a:rPr lang="en-GB" altLang="en-US"/>
              <a:t>2</a:t>
            </a:r>
            <a:r>
              <a:rPr lang="en-GB" altLang="en-US" baseline="0"/>
              <a:t> = 16</a:t>
            </a:r>
          </a:p>
        </p:txBody>
      </p:sp>
      <p:sp>
        <p:nvSpPr>
          <p:cNvPr id="24669" name="Text Box 93"/>
          <p:cNvSpPr txBox="1">
            <a:spLocks noChangeArrowheads="1"/>
          </p:cNvSpPr>
          <p:nvPr/>
        </p:nvSpPr>
        <p:spPr bwMode="auto">
          <a:xfrm>
            <a:off x="6629400" y="5943600"/>
            <a:ext cx="1468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x = </a:t>
            </a:r>
            <a:r>
              <a:rPr lang="en-US" altLang="en-US" baseline="0"/>
              <a:t>±4</a:t>
            </a:r>
          </a:p>
        </p:txBody>
      </p:sp>
      <p:sp>
        <p:nvSpPr>
          <p:cNvPr id="24670" name="Text Box 94"/>
          <p:cNvSpPr txBox="1">
            <a:spLocks noChangeArrowheads="1"/>
          </p:cNvSpPr>
          <p:nvPr/>
        </p:nvSpPr>
        <p:spPr bwMode="auto">
          <a:xfrm>
            <a:off x="6629400" y="6324600"/>
            <a:ext cx="1468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x = 4</a:t>
            </a:r>
            <a:endParaRPr lang="en-US" altLang="en-US" baseline="0"/>
          </a:p>
        </p:txBody>
      </p:sp>
      <p:sp>
        <p:nvSpPr>
          <p:cNvPr id="24671" name="Text Box 95"/>
          <p:cNvSpPr txBox="1">
            <a:spLocks noChangeArrowheads="1"/>
          </p:cNvSpPr>
          <p:nvPr/>
        </p:nvSpPr>
        <p:spPr bwMode="auto">
          <a:xfrm>
            <a:off x="4800600" y="457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 baseline="0"/>
              <a:t>Linear Equation</a:t>
            </a:r>
          </a:p>
        </p:txBody>
      </p:sp>
      <p:sp>
        <p:nvSpPr>
          <p:cNvPr id="24672" name="Text Box 96"/>
          <p:cNvSpPr txBox="1">
            <a:spLocks noChangeArrowheads="1"/>
          </p:cNvSpPr>
          <p:nvPr/>
        </p:nvSpPr>
        <p:spPr bwMode="auto">
          <a:xfrm>
            <a:off x="6629400" y="457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 baseline="0"/>
              <a:t>Quadratic Equation</a:t>
            </a:r>
          </a:p>
        </p:txBody>
      </p:sp>
      <p:sp>
        <p:nvSpPr>
          <p:cNvPr id="24673" name="Oval 97"/>
          <p:cNvSpPr>
            <a:spLocks noChangeArrowheads="1"/>
          </p:cNvSpPr>
          <p:nvPr/>
        </p:nvSpPr>
        <p:spPr bwMode="auto">
          <a:xfrm>
            <a:off x="4953000" y="5867400"/>
            <a:ext cx="11430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74" name="Oval 98"/>
          <p:cNvSpPr>
            <a:spLocks noChangeArrowheads="1"/>
          </p:cNvSpPr>
          <p:nvPr/>
        </p:nvSpPr>
        <p:spPr bwMode="auto">
          <a:xfrm>
            <a:off x="6781800" y="6248400"/>
            <a:ext cx="11430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75" name="Text Box 99"/>
          <p:cNvSpPr txBox="1">
            <a:spLocks noChangeArrowheads="1"/>
          </p:cNvSpPr>
          <p:nvPr/>
        </p:nvSpPr>
        <p:spPr bwMode="auto">
          <a:xfrm>
            <a:off x="8001000" y="5791200"/>
            <a:ext cx="11430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(Has to be greater than 1)</a:t>
            </a:r>
          </a:p>
        </p:txBody>
      </p:sp>
      <p:sp>
        <p:nvSpPr>
          <p:cNvPr id="9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7" name="Text Box 68">
            <a:extLst>
              <a:ext uri="{FF2B5EF4-FFF2-40B4-BE49-F238E27FC236}">
                <a16:creationId xmlns:a16="http://schemas.microsoft.com/office/drawing/2014/main" id="{442FFA4A-0333-43DC-BC16-E5F78A882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295400"/>
            <a:ext cx="6127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f(x)</a:t>
            </a:r>
          </a:p>
        </p:txBody>
      </p:sp>
    </p:spTree>
    <p:extLst>
      <p:ext uri="{BB962C8B-B14F-4D97-AF65-F5344CB8AC3E}">
        <p14:creationId xmlns:p14="http://schemas.microsoft.com/office/powerpoint/2010/main" val="114763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64" grpId="0"/>
      <p:bldP spid="24665" grpId="0"/>
      <p:bldP spid="24666" grpId="0"/>
      <p:bldP spid="24667" grpId="0"/>
      <p:bldP spid="24668" grpId="0"/>
      <p:bldP spid="24669" grpId="0"/>
      <p:bldP spid="24670" grpId="0"/>
      <p:bldP spid="24671" grpId="0"/>
      <p:bldP spid="24672" grpId="0"/>
      <p:bldP spid="24673" grpId="0" animBg="1"/>
      <p:bldP spid="24674" grpId="0" animBg="1"/>
      <p:bldP spid="2467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B72392-4C0B-4BFB-B159-5295F2D6B7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0FA285-F1F6-40DB-9AEB-45A73D0D03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46100C-51E6-440C-BAA7-5F5C2064394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660</TotalTime>
  <Words>561</Words>
  <Application>Microsoft Office PowerPoint</Application>
  <PresentationFormat>On-screen Show (4:3)</PresentationFormat>
  <Paragraphs>128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Wingdings</vt:lpstr>
      <vt:lpstr>Office Theme</vt:lpstr>
      <vt:lpstr>Functions and Graphs</vt:lpstr>
      <vt:lpstr>Functions and Graphs</vt:lpstr>
      <vt:lpstr>Functions and Graphs</vt:lpstr>
      <vt:lpstr>Functions and Graphs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154</cp:revision>
  <dcterms:created xsi:type="dcterms:W3CDTF">2018-04-30T00:32:33Z</dcterms:created>
  <dcterms:modified xsi:type="dcterms:W3CDTF">2021-02-19T17:13:18Z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