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00000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rgbClr val="C000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88630" y="2314192"/>
            <a:ext cx="5906104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Goudita SF" pitchFamily="2" charset="0"/>
              </a:rPr>
              <a:t>Teachings for </a:t>
            </a:r>
          </a:p>
          <a:p>
            <a:pPr algn="ctr"/>
            <a:r>
              <a:rPr lang="en-US" sz="7200" b="1" cap="none" spc="0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Goudita SF" pitchFamily="2" charset="0"/>
              </a:rPr>
              <a:t>Section 2B</a:t>
            </a:r>
          </a:p>
        </p:txBody>
      </p:sp>
    </p:spTree>
    <p:extLst>
      <p:ext uri="{BB962C8B-B14F-4D97-AF65-F5344CB8AC3E}">
        <p14:creationId xmlns:p14="http://schemas.microsoft.com/office/powerpoint/2010/main" val="41834676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538" y="1600200"/>
            <a:ext cx="4745037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2000">
                <a:latin typeface="Comic Sans MS" pitchFamily="66" charset="0"/>
              </a:rPr>
              <a:t>	Find the range of the following function, and state if it is one-to-one or many-to-one.</a:t>
            </a:r>
          </a:p>
          <a:p>
            <a:pPr eaLnBrk="1" hangingPunct="1">
              <a:buFontTx/>
              <a:buNone/>
            </a:pPr>
            <a:endParaRPr lang="en-GB" altLang="en-US" sz="20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2000">
                <a:latin typeface="Comic Sans MS" pitchFamily="66" charset="0"/>
              </a:rPr>
              <a:t>	h(x) = </a:t>
            </a:r>
            <a:r>
              <a:rPr lang="en-GB" altLang="en-US" sz="2000" baseline="30000">
                <a:latin typeface="Comic Sans MS" pitchFamily="66" charset="0"/>
              </a:rPr>
              <a:t>1</a:t>
            </a:r>
            <a:r>
              <a:rPr lang="en-GB" altLang="en-US" sz="2000">
                <a:latin typeface="Comic Sans MS" pitchFamily="66" charset="0"/>
              </a:rPr>
              <a:t>/</a:t>
            </a:r>
            <a:r>
              <a:rPr lang="en-GB" altLang="en-US" sz="2000" baseline="-25000">
                <a:latin typeface="Comic Sans MS" pitchFamily="66" charset="0"/>
              </a:rPr>
              <a:t>x</a:t>
            </a:r>
            <a:r>
              <a:rPr lang="en-GB" altLang="en-US" sz="2000">
                <a:latin typeface="Comic Sans MS" pitchFamily="66" charset="0"/>
              </a:rPr>
              <a:t>, domain {x </a:t>
            </a:r>
            <a:r>
              <a:rPr lang="ru-RU" altLang="en-US" sz="2000">
                <a:latin typeface="Comic Sans MS" pitchFamily="66" charset="0"/>
              </a:rPr>
              <a:t>є</a:t>
            </a:r>
            <a:r>
              <a:rPr lang="en-GB" altLang="en-US" sz="2000">
                <a:latin typeface="Comic Sans MS" pitchFamily="66" charset="0"/>
              </a:rPr>
              <a:t> R, 0 &lt; x ≤ 3}</a:t>
            </a:r>
          </a:p>
          <a:p>
            <a:pPr eaLnBrk="1" hangingPunct="1">
              <a:buFontTx/>
              <a:buNone/>
            </a:pPr>
            <a:endParaRPr lang="en-GB" altLang="en-US" sz="20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2000">
                <a:latin typeface="Comic Sans MS" pitchFamily="66" charset="0"/>
              </a:rPr>
              <a:t>	h(x) = </a:t>
            </a:r>
            <a:r>
              <a:rPr lang="en-GB" altLang="en-US" sz="2000" baseline="30000">
                <a:latin typeface="Comic Sans MS" pitchFamily="66" charset="0"/>
              </a:rPr>
              <a:t>1</a:t>
            </a:r>
            <a:r>
              <a:rPr lang="en-GB" altLang="en-US" sz="2000">
                <a:latin typeface="Comic Sans MS" pitchFamily="66" charset="0"/>
              </a:rPr>
              <a:t>/</a:t>
            </a:r>
            <a:r>
              <a:rPr lang="en-GB" altLang="en-US" sz="2000" baseline="-25000">
                <a:latin typeface="Comic Sans MS" pitchFamily="66" charset="0"/>
              </a:rPr>
              <a:t>x</a:t>
            </a:r>
            <a:r>
              <a:rPr lang="en-GB" altLang="en-US" sz="2000">
                <a:latin typeface="Comic Sans MS" pitchFamily="66" charset="0"/>
              </a:rPr>
              <a:t>, {x </a:t>
            </a:r>
            <a:r>
              <a:rPr lang="ru-RU" altLang="en-US" sz="2000">
                <a:latin typeface="Comic Sans MS" pitchFamily="66" charset="0"/>
              </a:rPr>
              <a:t>є</a:t>
            </a:r>
            <a:r>
              <a:rPr lang="en-GB" altLang="en-US" sz="2000">
                <a:latin typeface="Comic Sans MS" pitchFamily="66" charset="0"/>
              </a:rPr>
              <a:t> R, 0 &lt; x ≤ 3}</a:t>
            </a:r>
          </a:p>
        </p:txBody>
      </p:sp>
      <p:sp>
        <p:nvSpPr>
          <p:cNvPr id="22547" name="Text Box 19"/>
          <p:cNvSpPr txBox="1">
            <a:spLocks noChangeArrowheads="1"/>
          </p:cNvSpPr>
          <p:nvPr/>
        </p:nvSpPr>
        <p:spPr bwMode="auto">
          <a:xfrm>
            <a:off x="482600" y="5232400"/>
            <a:ext cx="177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Range of h(x):</a:t>
            </a:r>
          </a:p>
        </p:txBody>
      </p:sp>
      <p:sp>
        <p:nvSpPr>
          <p:cNvPr id="22548" name="Text Box 20"/>
          <p:cNvSpPr txBox="1">
            <a:spLocks noChangeArrowheads="1"/>
          </p:cNvSpPr>
          <p:nvPr/>
        </p:nvSpPr>
        <p:spPr bwMode="auto">
          <a:xfrm>
            <a:off x="2082800" y="5232400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>
                <a:solidFill>
                  <a:srgbClr val="FF0000"/>
                </a:solidFill>
              </a:rPr>
              <a:t>h(x) ≥ </a:t>
            </a:r>
            <a:r>
              <a:rPr lang="en-GB" altLang="en-US">
                <a:solidFill>
                  <a:srgbClr val="FF0000"/>
                </a:solidFill>
              </a:rPr>
              <a:t>1</a:t>
            </a:r>
            <a:r>
              <a:rPr lang="en-GB" altLang="en-US" baseline="0">
                <a:solidFill>
                  <a:srgbClr val="FF0000"/>
                </a:solidFill>
              </a:rPr>
              <a:t>/</a:t>
            </a:r>
            <a:r>
              <a:rPr lang="en-GB" altLang="en-US" baseline="-2500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2549" name="Text Box 21"/>
          <p:cNvSpPr txBox="1">
            <a:spLocks noChangeArrowheads="1"/>
          </p:cNvSpPr>
          <p:nvPr/>
        </p:nvSpPr>
        <p:spPr bwMode="auto">
          <a:xfrm>
            <a:off x="482600" y="5689600"/>
            <a:ext cx="167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Description:</a:t>
            </a:r>
          </a:p>
        </p:txBody>
      </p:sp>
      <p:sp>
        <p:nvSpPr>
          <p:cNvPr id="22550" name="Text Box 22"/>
          <p:cNvSpPr txBox="1">
            <a:spLocks noChangeArrowheads="1"/>
          </p:cNvSpPr>
          <p:nvPr/>
        </p:nvSpPr>
        <p:spPr bwMode="auto">
          <a:xfrm>
            <a:off x="2082800" y="5689600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>
                <a:solidFill>
                  <a:srgbClr val="FF0000"/>
                </a:solidFill>
              </a:rPr>
              <a:t>One to One</a:t>
            </a:r>
          </a:p>
        </p:txBody>
      </p:sp>
      <p:sp>
        <p:nvSpPr>
          <p:cNvPr id="22555" name="Text Box 27"/>
          <p:cNvSpPr txBox="1">
            <a:spLocks noChangeArrowheads="1"/>
          </p:cNvSpPr>
          <p:nvPr/>
        </p:nvSpPr>
        <p:spPr bwMode="auto">
          <a:xfrm>
            <a:off x="533400" y="4114800"/>
            <a:ext cx="3657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aseline="0">
                <a:solidFill>
                  <a:srgbClr val="FF0000"/>
                </a:solidFill>
              </a:rPr>
              <a:t>Inequality, so you will have to sketch the graph</a:t>
            </a:r>
          </a:p>
        </p:txBody>
      </p:sp>
      <p:sp>
        <p:nvSpPr>
          <p:cNvPr id="22556" name="Rectangle 28"/>
          <p:cNvSpPr>
            <a:spLocks noChangeArrowheads="1"/>
          </p:cNvSpPr>
          <p:nvPr/>
        </p:nvSpPr>
        <p:spPr bwMode="auto">
          <a:xfrm>
            <a:off x="7950200" y="404495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2557" name="Rectangle 29"/>
          <p:cNvSpPr>
            <a:spLocks noChangeArrowheads="1"/>
          </p:cNvSpPr>
          <p:nvPr/>
        </p:nvSpPr>
        <p:spPr bwMode="auto">
          <a:xfrm>
            <a:off x="7391400" y="404495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2558" name="Rectangle 30"/>
          <p:cNvSpPr>
            <a:spLocks noChangeArrowheads="1"/>
          </p:cNvSpPr>
          <p:nvPr/>
        </p:nvSpPr>
        <p:spPr bwMode="auto">
          <a:xfrm>
            <a:off x="6832600" y="404495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2559" name="Rectangle 31"/>
          <p:cNvSpPr>
            <a:spLocks noChangeArrowheads="1"/>
          </p:cNvSpPr>
          <p:nvPr/>
        </p:nvSpPr>
        <p:spPr bwMode="auto">
          <a:xfrm>
            <a:off x="6273800" y="404495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2560" name="Rectangle 32"/>
          <p:cNvSpPr>
            <a:spLocks noChangeArrowheads="1"/>
          </p:cNvSpPr>
          <p:nvPr/>
        </p:nvSpPr>
        <p:spPr bwMode="auto">
          <a:xfrm>
            <a:off x="5715000" y="404495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2561" name="Rectangle 33"/>
          <p:cNvSpPr>
            <a:spLocks noChangeArrowheads="1"/>
          </p:cNvSpPr>
          <p:nvPr/>
        </p:nvSpPr>
        <p:spPr bwMode="auto">
          <a:xfrm>
            <a:off x="5156200" y="404495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2562" name="Rectangle 34"/>
          <p:cNvSpPr>
            <a:spLocks noChangeArrowheads="1"/>
          </p:cNvSpPr>
          <p:nvPr/>
        </p:nvSpPr>
        <p:spPr bwMode="auto">
          <a:xfrm>
            <a:off x="7950200" y="3568700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2563" name="Rectangle 35"/>
          <p:cNvSpPr>
            <a:spLocks noChangeArrowheads="1"/>
          </p:cNvSpPr>
          <p:nvPr/>
        </p:nvSpPr>
        <p:spPr bwMode="auto">
          <a:xfrm>
            <a:off x="7391400" y="3568700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2565" name="Rectangle 37"/>
          <p:cNvSpPr>
            <a:spLocks noChangeArrowheads="1"/>
          </p:cNvSpPr>
          <p:nvPr/>
        </p:nvSpPr>
        <p:spPr bwMode="auto">
          <a:xfrm>
            <a:off x="6273800" y="3568700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2566" name="Rectangle 38"/>
          <p:cNvSpPr>
            <a:spLocks noChangeArrowheads="1"/>
          </p:cNvSpPr>
          <p:nvPr/>
        </p:nvSpPr>
        <p:spPr bwMode="auto">
          <a:xfrm>
            <a:off x="5715000" y="3568700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2567" name="Rectangle 39"/>
          <p:cNvSpPr>
            <a:spLocks noChangeArrowheads="1"/>
          </p:cNvSpPr>
          <p:nvPr/>
        </p:nvSpPr>
        <p:spPr bwMode="auto">
          <a:xfrm>
            <a:off x="5156200" y="3568700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2568" name="Rectangle 40"/>
          <p:cNvSpPr>
            <a:spLocks noChangeArrowheads="1"/>
          </p:cNvSpPr>
          <p:nvPr/>
        </p:nvSpPr>
        <p:spPr bwMode="auto">
          <a:xfrm>
            <a:off x="7950200" y="30892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2569" name="Rectangle 41"/>
          <p:cNvSpPr>
            <a:spLocks noChangeArrowheads="1"/>
          </p:cNvSpPr>
          <p:nvPr/>
        </p:nvSpPr>
        <p:spPr bwMode="auto">
          <a:xfrm>
            <a:off x="7391400" y="30892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2570" name="Rectangle 42"/>
          <p:cNvSpPr>
            <a:spLocks noChangeArrowheads="1"/>
          </p:cNvSpPr>
          <p:nvPr/>
        </p:nvSpPr>
        <p:spPr bwMode="auto">
          <a:xfrm>
            <a:off x="6832600" y="30892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2571" name="Rectangle 43"/>
          <p:cNvSpPr>
            <a:spLocks noChangeArrowheads="1"/>
          </p:cNvSpPr>
          <p:nvPr/>
        </p:nvSpPr>
        <p:spPr bwMode="auto">
          <a:xfrm>
            <a:off x="6273800" y="30892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2572" name="Rectangle 44"/>
          <p:cNvSpPr>
            <a:spLocks noChangeArrowheads="1"/>
          </p:cNvSpPr>
          <p:nvPr/>
        </p:nvSpPr>
        <p:spPr bwMode="auto">
          <a:xfrm>
            <a:off x="5715000" y="30892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2573" name="Rectangle 45"/>
          <p:cNvSpPr>
            <a:spLocks noChangeArrowheads="1"/>
          </p:cNvSpPr>
          <p:nvPr/>
        </p:nvSpPr>
        <p:spPr bwMode="auto">
          <a:xfrm>
            <a:off x="5156200" y="30892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2574" name="Rectangle 46"/>
          <p:cNvSpPr>
            <a:spLocks noChangeArrowheads="1"/>
          </p:cNvSpPr>
          <p:nvPr/>
        </p:nvSpPr>
        <p:spPr bwMode="auto">
          <a:xfrm>
            <a:off x="7950200" y="260985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2575" name="Rectangle 47"/>
          <p:cNvSpPr>
            <a:spLocks noChangeArrowheads="1"/>
          </p:cNvSpPr>
          <p:nvPr/>
        </p:nvSpPr>
        <p:spPr bwMode="auto">
          <a:xfrm>
            <a:off x="7391400" y="260985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2576" name="Rectangle 48"/>
          <p:cNvSpPr>
            <a:spLocks noChangeArrowheads="1"/>
          </p:cNvSpPr>
          <p:nvPr/>
        </p:nvSpPr>
        <p:spPr bwMode="auto">
          <a:xfrm>
            <a:off x="6832600" y="260985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2577" name="Rectangle 49"/>
          <p:cNvSpPr>
            <a:spLocks noChangeArrowheads="1"/>
          </p:cNvSpPr>
          <p:nvPr/>
        </p:nvSpPr>
        <p:spPr bwMode="auto">
          <a:xfrm>
            <a:off x="6273800" y="260985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2578" name="Rectangle 50"/>
          <p:cNvSpPr>
            <a:spLocks noChangeArrowheads="1"/>
          </p:cNvSpPr>
          <p:nvPr/>
        </p:nvSpPr>
        <p:spPr bwMode="auto">
          <a:xfrm>
            <a:off x="5715000" y="260985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2579" name="Rectangle 51"/>
          <p:cNvSpPr>
            <a:spLocks noChangeArrowheads="1"/>
          </p:cNvSpPr>
          <p:nvPr/>
        </p:nvSpPr>
        <p:spPr bwMode="auto">
          <a:xfrm>
            <a:off x="5156200" y="260985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2580" name="Rectangle 52"/>
          <p:cNvSpPr>
            <a:spLocks noChangeArrowheads="1"/>
          </p:cNvSpPr>
          <p:nvPr/>
        </p:nvSpPr>
        <p:spPr bwMode="auto">
          <a:xfrm>
            <a:off x="7950200" y="2133600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2581" name="Rectangle 53"/>
          <p:cNvSpPr>
            <a:spLocks noChangeArrowheads="1"/>
          </p:cNvSpPr>
          <p:nvPr/>
        </p:nvSpPr>
        <p:spPr bwMode="auto">
          <a:xfrm>
            <a:off x="7391400" y="2133600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2582" name="Rectangle 54"/>
          <p:cNvSpPr>
            <a:spLocks noChangeArrowheads="1"/>
          </p:cNvSpPr>
          <p:nvPr/>
        </p:nvSpPr>
        <p:spPr bwMode="auto">
          <a:xfrm>
            <a:off x="6832600" y="2133600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2583" name="Rectangle 55"/>
          <p:cNvSpPr>
            <a:spLocks noChangeArrowheads="1"/>
          </p:cNvSpPr>
          <p:nvPr/>
        </p:nvSpPr>
        <p:spPr bwMode="auto">
          <a:xfrm>
            <a:off x="6273800" y="2133600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2584" name="Rectangle 56"/>
          <p:cNvSpPr>
            <a:spLocks noChangeArrowheads="1"/>
          </p:cNvSpPr>
          <p:nvPr/>
        </p:nvSpPr>
        <p:spPr bwMode="auto">
          <a:xfrm>
            <a:off x="5715000" y="2133600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2585" name="Rectangle 57"/>
          <p:cNvSpPr>
            <a:spLocks noChangeArrowheads="1"/>
          </p:cNvSpPr>
          <p:nvPr/>
        </p:nvSpPr>
        <p:spPr bwMode="auto">
          <a:xfrm>
            <a:off x="5156200" y="2133600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2586" name="Rectangle 58"/>
          <p:cNvSpPr>
            <a:spLocks noChangeArrowheads="1"/>
          </p:cNvSpPr>
          <p:nvPr/>
        </p:nvSpPr>
        <p:spPr bwMode="auto">
          <a:xfrm>
            <a:off x="7950200" y="16541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2587" name="Rectangle 59"/>
          <p:cNvSpPr>
            <a:spLocks noChangeArrowheads="1"/>
          </p:cNvSpPr>
          <p:nvPr/>
        </p:nvSpPr>
        <p:spPr bwMode="auto">
          <a:xfrm>
            <a:off x="7391400" y="16541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2588" name="Rectangle 60"/>
          <p:cNvSpPr>
            <a:spLocks noChangeArrowheads="1"/>
          </p:cNvSpPr>
          <p:nvPr/>
        </p:nvSpPr>
        <p:spPr bwMode="auto">
          <a:xfrm>
            <a:off x="6832600" y="16541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2589" name="Rectangle 61"/>
          <p:cNvSpPr>
            <a:spLocks noChangeArrowheads="1"/>
          </p:cNvSpPr>
          <p:nvPr/>
        </p:nvSpPr>
        <p:spPr bwMode="auto">
          <a:xfrm>
            <a:off x="6273800" y="16541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2590" name="Rectangle 62"/>
          <p:cNvSpPr>
            <a:spLocks noChangeArrowheads="1"/>
          </p:cNvSpPr>
          <p:nvPr/>
        </p:nvSpPr>
        <p:spPr bwMode="auto">
          <a:xfrm>
            <a:off x="5715000" y="16541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2591" name="Rectangle 63"/>
          <p:cNvSpPr>
            <a:spLocks noChangeArrowheads="1"/>
          </p:cNvSpPr>
          <p:nvPr/>
        </p:nvSpPr>
        <p:spPr bwMode="auto">
          <a:xfrm>
            <a:off x="5156200" y="16541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2592" name="Line 64"/>
          <p:cNvSpPr>
            <a:spLocks noChangeShapeType="1"/>
          </p:cNvSpPr>
          <p:nvPr/>
        </p:nvSpPr>
        <p:spPr bwMode="auto">
          <a:xfrm>
            <a:off x="5156200" y="2133600"/>
            <a:ext cx="3352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93" name="Line 65"/>
          <p:cNvSpPr>
            <a:spLocks noChangeShapeType="1"/>
          </p:cNvSpPr>
          <p:nvPr/>
        </p:nvSpPr>
        <p:spPr bwMode="auto">
          <a:xfrm>
            <a:off x="5156200" y="2609850"/>
            <a:ext cx="3352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94" name="Line 66"/>
          <p:cNvSpPr>
            <a:spLocks noChangeShapeType="1"/>
          </p:cNvSpPr>
          <p:nvPr/>
        </p:nvSpPr>
        <p:spPr bwMode="auto">
          <a:xfrm>
            <a:off x="5156200" y="3089275"/>
            <a:ext cx="3352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95" name="Line 67"/>
          <p:cNvSpPr>
            <a:spLocks noChangeShapeType="1"/>
          </p:cNvSpPr>
          <p:nvPr/>
        </p:nvSpPr>
        <p:spPr bwMode="auto">
          <a:xfrm>
            <a:off x="5156200" y="3568700"/>
            <a:ext cx="3352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96" name="Line 68"/>
          <p:cNvSpPr>
            <a:spLocks noChangeShapeType="1"/>
          </p:cNvSpPr>
          <p:nvPr/>
        </p:nvSpPr>
        <p:spPr bwMode="auto">
          <a:xfrm>
            <a:off x="5156200" y="4044950"/>
            <a:ext cx="33528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97" name="Line 69"/>
          <p:cNvSpPr>
            <a:spLocks noChangeShapeType="1"/>
          </p:cNvSpPr>
          <p:nvPr/>
        </p:nvSpPr>
        <p:spPr bwMode="auto">
          <a:xfrm>
            <a:off x="5715000" y="1654175"/>
            <a:ext cx="0" cy="287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98" name="Line 70"/>
          <p:cNvSpPr>
            <a:spLocks noChangeShapeType="1"/>
          </p:cNvSpPr>
          <p:nvPr/>
        </p:nvSpPr>
        <p:spPr bwMode="auto">
          <a:xfrm>
            <a:off x="6273800" y="1654175"/>
            <a:ext cx="0" cy="287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99" name="Line 71"/>
          <p:cNvSpPr>
            <a:spLocks noChangeShapeType="1"/>
          </p:cNvSpPr>
          <p:nvPr/>
        </p:nvSpPr>
        <p:spPr bwMode="auto">
          <a:xfrm>
            <a:off x="6832600" y="1654175"/>
            <a:ext cx="0" cy="2870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600" name="Line 72"/>
          <p:cNvSpPr>
            <a:spLocks noChangeShapeType="1"/>
          </p:cNvSpPr>
          <p:nvPr/>
        </p:nvSpPr>
        <p:spPr bwMode="auto">
          <a:xfrm>
            <a:off x="7391400" y="1654175"/>
            <a:ext cx="0" cy="287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601" name="Line 73"/>
          <p:cNvSpPr>
            <a:spLocks noChangeShapeType="1"/>
          </p:cNvSpPr>
          <p:nvPr/>
        </p:nvSpPr>
        <p:spPr bwMode="auto">
          <a:xfrm>
            <a:off x="7950200" y="1654175"/>
            <a:ext cx="0" cy="287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22602" name="Group 74"/>
          <p:cNvGrpSpPr>
            <a:grpSpLocks/>
          </p:cNvGrpSpPr>
          <p:nvPr/>
        </p:nvGrpSpPr>
        <p:grpSpPr bwMode="auto">
          <a:xfrm>
            <a:off x="7319963" y="3714750"/>
            <a:ext cx="152400" cy="152400"/>
            <a:chOff x="2352" y="3024"/>
            <a:chExt cx="96" cy="96"/>
          </a:xfrm>
        </p:grpSpPr>
        <p:sp>
          <p:nvSpPr>
            <p:cNvPr id="17499" name="Line 75"/>
            <p:cNvSpPr>
              <a:spLocks noChangeShapeType="1"/>
            </p:cNvSpPr>
            <p:nvPr/>
          </p:nvSpPr>
          <p:spPr bwMode="auto">
            <a:xfrm>
              <a:off x="2352" y="3024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500" name="Line 76"/>
            <p:cNvSpPr>
              <a:spLocks noChangeShapeType="1"/>
            </p:cNvSpPr>
            <p:nvPr/>
          </p:nvSpPr>
          <p:spPr bwMode="auto">
            <a:xfrm flipH="1">
              <a:off x="2352" y="3024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2608" name="Group 80"/>
          <p:cNvGrpSpPr>
            <a:grpSpLocks/>
          </p:cNvGrpSpPr>
          <p:nvPr/>
        </p:nvGrpSpPr>
        <p:grpSpPr bwMode="auto">
          <a:xfrm>
            <a:off x="7874000" y="3846513"/>
            <a:ext cx="152400" cy="152400"/>
            <a:chOff x="2352" y="3024"/>
            <a:chExt cx="96" cy="96"/>
          </a:xfrm>
        </p:grpSpPr>
        <p:sp>
          <p:nvSpPr>
            <p:cNvPr id="17497" name="Line 81"/>
            <p:cNvSpPr>
              <a:spLocks noChangeShapeType="1"/>
            </p:cNvSpPr>
            <p:nvPr/>
          </p:nvSpPr>
          <p:spPr bwMode="auto">
            <a:xfrm>
              <a:off x="2352" y="3024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98" name="Line 82"/>
            <p:cNvSpPr>
              <a:spLocks noChangeShapeType="1"/>
            </p:cNvSpPr>
            <p:nvPr/>
          </p:nvSpPr>
          <p:spPr bwMode="auto">
            <a:xfrm flipH="1">
              <a:off x="2352" y="3024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 useBgFill="1">
        <p:nvSpPr>
          <p:cNvPr id="22611" name="Text Box 83"/>
          <p:cNvSpPr txBox="1">
            <a:spLocks noChangeArrowheads="1"/>
          </p:cNvSpPr>
          <p:nvPr/>
        </p:nvSpPr>
        <p:spPr bwMode="auto">
          <a:xfrm>
            <a:off x="7231063" y="4067175"/>
            <a:ext cx="304800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/>
              <a:t>1</a:t>
            </a:r>
          </a:p>
        </p:txBody>
      </p:sp>
      <p:sp useBgFill="1">
        <p:nvSpPr>
          <p:cNvPr id="22612" name="Text Box 84"/>
          <p:cNvSpPr txBox="1">
            <a:spLocks noChangeArrowheads="1"/>
          </p:cNvSpPr>
          <p:nvPr/>
        </p:nvSpPr>
        <p:spPr bwMode="auto">
          <a:xfrm>
            <a:off x="7802563" y="4070350"/>
            <a:ext cx="304800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/>
              <a:t>2</a:t>
            </a:r>
          </a:p>
        </p:txBody>
      </p:sp>
      <p:sp useBgFill="1">
        <p:nvSpPr>
          <p:cNvPr id="22613" name="Text Box 85"/>
          <p:cNvSpPr txBox="1">
            <a:spLocks noChangeArrowheads="1"/>
          </p:cNvSpPr>
          <p:nvPr/>
        </p:nvSpPr>
        <p:spPr bwMode="auto">
          <a:xfrm>
            <a:off x="6108700" y="4067175"/>
            <a:ext cx="444500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/>
              <a:t>-1</a:t>
            </a:r>
          </a:p>
        </p:txBody>
      </p:sp>
      <p:sp useBgFill="1">
        <p:nvSpPr>
          <p:cNvPr id="22614" name="Text Box 86"/>
          <p:cNvSpPr txBox="1">
            <a:spLocks noChangeArrowheads="1"/>
          </p:cNvSpPr>
          <p:nvPr/>
        </p:nvSpPr>
        <p:spPr bwMode="auto">
          <a:xfrm>
            <a:off x="5511800" y="4070350"/>
            <a:ext cx="384175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/>
              <a:t>-2</a:t>
            </a:r>
          </a:p>
        </p:txBody>
      </p:sp>
      <p:sp useBgFill="1">
        <p:nvSpPr>
          <p:cNvPr id="22615" name="Text Box 87"/>
          <p:cNvSpPr txBox="1">
            <a:spLocks noChangeArrowheads="1"/>
          </p:cNvSpPr>
          <p:nvPr/>
        </p:nvSpPr>
        <p:spPr bwMode="auto">
          <a:xfrm>
            <a:off x="6856413" y="3409950"/>
            <a:ext cx="395287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 baseline="0"/>
              <a:t>2</a:t>
            </a:r>
          </a:p>
        </p:txBody>
      </p:sp>
      <p:sp useBgFill="1">
        <p:nvSpPr>
          <p:cNvPr id="22616" name="Text Box 88"/>
          <p:cNvSpPr txBox="1">
            <a:spLocks noChangeArrowheads="1"/>
          </p:cNvSpPr>
          <p:nvPr/>
        </p:nvSpPr>
        <p:spPr bwMode="auto">
          <a:xfrm>
            <a:off x="6850063" y="2943225"/>
            <a:ext cx="465137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 baseline="0"/>
              <a:t>4</a:t>
            </a:r>
          </a:p>
        </p:txBody>
      </p:sp>
      <p:sp useBgFill="1">
        <p:nvSpPr>
          <p:cNvPr id="22617" name="Text Box 89"/>
          <p:cNvSpPr txBox="1">
            <a:spLocks noChangeArrowheads="1"/>
          </p:cNvSpPr>
          <p:nvPr/>
        </p:nvSpPr>
        <p:spPr bwMode="auto">
          <a:xfrm>
            <a:off x="6858000" y="2470150"/>
            <a:ext cx="469900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 baseline="0"/>
              <a:t>6</a:t>
            </a:r>
          </a:p>
        </p:txBody>
      </p:sp>
      <p:sp useBgFill="1">
        <p:nvSpPr>
          <p:cNvPr id="22618" name="Text Box 90"/>
          <p:cNvSpPr txBox="1">
            <a:spLocks noChangeArrowheads="1"/>
          </p:cNvSpPr>
          <p:nvPr/>
        </p:nvSpPr>
        <p:spPr bwMode="auto">
          <a:xfrm>
            <a:off x="6850063" y="1997075"/>
            <a:ext cx="465137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 baseline="0"/>
              <a:t>8</a:t>
            </a:r>
          </a:p>
        </p:txBody>
      </p:sp>
      <p:sp>
        <p:nvSpPr>
          <p:cNvPr id="22619" name="Text Box 91"/>
          <p:cNvSpPr txBox="1">
            <a:spLocks noChangeArrowheads="1"/>
          </p:cNvSpPr>
          <p:nvPr/>
        </p:nvSpPr>
        <p:spPr bwMode="auto">
          <a:xfrm>
            <a:off x="8483600" y="3814763"/>
            <a:ext cx="330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x</a:t>
            </a:r>
          </a:p>
        </p:txBody>
      </p:sp>
      <p:sp>
        <p:nvSpPr>
          <p:cNvPr id="22620" name="Text Box 92"/>
          <p:cNvSpPr txBox="1">
            <a:spLocks noChangeArrowheads="1"/>
          </p:cNvSpPr>
          <p:nvPr/>
        </p:nvSpPr>
        <p:spPr bwMode="auto">
          <a:xfrm>
            <a:off x="6477000" y="1295400"/>
            <a:ext cx="7651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h(x)</a:t>
            </a:r>
          </a:p>
        </p:txBody>
      </p:sp>
      <p:sp>
        <p:nvSpPr>
          <p:cNvPr id="22622" name="Line 94"/>
          <p:cNvSpPr>
            <a:spLocks noChangeShapeType="1"/>
          </p:cNvSpPr>
          <p:nvPr/>
        </p:nvSpPr>
        <p:spPr bwMode="auto">
          <a:xfrm flipV="1">
            <a:off x="4964113" y="1592263"/>
            <a:ext cx="11112" cy="235108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623" name="Text Box 95"/>
          <p:cNvSpPr txBox="1">
            <a:spLocks noChangeArrowheads="1"/>
          </p:cNvSpPr>
          <p:nvPr/>
        </p:nvSpPr>
        <p:spPr bwMode="auto">
          <a:xfrm rot="-5400000">
            <a:off x="4328319" y="2658269"/>
            <a:ext cx="901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>
                <a:solidFill>
                  <a:srgbClr val="FF0000"/>
                </a:solidFill>
              </a:rPr>
              <a:t>Range</a:t>
            </a:r>
          </a:p>
        </p:txBody>
      </p:sp>
      <p:grpSp>
        <p:nvGrpSpPr>
          <p:cNvPr id="22624" name="Group 96"/>
          <p:cNvGrpSpPr>
            <a:grpSpLocks/>
          </p:cNvGrpSpPr>
          <p:nvPr/>
        </p:nvGrpSpPr>
        <p:grpSpPr bwMode="auto">
          <a:xfrm>
            <a:off x="8404225" y="3902075"/>
            <a:ext cx="152400" cy="152400"/>
            <a:chOff x="2352" y="3024"/>
            <a:chExt cx="96" cy="96"/>
          </a:xfrm>
        </p:grpSpPr>
        <p:sp>
          <p:nvSpPr>
            <p:cNvPr id="17495" name="Line 97"/>
            <p:cNvSpPr>
              <a:spLocks noChangeShapeType="1"/>
            </p:cNvSpPr>
            <p:nvPr/>
          </p:nvSpPr>
          <p:spPr bwMode="auto">
            <a:xfrm>
              <a:off x="2352" y="3024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96" name="Line 98"/>
            <p:cNvSpPr>
              <a:spLocks noChangeShapeType="1"/>
            </p:cNvSpPr>
            <p:nvPr/>
          </p:nvSpPr>
          <p:spPr bwMode="auto">
            <a:xfrm flipH="1">
              <a:off x="2352" y="3024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 useBgFill="1">
        <p:nvSpPr>
          <p:cNvPr id="22627" name="Text Box 99"/>
          <p:cNvSpPr txBox="1">
            <a:spLocks noChangeArrowheads="1"/>
          </p:cNvSpPr>
          <p:nvPr/>
        </p:nvSpPr>
        <p:spPr bwMode="auto">
          <a:xfrm>
            <a:off x="8356600" y="4076700"/>
            <a:ext cx="304800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/>
              <a:t>3</a:t>
            </a:r>
          </a:p>
        </p:txBody>
      </p:sp>
      <p:sp useBgFill="1">
        <p:nvSpPr>
          <p:cNvPr id="22628" name="Text Box 100"/>
          <p:cNvSpPr txBox="1">
            <a:spLocks noChangeArrowheads="1"/>
          </p:cNvSpPr>
          <p:nvPr/>
        </p:nvSpPr>
        <p:spPr bwMode="auto">
          <a:xfrm>
            <a:off x="4949825" y="4070350"/>
            <a:ext cx="415925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/>
              <a:t>-3</a:t>
            </a:r>
          </a:p>
        </p:txBody>
      </p:sp>
      <p:grpSp>
        <p:nvGrpSpPr>
          <p:cNvPr id="22629" name="Group 101"/>
          <p:cNvGrpSpPr>
            <a:grpSpLocks/>
          </p:cNvGrpSpPr>
          <p:nvPr/>
        </p:nvGrpSpPr>
        <p:grpSpPr bwMode="auto">
          <a:xfrm>
            <a:off x="7034213" y="3489325"/>
            <a:ext cx="152400" cy="152400"/>
            <a:chOff x="2352" y="3024"/>
            <a:chExt cx="96" cy="96"/>
          </a:xfrm>
        </p:grpSpPr>
        <p:sp>
          <p:nvSpPr>
            <p:cNvPr id="17493" name="Line 102"/>
            <p:cNvSpPr>
              <a:spLocks noChangeShapeType="1"/>
            </p:cNvSpPr>
            <p:nvPr/>
          </p:nvSpPr>
          <p:spPr bwMode="auto">
            <a:xfrm>
              <a:off x="2352" y="3024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94" name="Line 103"/>
            <p:cNvSpPr>
              <a:spLocks noChangeShapeType="1"/>
            </p:cNvSpPr>
            <p:nvPr/>
          </p:nvSpPr>
          <p:spPr bwMode="auto">
            <a:xfrm flipH="1">
              <a:off x="2352" y="3024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2632" name="Group 104"/>
          <p:cNvGrpSpPr>
            <a:grpSpLocks/>
          </p:cNvGrpSpPr>
          <p:nvPr/>
        </p:nvGrpSpPr>
        <p:grpSpPr bwMode="auto">
          <a:xfrm>
            <a:off x="6813550" y="2051050"/>
            <a:ext cx="152400" cy="152400"/>
            <a:chOff x="2352" y="3024"/>
            <a:chExt cx="96" cy="96"/>
          </a:xfrm>
        </p:grpSpPr>
        <p:sp>
          <p:nvSpPr>
            <p:cNvPr id="17491" name="Line 105"/>
            <p:cNvSpPr>
              <a:spLocks noChangeShapeType="1"/>
            </p:cNvSpPr>
            <p:nvPr/>
          </p:nvSpPr>
          <p:spPr bwMode="auto">
            <a:xfrm>
              <a:off x="2352" y="3024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92" name="Line 106"/>
            <p:cNvSpPr>
              <a:spLocks noChangeShapeType="1"/>
            </p:cNvSpPr>
            <p:nvPr/>
          </p:nvSpPr>
          <p:spPr bwMode="auto">
            <a:xfrm flipH="1">
              <a:off x="2352" y="3024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2638" name="Group 110"/>
          <p:cNvGrpSpPr>
            <a:grpSpLocks/>
          </p:cNvGrpSpPr>
          <p:nvPr/>
        </p:nvGrpSpPr>
        <p:grpSpPr bwMode="auto">
          <a:xfrm>
            <a:off x="6892925" y="3021013"/>
            <a:ext cx="152400" cy="152400"/>
            <a:chOff x="2352" y="3024"/>
            <a:chExt cx="96" cy="96"/>
          </a:xfrm>
        </p:grpSpPr>
        <p:sp>
          <p:nvSpPr>
            <p:cNvPr id="17489" name="Line 111"/>
            <p:cNvSpPr>
              <a:spLocks noChangeShapeType="1"/>
            </p:cNvSpPr>
            <p:nvPr/>
          </p:nvSpPr>
          <p:spPr bwMode="auto">
            <a:xfrm>
              <a:off x="2352" y="3024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90" name="Line 112"/>
            <p:cNvSpPr>
              <a:spLocks noChangeShapeType="1"/>
            </p:cNvSpPr>
            <p:nvPr/>
          </p:nvSpPr>
          <p:spPr bwMode="auto">
            <a:xfrm flipH="1">
              <a:off x="2352" y="3024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2641" name="Freeform 113"/>
          <p:cNvSpPr>
            <a:spLocks/>
          </p:cNvSpPr>
          <p:nvPr/>
        </p:nvSpPr>
        <p:spPr bwMode="auto">
          <a:xfrm>
            <a:off x="6877050" y="2109788"/>
            <a:ext cx="1597025" cy="1876425"/>
          </a:xfrm>
          <a:custGeom>
            <a:avLst/>
            <a:gdLst>
              <a:gd name="T0" fmla="*/ 2147483647 w 1006"/>
              <a:gd name="T1" fmla="*/ 2147483647 h 1182"/>
              <a:gd name="T2" fmla="*/ 2147483647 w 1006"/>
              <a:gd name="T3" fmla="*/ 2147483647 h 1182"/>
              <a:gd name="T4" fmla="*/ 2147483647 w 1006"/>
              <a:gd name="T5" fmla="*/ 2147483647 h 1182"/>
              <a:gd name="T6" fmla="*/ 2147483647 w 1006"/>
              <a:gd name="T7" fmla="*/ 2147483647 h 1182"/>
              <a:gd name="T8" fmla="*/ 2147483647 w 1006"/>
              <a:gd name="T9" fmla="*/ 2147483647 h 1182"/>
              <a:gd name="T10" fmla="*/ 0 w 1006"/>
              <a:gd name="T11" fmla="*/ 0 h 118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6" h="1182">
                <a:moveTo>
                  <a:pt x="1006" y="1182"/>
                </a:moveTo>
                <a:cubicBezTo>
                  <a:pt x="897" y="1172"/>
                  <a:pt x="789" y="1163"/>
                  <a:pt x="675" y="1144"/>
                </a:cubicBezTo>
                <a:cubicBezTo>
                  <a:pt x="561" y="1125"/>
                  <a:pt x="409" y="1105"/>
                  <a:pt x="322" y="1067"/>
                </a:cubicBezTo>
                <a:cubicBezTo>
                  <a:pt x="235" y="1029"/>
                  <a:pt x="199" y="988"/>
                  <a:pt x="153" y="914"/>
                </a:cubicBezTo>
                <a:cubicBezTo>
                  <a:pt x="107" y="840"/>
                  <a:pt x="71" y="774"/>
                  <a:pt x="46" y="622"/>
                </a:cubicBezTo>
                <a:cubicBezTo>
                  <a:pt x="21" y="470"/>
                  <a:pt x="10" y="235"/>
                  <a:pt x="0" y="0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642" name="Line 114"/>
          <p:cNvSpPr>
            <a:spLocks noChangeShapeType="1"/>
          </p:cNvSpPr>
          <p:nvPr/>
        </p:nvSpPr>
        <p:spPr bwMode="auto">
          <a:xfrm flipV="1">
            <a:off x="6986588" y="4486275"/>
            <a:ext cx="1266825" cy="71913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643" name="Text Box 115"/>
          <p:cNvSpPr txBox="1">
            <a:spLocks noChangeArrowheads="1"/>
          </p:cNvSpPr>
          <p:nvPr/>
        </p:nvSpPr>
        <p:spPr bwMode="auto">
          <a:xfrm>
            <a:off x="5289550" y="5291138"/>
            <a:ext cx="27066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>
                <a:solidFill>
                  <a:srgbClr val="FF0000"/>
                </a:solidFill>
              </a:rPr>
              <a:t>In this domain, the smallest value is </a:t>
            </a:r>
            <a:r>
              <a:rPr lang="en-GB" altLang="en-US">
                <a:solidFill>
                  <a:srgbClr val="FF0000"/>
                </a:solidFill>
              </a:rPr>
              <a:t>1</a:t>
            </a:r>
            <a:r>
              <a:rPr lang="en-GB" altLang="en-US" baseline="0">
                <a:solidFill>
                  <a:srgbClr val="FF0000"/>
                </a:solidFill>
              </a:rPr>
              <a:t>/</a:t>
            </a:r>
            <a:r>
              <a:rPr lang="en-GB" altLang="en-US" baseline="-2500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2644" name="Text Box 116"/>
          <p:cNvSpPr txBox="1">
            <a:spLocks noChangeArrowheads="1"/>
          </p:cNvSpPr>
          <p:nvPr/>
        </p:nvSpPr>
        <p:spPr bwMode="auto">
          <a:xfrm>
            <a:off x="5027613" y="5942013"/>
            <a:ext cx="32670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>
                <a:solidFill>
                  <a:srgbClr val="FF0000"/>
                </a:solidFill>
              </a:rPr>
              <a:t>As we get close to 0, values will get infinitely high</a:t>
            </a:r>
            <a:endParaRPr lang="en-GB" altLang="en-US" baseline="-25000">
              <a:solidFill>
                <a:srgbClr val="FF0000"/>
              </a:solidFill>
            </a:endParaRPr>
          </a:p>
        </p:txBody>
      </p:sp>
      <p:sp>
        <p:nvSpPr>
          <p:cNvPr id="22645" name="Text Box 117"/>
          <p:cNvSpPr txBox="1">
            <a:spLocks noChangeArrowheads="1"/>
          </p:cNvSpPr>
          <p:nvPr/>
        </p:nvSpPr>
        <p:spPr bwMode="auto">
          <a:xfrm>
            <a:off x="7966075" y="3505200"/>
            <a:ext cx="119221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>
                <a:solidFill>
                  <a:srgbClr val="FF0000"/>
                </a:solidFill>
              </a:rPr>
              <a:t>h(x) = </a:t>
            </a:r>
            <a:r>
              <a:rPr lang="en-GB" altLang="en-US">
                <a:solidFill>
                  <a:srgbClr val="FF0000"/>
                </a:solidFill>
              </a:rPr>
              <a:t>1</a:t>
            </a:r>
            <a:r>
              <a:rPr lang="en-GB" altLang="en-US" baseline="0">
                <a:solidFill>
                  <a:srgbClr val="FF0000"/>
                </a:solidFill>
              </a:rPr>
              <a:t>/</a:t>
            </a:r>
            <a:r>
              <a:rPr lang="en-GB" altLang="en-US" baseline="-2500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94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2B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289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2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2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2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2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2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2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2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2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2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2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2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2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2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2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2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2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2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2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2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2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2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2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2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22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2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2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2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2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22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22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2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2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22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22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22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2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22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22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22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22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22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22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22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22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22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22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22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22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22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22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22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22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 nodeType="clickPar">
                      <p:stCondLst>
                        <p:cond delay="indefinite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22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22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 nodeType="clickPar">
                      <p:stCondLst>
                        <p:cond delay="indefinite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22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22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 nodeType="clickPar">
                      <p:stCondLst>
                        <p:cond delay="indefinite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22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 nodeType="clickPar">
                      <p:stCondLst>
                        <p:cond delay="indefinite"/>
                      </p:stCondLst>
                      <p:childTnLst>
                        <p:par>
                          <p:cTn id="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22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 nodeType="clickPar">
                      <p:stCondLst>
                        <p:cond delay="indefinite"/>
                      </p:stCondLst>
                      <p:childTnLst>
                        <p:par>
                          <p:cTn id="2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22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 nodeType="clickPar">
                      <p:stCondLst>
                        <p:cond delay="indefinite"/>
                      </p:stCondLst>
                      <p:childTnLst>
                        <p:par>
                          <p:cTn id="2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22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 nodeType="clickPar">
                      <p:stCondLst>
                        <p:cond delay="indefinite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 nodeType="clickPar">
                      <p:stCondLst>
                        <p:cond delay="indefinite"/>
                      </p:stCondLst>
                      <p:childTnLst>
                        <p:par>
                          <p:cTn id="2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22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 nodeType="clickPar">
                      <p:stCondLst>
                        <p:cond delay="indefinite"/>
                      </p:stCondLst>
                      <p:childTnLst>
                        <p:par>
                          <p:cTn id="2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22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 nodeType="clickPar">
                      <p:stCondLst>
                        <p:cond delay="indefinite"/>
                      </p:stCondLst>
                      <p:childTnLst>
                        <p:par>
                          <p:cTn id="2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22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 nodeType="clickPar">
                      <p:stCondLst>
                        <p:cond delay="indefinite"/>
                      </p:stCondLst>
                      <p:childTnLst>
                        <p:par>
                          <p:cTn id="2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22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22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 nodeType="clickPar">
                      <p:stCondLst>
                        <p:cond delay="indefinite"/>
                      </p:stCondLst>
                      <p:childTnLst>
                        <p:par>
                          <p:cTn id="2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8" dur="50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 nodeType="clickPar">
                      <p:stCondLst>
                        <p:cond delay="indefinite"/>
                      </p:stCondLst>
                      <p:childTnLst>
                        <p:par>
                          <p:cTn id="2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3" dur="500"/>
                                        <p:tgtEl>
                                          <p:spTgt spid="2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 nodeType="clickPar">
                      <p:stCondLst>
                        <p:cond delay="indefinite"/>
                      </p:stCondLst>
                      <p:childTnLst>
                        <p:par>
                          <p:cTn id="2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8" dur="500"/>
                                        <p:tgtEl>
                                          <p:spTgt spid="22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7" grpId="0"/>
      <p:bldP spid="22548" grpId="0"/>
      <p:bldP spid="22549" grpId="0"/>
      <p:bldP spid="22550" grpId="0"/>
      <p:bldP spid="22555" grpId="0"/>
      <p:bldP spid="22556" grpId="0"/>
      <p:bldP spid="22557" grpId="0"/>
      <p:bldP spid="22558" grpId="0"/>
      <p:bldP spid="22559" grpId="0"/>
      <p:bldP spid="22560" grpId="0"/>
      <p:bldP spid="22561" grpId="0"/>
      <p:bldP spid="22562" grpId="0"/>
      <p:bldP spid="22563" grpId="0"/>
      <p:bldP spid="22565" grpId="0"/>
      <p:bldP spid="22566" grpId="0"/>
      <p:bldP spid="22567" grpId="0"/>
      <p:bldP spid="22568" grpId="0"/>
      <p:bldP spid="22569" grpId="0"/>
      <p:bldP spid="22570" grpId="0"/>
      <p:bldP spid="22571" grpId="0"/>
      <p:bldP spid="22572" grpId="0"/>
      <p:bldP spid="22573" grpId="0"/>
      <p:bldP spid="22574" grpId="0"/>
      <p:bldP spid="22575" grpId="0"/>
      <p:bldP spid="22576" grpId="0"/>
      <p:bldP spid="22577" grpId="0"/>
      <p:bldP spid="22578" grpId="0"/>
      <p:bldP spid="22579" grpId="0"/>
      <p:bldP spid="22580" grpId="0"/>
      <p:bldP spid="22581" grpId="0"/>
      <p:bldP spid="22582" grpId="0"/>
      <p:bldP spid="22583" grpId="0"/>
      <p:bldP spid="22584" grpId="0"/>
      <p:bldP spid="22585" grpId="0"/>
      <p:bldP spid="22586" grpId="0"/>
      <p:bldP spid="22587" grpId="0"/>
      <p:bldP spid="22588" grpId="0"/>
      <p:bldP spid="22589" grpId="0"/>
      <p:bldP spid="22590" grpId="0"/>
      <p:bldP spid="22591" grpId="0"/>
      <p:bldP spid="22592" grpId="0" animBg="1"/>
      <p:bldP spid="22593" grpId="0" animBg="1"/>
      <p:bldP spid="22594" grpId="0" animBg="1"/>
      <p:bldP spid="22595" grpId="0" animBg="1"/>
      <p:bldP spid="22596" grpId="0" animBg="1"/>
      <p:bldP spid="22597" grpId="0" animBg="1"/>
      <p:bldP spid="22598" grpId="0" animBg="1"/>
      <p:bldP spid="22599" grpId="0" animBg="1"/>
      <p:bldP spid="22600" grpId="0" animBg="1"/>
      <p:bldP spid="22601" grpId="0" animBg="1"/>
      <p:bldP spid="22611" grpId="0" animBg="1"/>
      <p:bldP spid="22612" grpId="0" animBg="1"/>
      <p:bldP spid="22613" grpId="0" animBg="1"/>
      <p:bldP spid="22614" grpId="0" animBg="1"/>
      <p:bldP spid="22615" grpId="0" animBg="1"/>
      <p:bldP spid="22616" grpId="0" animBg="1"/>
      <p:bldP spid="22617" grpId="0" animBg="1"/>
      <p:bldP spid="22618" grpId="0" animBg="1"/>
      <p:bldP spid="22619" grpId="0"/>
      <p:bldP spid="22620" grpId="0"/>
      <p:bldP spid="22622" grpId="0" animBg="1"/>
      <p:bldP spid="22623" grpId="0"/>
      <p:bldP spid="22627" grpId="0" animBg="1"/>
      <p:bldP spid="22628" grpId="0" animBg="1"/>
      <p:bldP spid="22641" grpId="0" animBg="1"/>
      <p:bldP spid="22642" grpId="0" animBg="1"/>
      <p:bldP spid="22643" grpId="0"/>
      <p:bldP spid="22644" grpId="0"/>
      <p:bldP spid="2264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84325"/>
            <a:ext cx="48768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000" dirty="0">
                <a:latin typeface="Comic Sans MS" pitchFamily="66" charset="0"/>
              </a:rPr>
              <a:t>	</a:t>
            </a:r>
            <a:r>
              <a:rPr lang="en-GB" altLang="en-US" sz="2000" u="sng" dirty="0">
                <a:latin typeface="Comic Sans MS" pitchFamily="66" charset="0"/>
              </a:rPr>
              <a:t>Mapping Diagrams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2000" u="sng" dirty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000" dirty="0">
                <a:latin typeface="Comic Sans MS" pitchFamily="66" charset="0"/>
              </a:rPr>
              <a:t>	A mapping diagram transforms one set of numbers into a different set of numbers. It can be described in words or using algebra. They can also be represented by a Cartesian graph.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2000" dirty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000" dirty="0">
                <a:latin typeface="Comic Sans MS" pitchFamily="66" charset="0"/>
              </a:rPr>
              <a:t>	The original numbers (Set A, or ‘x’) are known as the </a:t>
            </a:r>
            <a:r>
              <a:rPr lang="en-GB" altLang="en-US" sz="2000" i="1" u="sng" dirty="0">
                <a:solidFill>
                  <a:srgbClr val="FF0000"/>
                </a:solidFill>
                <a:latin typeface="Comic Sans MS" pitchFamily="66" charset="0"/>
              </a:rPr>
              <a:t>domain</a:t>
            </a:r>
            <a:r>
              <a:rPr lang="en-GB" altLang="en-US" sz="2000" dirty="0">
                <a:latin typeface="Comic Sans MS" pitchFamily="66" charset="0"/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2000" dirty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000" dirty="0">
                <a:latin typeface="Comic Sans MS" pitchFamily="66" charset="0"/>
              </a:rPr>
              <a:t>	The results (Set B, or ‘y’) are known as the </a:t>
            </a:r>
            <a:r>
              <a:rPr lang="en-GB" altLang="en-US" sz="2000" i="1" u="sng" dirty="0">
                <a:solidFill>
                  <a:srgbClr val="FF0000"/>
                </a:solidFill>
                <a:latin typeface="Comic Sans MS" pitchFamily="66" charset="0"/>
              </a:rPr>
              <a:t>range</a:t>
            </a:r>
            <a:r>
              <a:rPr lang="en-GB" altLang="en-US" sz="2000" dirty="0">
                <a:latin typeface="Comic Sans MS" pitchFamily="66" charset="0"/>
              </a:rPr>
              <a:t> (</a:t>
            </a:r>
            <a:r>
              <a:rPr lang="en-GB" altLang="en-US" sz="2000" dirty="0" err="1">
                <a:latin typeface="Comic Sans MS" pitchFamily="66" charset="0"/>
              </a:rPr>
              <a:t>ie</a:t>
            </a:r>
            <a:r>
              <a:rPr lang="en-GB" altLang="en-US" sz="2000" dirty="0">
                <a:latin typeface="Comic Sans MS" pitchFamily="66" charset="0"/>
              </a:rPr>
              <a:t> range of answers)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5715000" y="17526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Set A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7391400" y="17526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Set B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4953000" y="1371600"/>
            <a:ext cx="3962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/>
              <a:t>Add 3 onto the set {-3, 1, 4, 6, x)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5867400" y="21336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/>
              <a:t>-3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5867400" y="2438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/>
              <a:t>1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5867400" y="2743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/>
              <a:t>4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5867400" y="30480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/>
              <a:t>6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5867400" y="33528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/>
              <a:t>x</a:t>
            </a:r>
          </a:p>
        </p:txBody>
      </p:sp>
      <p:sp>
        <p:nvSpPr>
          <p:cNvPr id="6157" name="Oval 13"/>
          <p:cNvSpPr>
            <a:spLocks noChangeArrowheads="1"/>
          </p:cNvSpPr>
          <p:nvPr/>
        </p:nvSpPr>
        <p:spPr bwMode="auto">
          <a:xfrm>
            <a:off x="5638800" y="2133600"/>
            <a:ext cx="914400" cy="167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7543800" y="21336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/>
              <a:t>0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7543800" y="2438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/>
              <a:t>4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7543800" y="2743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/>
              <a:t>7</a:t>
            </a: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7543800" y="30480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/>
              <a:t>9</a:t>
            </a:r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7391400" y="33528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/>
              <a:t>x + 3</a:t>
            </a:r>
          </a:p>
        </p:txBody>
      </p:sp>
      <p:sp>
        <p:nvSpPr>
          <p:cNvPr id="6163" name="Oval 19"/>
          <p:cNvSpPr>
            <a:spLocks noChangeArrowheads="1"/>
          </p:cNvSpPr>
          <p:nvPr/>
        </p:nvSpPr>
        <p:spPr bwMode="auto">
          <a:xfrm>
            <a:off x="7315200" y="2133600"/>
            <a:ext cx="914400" cy="167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66" name="Arc 22"/>
          <p:cNvSpPr>
            <a:spLocks noChangeAspect="1"/>
          </p:cNvSpPr>
          <p:nvPr/>
        </p:nvSpPr>
        <p:spPr bwMode="auto">
          <a:xfrm rot="-2636813">
            <a:off x="6477000" y="1905000"/>
            <a:ext cx="838200" cy="8382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67" name="Arc 23"/>
          <p:cNvSpPr>
            <a:spLocks noChangeAspect="1"/>
          </p:cNvSpPr>
          <p:nvPr/>
        </p:nvSpPr>
        <p:spPr bwMode="auto">
          <a:xfrm rot="-2636813">
            <a:off x="6477000" y="2209800"/>
            <a:ext cx="838200" cy="8382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68" name="Arc 24"/>
          <p:cNvSpPr>
            <a:spLocks noChangeAspect="1"/>
          </p:cNvSpPr>
          <p:nvPr/>
        </p:nvSpPr>
        <p:spPr bwMode="auto">
          <a:xfrm rot="-2636813">
            <a:off x="6477000" y="2514600"/>
            <a:ext cx="838200" cy="8382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69" name="Arc 25"/>
          <p:cNvSpPr>
            <a:spLocks noChangeAspect="1"/>
          </p:cNvSpPr>
          <p:nvPr/>
        </p:nvSpPr>
        <p:spPr bwMode="auto">
          <a:xfrm rot="-2636813">
            <a:off x="6477000" y="2819400"/>
            <a:ext cx="838200" cy="8382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70" name="Arc 26"/>
          <p:cNvSpPr>
            <a:spLocks noChangeAspect="1"/>
          </p:cNvSpPr>
          <p:nvPr/>
        </p:nvSpPr>
        <p:spPr bwMode="auto">
          <a:xfrm rot="-2636813">
            <a:off x="6477000" y="3124200"/>
            <a:ext cx="838200" cy="8382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207" name="Rectangle 63"/>
          <p:cNvSpPr>
            <a:spLocks noChangeArrowheads="1"/>
          </p:cNvSpPr>
          <p:nvPr/>
        </p:nvSpPr>
        <p:spPr bwMode="auto">
          <a:xfrm>
            <a:off x="7797800" y="6211888"/>
            <a:ext cx="4318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200" baseline="0">
              <a:latin typeface="Arial" charset="0"/>
            </a:endParaRPr>
          </a:p>
        </p:txBody>
      </p:sp>
      <p:sp>
        <p:nvSpPr>
          <p:cNvPr id="6206" name="Rectangle 62"/>
          <p:cNvSpPr>
            <a:spLocks noChangeArrowheads="1"/>
          </p:cNvSpPr>
          <p:nvPr/>
        </p:nvSpPr>
        <p:spPr bwMode="auto">
          <a:xfrm>
            <a:off x="7366000" y="6211888"/>
            <a:ext cx="4318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200" baseline="0">
              <a:latin typeface="Arial" charset="0"/>
            </a:endParaRPr>
          </a:p>
        </p:txBody>
      </p:sp>
      <p:sp>
        <p:nvSpPr>
          <p:cNvPr id="6205" name="Rectangle 61"/>
          <p:cNvSpPr>
            <a:spLocks noChangeArrowheads="1"/>
          </p:cNvSpPr>
          <p:nvPr/>
        </p:nvSpPr>
        <p:spPr bwMode="auto">
          <a:xfrm>
            <a:off x="6934200" y="6211888"/>
            <a:ext cx="4318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200" baseline="0">
              <a:latin typeface="Arial" charset="0"/>
            </a:endParaRPr>
          </a:p>
        </p:txBody>
      </p:sp>
      <p:sp>
        <p:nvSpPr>
          <p:cNvPr id="6204" name="Rectangle 60"/>
          <p:cNvSpPr>
            <a:spLocks noChangeArrowheads="1"/>
          </p:cNvSpPr>
          <p:nvPr/>
        </p:nvSpPr>
        <p:spPr bwMode="auto">
          <a:xfrm>
            <a:off x="6502400" y="6211888"/>
            <a:ext cx="4318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200" baseline="0">
              <a:latin typeface="Arial" charset="0"/>
            </a:endParaRPr>
          </a:p>
        </p:txBody>
      </p:sp>
      <p:sp>
        <p:nvSpPr>
          <p:cNvPr id="6203" name="Rectangle 59"/>
          <p:cNvSpPr>
            <a:spLocks noChangeArrowheads="1"/>
          </p:cNvSpPr>
          <p:nvPr/>
        </p:nvSpPr>
        <p:spPr bwMode="auto">
          <a:xfrm>
            <a:off x="6070600" y="6211888"/>
            <a:ext cx="4318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200" baseline="0">
              <a:latin typeface="Arial" charset="0"/>
            </a:endParaRPr>
          </a:p>
        </p:txBody>
      </p:sp>
      <p:sp>
        <p:nvSpPr>
          <p:cNvPr id="6202" name="Rectangle 58"/>
          <p:cNvSpPr>
            <a:spLocks noChangeArrowheads="1"/>
          </p:cNvSpPr>
          <p:nvPr/>
        </p:nvSpPr>
        <p:spPr bwMode="auto">
          <a:xfrm>
            <a:off x="5638800" y="6211888"/>
            <a:ext cx="4318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200" baseline="0">
              <a:latin typeface="Arial" charset="0"/>
            </a:endParaRPr>
          </a:p>
        </p:txBody>
      </p:sp>
      <p:sp>
        <p:nvSpPr>
          <p:cNvPr id="6201" name="Rectangle 57"/>
          <p:cNvSpPr>
            <a:spLocks noChangeArrowheads="1"/>
          </p:cNvSpPr>
          <p:nvPr/>
        </p:nvSpPr>
        <p:spPr bwMode="auto">
          <a:xfrm>
            <a:off x="7797800" y="5811838"/>
            <a:ext cx="4318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200" baseline="0">
              <a:latin typeface="Arial" charset="0"/>
            </a:endParaRPr>
          </a:p>
        </p:txBody>
      </p:sp>
      <p:sp>
        <p:nvSpPr>
          <p:cNvPr id="6200" name="Rectangle 56"/>
          <p:cNvSpPr>
            <a:spLocks noChangeArrowheads="1"/>
          </p:cNvSpPr>
          <p:nvPr/>
        </p:nvSpPr>
        <p:spPr bwMode="auto">
          <a:xfrm>
            <a:off x="7366000" y="5811838"/>
            <a:ext cx="4318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200" baseline="0">
              <a:latin typeface="Arial" charset="0"/>
            </a:endParaRPr>
          </a:p>
        </p:txBody>
      </p:sp>
      <p:sp>
        <p:nvSpPr>
          <p:cNvPr id="6199" name="Rectangle 55"/>
          <p:cNvSpPr>
            <a:spLocks noChangeArrowheads="1"/>
          </p:cNvSpPr>
          <p:nvPr/>
        </p:nvSpPr>
        <p:spPr bwMode="auto">
          <a:xfrm>
            <a:off x="6934200" y="5811838"/>
            <a:ext cx="4318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200" baseline="0">
              <a:latin typeface="Arial" charset="0"/>
            </a:endParaRPr>
          </a:p>
        </p:txBody>
      </p:sp>
      <p:sp>
        <p:nvSpPr>
          <p:cNvPr id="6198" name="Rectangle 54"/>
          <p:cNvSpPr>
            <a:spLocks noChangeArrowheads="1"/>
          </p:cNvSpPr>
          <p:nvPr/>
        </p:nvSpPr>
        <p:spPr bwMode="auto">
          <a:xfrm>
            <a:off x="6502400" y="5811838"/>
            <a:ext cx="4318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200" baseline="0">
              <a:latin typeface="Arial" charset="0"/>
            </a:endParaRPr>
          </a:p>
        </p:txBody>
      </p:sp>
      <p:sp>
        <p:nvSpPr>
          <p:cNvPr id="6197" name="Rectangle 53"/>
          <p:cNvSpPr>
            <a:spLocks noChangeArrowheads="1"/>
          </p:cNvSpPr>
          <p:nvPr/>
        </p:nvSpPr>
        <p:spPr bwMode="auto">
          <a:xfrm>
            <a:off x="6070600" y="5811838"/>
            <a:ext cx="4318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200" baseline="0">
              <a:latin typeface="Arial" charset="0"/>
            </a:endParaRPr>
          </a:p>
        </p:txBody>
      </p:sp>
      <p:sp>
        <p:nvSpPr>
          <p:cNvPr id="6196" name="Rectangle 52"/>
          <p:cNvSpPr>
            <a:spLocks noChangeArrowheads="1"/>
          </p:cNvSpPr>
          <p:nvPr/>
        </p:nvSpPr>
        <p:spPr bwMode="auto">
          <a:xfrm>
            <a:off x="5638800" y="5811838"/>
            <a:ext cx="4318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200" baseline="0">
              <a:latin typeface="Arial" charset="0"/>
            </a:endParaRPr>
          </a:p>
        </p:txBody>
      </p:sp>
      <p:sp>
        <p:nvSpPr>
          <p:cNvPr id="6192" name="Rectangle 48"/>
          <p:cNvSpPr>
            <a:spLocks noChangeArrowheads="1"/>
          </p:cNvSpPr>
          <p:nvPr/>
        </p:nvSpPr>
        <p:spPr bwMode="auto">
          <a:xfrm>
            <a:off x="6502400" y="5408613"/>
            <a:ext cx="4318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200" baseline="0">
              <a:latin typeface="Arial" charset="0"/>
            </a:endParaRPr>
          </a:p>
        </p:txBody>
      </p:sp>
      <p:sp>
        <p:nvSpPr>
          <p:cNvPr id="6191" name="Rectangle 47"/>
          <p:cNvSpPr>
            <a:spLocks noChangeArrowheads="1"/>
          </p:cNvSpPr>
          <p:nvPr/>
        </p:nvSpPr>
        <p:spPr bwMode="auto">
          <a:xfrm>
            <a:off x="6070600" y="5408613"/>
            <a:ext cx="4318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200" baseline="0">
              <a:latin typeface="Arial" charset="0"/>
            </a:endParaRPr>
          </a:p>
        </p:txBody>
      </p:sp>
      <p:sp>
        <p:nvSpPr>
          <p:cNvPr id="6186" name="Rectangle 42"/>
          <p:cNvSpPr>
            <a:spLocks noChangeArrowheads="1"/>
          </p:cNvSpPr>
          <p:nvPr/>
        </p:nvSpPr>
        <p:spPr bwMode="auto">
          <a:xfrm>
            <a:off x="6502400" y="5005388"/>
            <a:ext cx="4318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200" baseline="0">
              <a:latin typeface="Arial" charset="0"/>
            </a:endParaRPr>
          </a:p>
        </p:txBody>
      </p:sp>
      <p:sp>
        <p:nvSpPr>
          <p:cNvPr id="6185" name="Rectangle 41"/>
          <p:cNvSpPr>
            <a:spLocks noChangeArrowheads="1"/>
          </p:cNvSpPr>
          <p:nvPr/>
        </p:nvSpPr>
        <p:spPr bwMode="auto">
          <a:xfrm>
            <a:off x="6070600" y="5005388"/>
            <a:ext cx="4318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200" baseline="0">
              <a:latin typeface="Arial" charset="0"/>
            </a:endParaRPr>
          </a:p>
        </p:txBody>
      </p:sp>
      <p:sp>
        <p:nvSpPr>
          <p:cNvPr id="6180" name="Rectangle 36"/>
          <p:cNvSpPr>
            <a:spLocks noChangeArrowheads="1"/>
          </p:cNvSpPr>
          <p:nvPr/>
        </p:nvSpPr>
        <p:spPr bwMode="auto">
          <a:xfrm>
            <a:off x="6502400" y="4605338"/>
            <a:ext cx="4318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200" baseline="0">
              <a:latin typeface="Arial" charset="0"/>
            </a:endParaRPr>
          </a:p>
        </p:txBody>
      </p:sp>
      <p:sp>
        <p:nvSpPr>
          <p:cNvPr id="6179" name="Rectangle 35"/>
          <p:cNvSpPr>
            <a:spLocks noChangeArrowheads="1"/>
          </p:cNvSpPr>
          <p:nvPr/>
        </p:nvSpPr>
        <p:spPr bwMode="auto">
          <a:xfrm>
            <a:off x="6070600" y="4605338"/>
            <a:ext cx="4318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200" baseline="0">
              <a:latin typeface="Arial" charset="0"/>
            </a:endParaRPr>
          </a:p>
        </p:txBody>
      </p:sp>
      <p:sp>
        <p:nvSpPr>
          <p:cNvPr id="6174" name="Rectangle 30"/>
          <p:cNvSpPr>
            <a:spLocks noChangeArrowheads="1"/>
          </p:cNvSpPr>
          <p:nvPr/>
        </p:nvSpPr>
        <p:spPr bwMode="auto">
          <a:xfrm>
            <a:off x="6502400" y="4202113"/>
            <a:ext cx="4318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200" baseline="0">
              <a:latin typeface="Arial" charset="0"/>
            </a:endParaRPr>
          </a:p>
        </p:txBody>
      </p:sp>
      <p:sp>
        <p:nvSpPr>
          <p:cNvPr id="6173" name="Rectangle 29"/>
          <p:cNvSpPr>
            <a:spLocks noChangeArrowheads="1"/>
          </p:cNvSpPr>
          <p:nvPr/>
        </p:nvSpPr>
        <p:spPr bwMode="auto">
          <a:xfrm>
            <a:off x="6070600" y="4202113"/>
            <a:ext cx="4318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200" baseline="0">
              <a:latin typeface="Arial" charset="0"/>
            </a:endParaRPr>
          </a:p>
        </p:txBody>
      </p:sp>
      <p:sp>
        <p:nvSpPr>
          <p:cNvPr id="6209" name="Line 65"/>
          <p:cNvSpPr>
            <a:spLocks noChangeShapeType="1"/>
          </p:cNvSpPr>
          <p:nvPr/>
        </p:nvSpPr>
        <p:spPr bwMode="auto">
          <a:xfrm>
            <a:off x="5638800" y="4605338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210" name="Line 66"/>
          <p:cNvSpPr>
            <a:spLocks noChangeShapeType="1"/>
          </p:cNvSpPr>
          <p:nvPr/>
        </p:nvSpPr>
        <p:spPr bwMode="auto">
          <a:xfrm>
            <a:off x="5638800" y="5005388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211" name="Line 67"/>
          <p:cNvSpPr>
            <a:spLocks noChangeShapeType="1"/>
          </p:cNvSpPr>
          <p:nvPr/>
        </p:nvSpPr>
        <p:spPr bwMode="auto">
          <a:xfrm>
            <a:off x="5638800" y="5408613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212" name="Line 68"/>
          <p:cNvSpPr>
            <a:spLocks noChangeShapeType="1"/>
          </p:cNvSpPr>
          <p:nvPr/>
        </p:nvSpPr>
        <p:spPr bwMode="auto">
          <a:xfrm>
            <a:off x="5638800" y="5811838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213" name="Line 69"/>
          <p:cNvSpPr>
            <a:spLocks noChangeShapeType="1"/>
          </p:cNvSpPr>
          <p:nvPr/>
        </p:nvSpPr>
        <p:spPr bwMode="auto">
          <a:xfrm>
            <a:off x="5638800" y="6211888"/>
            <a:ext cx="25908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216" name="Line 72"/>
          <p:cNvSpPr>
            <a:spLocks noChangeShapeType="1"/>
          </p:cNvSpPr>
          <p:nvPr/>
        </p:nvSpPr>
        <p:spPr bwMode="auto">
          <a:xfrm>
            <a:off x="6070600" y="4202113"/>
            <a:ext cx="0" cy="241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217" name="Line 73"/>
          <p:cNvSpPr>
            <a:spLocks noChangeShapeType="1"/>
          </p:cNvSpPr>
          <p:nvPr/>
        </p:nvSpPr>
        <p:spPr bwMode="auto">
          <a:xfrm flipV="1">
            <a:off x="6502400" y="4202113"/>
            <a:ext cx="0" cy="24130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218" name="Line 74"/>
          <p:cNvSpPr>
            <a:spLocks noChangeShapeType="1"/>
          </p:cNvSpPr>
          <p:nvPr/>
        </p:nvSpPr>
        <p:spPr bwMode="auto">
          <a:xfrm>
            <a:off x="6934200" y="4202113"/>
            <a:ext cx="0" cy="241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219" name="Line 75"/>
          <p:cNvSpPr>
            <a:spLocks noChangeShapeType="1"/>
          </p:cNvSpPr>
          <p:nvPr/>
        </p:nvSpPr>
        <p:spPr bwMode="auto">
          <a:xfrm>
            <a:off x="7366000" y="4202113"/>
            <a:ext cx="0" cy="241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220" name="Line 76"/>
          <p:cNvSpPr>
            <a:spLocks noChangeShapeType="1"/>
          </p:cNvSpPr>
          <p:nvPr/>
        </p:nvSpPr>
        <p:spPr bwMode="auto">
          <a:xfrm>
            <a:off x="7797800" y="4202113"/>
            <a:ext cx="0" cy="241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 useBgFill="1">
        <p:nvSpPr>
          <p:cNvPr id="6224" name="Text Box 80"/>
          <p:cNvSpPr txBox="1">
            <a:spLocks noChangeArrowheads="1"/>
          </p:cNvSpPr>
          <p:nvPr/>
        </p:nvSpPr>
        <p:spPr bwMode="auto">
          <a:xfrm>
            <a:off x="6259513" y="5664200"/>
            <a:ext cx="228600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="1" baseline="0"/>
              <a:t>2</a:t>
            </a:r>
          </a:p>
        </p:txBody>
      </p:sp>
      <p:sp useBgFill="1">
        <p:nvSpPr>
          <p:cNvPr id="6225" name="Text Box 81"/>
          <p:cNvSpPr txBox="1">
            <a:spLocks noChangeArrowheads="1"/>
          </p:cNvSpPr>
          <p:nvPr/>
        </p:nvSpPr>
        <p:spPr bwMode="auto">
          <a:xfrm>
            <a:off x="6253163" y="5251450"/>
            <a:ext cx="228600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="1" baseline="0"/>
              <a:t>4</a:t>
            </a:r>
          </a:p>
        </p:txBody>
      </p:sp>
      <p:sp useBgFill="1">
        <p:nvSpPr>
          <p:cNvPr id="6226" name="Text Box 82"/>
          <p:cNvSpPr txBox="1">
            <a:spLocks noChangeArrowheads="1"/>
          </p:cNvSpPr>
          <p:nvPr/>
        </p:nvSpPr>
        <p:spPr bwMode="auto">
          <a:xfrm>
            <a:off x="6262688" y="4851400"/>
            <a:ext cx="228600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="1" baseline="0"/>
              <a:t>6</a:t>
            </a:r>
          </a:p>
        </p:txBody>
      </p:sp>
      <p:sp useBgFill="1">
        <p:nvSpPr>
          <p:cNvPr id="6227" name="Text Box 83"/>
          <p:cNvSpPr txBox="1">
            <a:spLocks noChangeArrowheads="1"/>
          </p:cNvSpPr>
          <p:nvPr/>
        </p:nvSpPr>
        <p:spPr bwMode="auto">
          <a:xfrm>
            <a:off x="6253163" y="4467225"/>
            <a:ext cx="228600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="1" baseline="0"/>
              <a:t>8</a:t>
            </a:r>
          </a:p>
        </p:txBody>
      </p:sp>
      <p:sp useBgFill="1">
        <p:nvSpPr>
          <p:cNvPr id="6228" name="Text Box 84"/>
          <p:cNvSpPr txBox="1">
            <a:spLocks noChangeArrowheads="1"/>
          </p:cNvSpPr>
          <p:nvPr/>
        </p:nvSpPr>
        <p:spPr bwMode="auto">
          <a:xfrm>
            <a:off x="7661275" y="6237288"/>
            <a:ext cx="228600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="1" baseline="0"/>
              <a:t>6</a:t>
            </a:r>
          </a:p>
        </p:txBody>
      </p:sp>
      <p:sp useBgFill="1">
        <p:nvSpPr>
          <p:cNvPr id="6229" name="Text Box 85"/>
          <p:cNvSpPr txBox="1">
            <a:spLocks noChangeArrowheads="1"/>
          </p:cNvSpPr>
          <p:nvPr/>
        </p:nvSpPr>
        <p:spPr bwMode="auto">
          <a:xfrm>
            <a:off x="7245350" y="6245225"/>
            <a:ext cx="228600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="1" baseline="0"/>
              <a:t>4</a:t>
            </a:r>
          </a:p>
        </p:txBody>
      </p:sp>
      <p:sp useBgFill="1">
        <p:nvSpPr>
          <p:cNvPr id="6230" name="Text Box 86"/>
          <p:cNvSpPr txBox="1">
            <a:spLocks noChangeArrowheads="1"/>
          </p:cNvSpPr>
          <p:nvPr/>
        </p:nvSpPr>
        <p:spPr bwMode="auto">
          <a:xfrm>
            <a:off x="6789738" y="6237288"/>
            <a:ext cx="228600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="1" baseline="0"/>
              <a:t>2</a:t>
            </a:r>
          </a:p>
        </p:txBody>
      </p:sp>
      <p:sp useBgFill="1">
        <p:nvSpPr>
          <p:cNvPr id="6231" name="Text Box 87"/>
          <p:cNvSpPr txBox="1">
            <a:spLocks noChangeArrowheads="1"/>
          </p:cNvSpPr>
          <p:nvPr/>
        </p:nvSpPr>
        <p:spPr bwMode="auto">
          <a:xfrm>
            <a:off x="5867400" y="6245225"/>
            <a:ext cx="401638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="1" baseline="0"/>
              <a:t>-2</a:t>
            </a:r>
          </a:p>
        </p:txBody>
      </p:sp>
      <p:grpSp>
        <p:nvGrpSpPr>
          <p:cNvPr id="6235" name="Group 91"/>
          <p:cNvGrpSpPr>
            <a:grpSpLocks/>
          </p:cNvGrpSpPr>
          <p:nvPr/>
        </p:nvGrpSpPr>
        <p:grpSpPr bwMode="auto">
          <a:xfrm>
            <a:off x="5741988" y="6132513"/>
            <a:ext cx="152400" cy="152400"/>
            <a:chOff x="1632" y="3552"/>
            <a:chExt cx="96" cy="96"/>
          </a:xfrm>
        </p:grpSpPr>
        <p:sp>
          <p:nvSpPr>
            <p:cNvPr id="5199" name="Line 89"/>
            <p:cNvSpPr>
              <a:spLocks noChangeShapeType="1"/>
            </p:cNvSpPr>
            <p:nvPr/>
          </p:nvSpPr>
          <p:spPr bwMode="auto">
            <a:xfrm>
              <a:off x="1632" y="3552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0" name="Line 90"/>
            <p:cNvSpPr>
              <a:spLocks noChangeShapeType="1"/>
            </p:cNvSpPr>
            <p:nvPr/>
          </p:nvSpPr>
          <p:spPr bwMode="auto">
            <a:xfrm flipH="1">
              <a:off x="1632" y="3552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6236" name="Group 92"/>
          <p:cNvGrpSpPr>
            <a:grpSpLocks/>
          </p:cNvGrpSpPr>
          <p:nvPr/>
        </p:nvGrpSpPr>
        <p:grpSpPr bwMode="auto">
          <a:xfrm>
            <a:off x="6634163" y="5326063"/>
            <a:ext cx="152400" cy="152400"/>
            <a:chOff x="1632" y="3552"/>
            <a:chExt cx="96" cy="96"/>
          </a:xfrm>
        </p:grpSpPr>
        <p:sp>
          <p:nvSpPr>
            <p:cNvPr id="5197" name="Line 93"/>
            <p:cNvSpPr>
              <a:spLocks noChangeShapeType="1"/>
            </p:cNvSpPr>
            <p:nvPr/>
          </p:nvSpPr>
          <p:spPr bwMode="auto">
            <a:xfrm>
              <a:off x="1632" y="3552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8" name="Line 94"/>
            <p:cNvSpPr>
              <a:spLocks noChangeShapeType="1"/>
            </p:cNvSpPr>
            <p:nvPr/>
          </p:nvSpPr>
          <p:spPr bwMode="auto">
            <a:xfrm flipH="1">
              <a:off x="1632" y="3552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6239" name="Group 95"/>
          <p:cNvGrpSpPr>
            <a:grpSpLocks/>
          </p:cNvGrpSpPr>
          <p:nvPr/>
        </p:nvGrpSpPr>
        <p:grpSpPr bwMode="auto">
          <a:xfrm>
            <a:off x="7731125" y="4289425"/>
            <a:ext cx="152400" cy="152400"/>
            <a:chOff x="1632" y="3552"/>
            <a:chExt cx="96" cy="96"/>
          </a:xfrm>
        </p:grpSpPr>
        <p:sp>
          <p:nvSpPr>
            <p:cNvPr id="5195" name="Line 96"/>
            <p:cNvSpPr>
              <a:spLocks noChangeShapeType="1"/>
            </p:cNvSpPr>
            <p:nvPr/>
          </p:nvSpPr>
          <p:spPr bwMode="auto">
            <a:xfrm>
              <a:off x="1632" y="3552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6" name="Line 97"/>
            <p:cNvSpPr>
              <a:spLocks noChangeShapeType="1"/>
            </p:cNvSpPr>
            <p:nvPr/>
          </p:nvSpPr>
          <p:spPr bwMode="auto">
            <a:xfrm flipH="1">
              <a:off x="1632" y="3552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6242" name="Group 98"/>
          <p:cNvGrpSpPr>
            <a:grpSpLocks/>
          </p:cNvGrpSpPr>
          <p:nvPr/>
        </p:nvGrpSpPr>
        <p:grpSpPr bwMode="auto">
          <a:xfrm>
            <a:off x="7286625" y="4716463"/>
            <a:ext cx="152400" cy="152400"/>
            <a:chOff x="1632" y="3552"/>
            <a:chExt cx="96" cy="96"/>
          </a:xfrm>
        </p:grpSpPr>
        <p:sp>
          <p:nvSpPr>
            <p:cNvPr id="5193" name="Line 99"/>
            <p:cNvSpPr>
              <a:spLocks noChangeShapeType="1"/>
            </p:cNvSpPr>
            <p:nvPr/>
          </p:nvSpPr>
          <p:spPr bwMode="auto">
            <a:xfrm>
              <a:off x="1632" y="3552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4" name="Line 100"/>
            <p:cNvSpPr>
              <a:spLocks noChangeShapeType="1"/>
            </p:cNvSpPr>
            <p:nvPr/>
          </p:nvSpPr>
          <p:spPr bwMode="auto">
            <a:xfrm flipH="1">
              <a:off x="1632" y="3552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245" name="Line 101"/>
          <p:cNvSpPr>
            <a:spLocks noChangeShapeType="1"/>
          </p:cNvSpPr>
          <p:nvPr/>
        </p:nvSpPr>
        <p:spPr bwMode="auto">
          <a:xfrm flipV="1">
            <a:off x="5661025" y="4210050"/>
            <a:ext cx="2292350" cy="216217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246" name="Text Box 102"/>
          <p:cNvSpPr txBox="1">
            <a:spLocks noChangeArrowheads="1"/>
          </p:cNvSpPr>
          <p:nvPr/>
        </p:nvSpPr>
        <p:spPr bwMode="auto">
          <a:xfrm>
            <a:off x="8186738" y="6022975"/>
            <a:ext cx="3921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x</a:t>
            </a:r>
          </a:p>
        </p:txBody>
      </p:sp>
      <p:sp>
        <p:nvSpPr>
          <p:cNvPr id="6247" name="Text Box 103"/>
          <p:cNvSpPr txBox="1">
            <a:spLocks noChangeArrowheads="1"/>
          </p:cNvSpPr>
          <p:nvPr/>
        </p:nvSpPr>
        <p:spPr bwMode="auto">
          <a:xfrm>
            <a:off x="6323013" y="3895725"/>
            <a:ext cx="3921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y</a:t>
            </a:r>
          </a:p>
        </p:txBody>
      </p:sp>
      <p:sp>
        <p:nvSpPr>
          <p:cNvPr id="6248" name="Rectangle 104"/>
          <p:cNvSpPr>
            <a:spLocks noChangeArrowheads="1"/>
          </p:cNvSpPr>
          <p:nvPr/>
        </p:nvSpPr>
        <p:spPr bwMode="auto">
          <a:xfrm>
            <a:off x="5051425" y="1335088"/>
            <a:ext cx="3729038" cy="434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249" name="Text Box 105"/>
          <p:cNvSpPr txBox="1">
            <a:spLocks noChangeArrowheads="1"/>
          </p:cNvSpPr>
          <p:nvPr/>
        </p:nvSpPr>
        <p:spPr bwMode="auto">
          <a:xfrm>
            <a:off x="7721600" y="3890963"/>
            <a:ext cx="1176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>
                <a:solidFill>
                  <a:srgbClr val="FF0000"/>
                </a:solidFill>
              </a:rPr>
              <a:t>y = x + 3</a:t>
            </a:r>
          </a:p>
        </p:txBody>
      </p:sp>
      <p:sp>
        <p:nvSpPr>
          <p:cNvPr id="8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2B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01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6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6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6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6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6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6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6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6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6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6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6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6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6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6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6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6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6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6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6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6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6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6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6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6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6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6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6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6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6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6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6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6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6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6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6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4" dur="500"/>
                                        <p:tgtEl>
                                          <p:spTgt spid="6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6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6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6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6" dur="500"/>
                                        <p:tgtEl>
                                          <p:spTgt spid="6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9" dur="500"/>
                                        <p:tgtEl>
                                          <p:spTgt spid="6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2" dur="500"/>
                                        <p:tgtEl>
                                          <p:spTgt spid="6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 nodeType="clickPar">
                      <p:stCondLst>
                        <p:cond delay="indefinite"/>
                      </p:stCondLst>
                      <p:childTnLst>
                        <p:par>
                          <p:cTn id="2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6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 nodeType="clickPar">
                      <p:stCondLst>
                        <p:cond delay="indefinite"/>
                      </p:stCondLst>
                      <p:childTnLst>
                        <p:par>
                          <p:cTn id="2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2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 nodeType="clickPar">
                      <p:stCondLst>
                        <p:cond delay="indefinite"/>
                      </p:stCondLst>
                      <p:childTnLst>
                        <p:par>
                          <p:cTn id="2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7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/>
      <p:bldP spid="6150" grpId="0"/>
      <p:bldP spid="6151" grpId="0"/>
      <p:bldP spid="6152" grpId="0"/>
      <p:bldP spid="6153" grpId="0"/>
      <p:bldP spid="6154" grpId="0"/>
      <p:bldP spid="6155" grpId="0"/>
      <p:bldP spid="6156" grpId="0"/>
      <p:bldP spid="6157" grpId="0" animBg="1"/>
      <p:bldP spid="6158" grpId="0"/>
      <p:bldP spid="6159" grpId="0"/>
      <p:bldP spid="6160" grpId="0"/>
      <p:bldP spid="6161" grpId="0"/>
      <p:bldP spid="6162" grpId="0"/>
      <p:bldP spid="6163" grpId="0" animBg="1"/>
      <p:bldP spid="6166" grpId="0" animBg="1"/>
      <p:bldP spid="6167" grpId="0" animBg="1"/>
      <p:bldP spid="6168" grpId="0" animBg="1"/>
      <p:bldP spid="6169" grpId="0" animBg="1"/>
      <p:bldP spid="6170" grpId="0" animBg="1"/>
      <p:bldP spid="6207" grpId="0"/>
      <p:bldP spid="6206" grpId="0"/>
      <p:bldP spid="6205" grpId="0"/>
      <p:bldP spid="6204" grpId="0"/>
      <p:bldP spid="6203" grpId="0"/>
      <p:bldP spid="6202" grpId="0"/>
      <p:bldP spid="6201" grpId="0"/>
      <p:bldP spid="6200" grpId="0"/>
      <p:bldP spid="6199" grpId="0"/>
      <p:bldP spid="6198" grpId="0"/>
      <p:bldP spid="6197" grpId="0"/>
      <p:bldP spid="6196" grpId="0"/>
      <p:bldP spid="6192" grpId="0"/>
      <p:bldP spid="6191" grpId="0"/>
      <p:bldP spid="6186" grpId="0"/>
      <p:bldP spid="6185" grpId="0"/>
      <p:bldP spid="6180" grpId="0"/>
      <p:bldP spid="6179" grpId="0"/>
      <p:bldP spid="6174" grpId="0"/>
      <p:bldP spid="6173" grpId="0"/>
      <p:bldP spid="6209" grpId="0" animBg="1"/>
      <p:bldP spid="6210" grpId="0" animBg="1"/>
      <p:bldP spid="6211" grpId="0" animBg="1"/>
      <p:bldP spid="6212" grpId="0" animBg="1"/>
      <p:bldP spid="6213" grpId="0" animBg="1"/>
      <p:bldP spid="6216" grpId="0" animBg="1"/>
      <p:bldP spid="6217" grpId="0" animBg="1"/>
      <p:bldP spid="6218" grpId="0" animBg="1"/>
      <p:bldP spid="6219" grpId="0" animBg="1"/>
      <p:bldP spid="6220" grpId="0" animBg="1"/>
      <p:bldP spid="6224" grpId="0" animBg="1"/>
      <p:bldP spid="6225" grpId="0" animBg="1"/>
      <p:bldP spid="6226" grpId="0" animBg="1"/>
      <p:bldP spid="6227" grpId="0" animBg="1"/>
      <p:bldP spid="6228" grpId="0" animBg="1"/>
      <p:bldP spid="6229" grpId="0" animBg="1"/>
      <p:bldP spid="6230" grpId="0" animBg="1"/>
      <p:bldP spid="6231" grpId="0" animBg="1"/>
      <p:bldP spid="6245" grpId="0" animBg="1"/>
      <p:bldP spid="6246" grpId="0"/>
      <p:bldP spid="6247" grpId="0"/>
      <p:bldP spid="6248" grpId="0" animBg="1"/>
      <p:bldP spid="62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84325"/>
            <a:ext cx="48768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000">
                <a:latin typeface="Comic Sans MS" pitchFamily="66" charset="0"/>
              </a:rPr>
              <a:t>	</a:t>
            </a:r>
            <a:r>
              <a:rPr lang="en-GB" altLang="en-US" sz="2000" u="sng">
                <a:latin typeface="Comic Sans MS" pitchFamily="66" charset="0"/>
              </a:rPr>
              <a:t>Mapping Diagrams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2000" u="sng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000">
                <a:latin typeface="Comic Sans MS" pitchFamily="66" charset="0"/>
              </a:rPr>
              <a:t>	A mapping diagram transforms one set of numbers into a different set of numbers. It can be described in words or using algebra. They can also be represented by a Cartesian graph.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200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000">
                <a:latin typeface="Comic Sans MS" pitchFamily="66" charset="0"/>
              </a:rPr>
              <a:t>	The original numbers (Set A, or ‘x’) are known as the </a:t>
            </a:r>
            <a:r>
              <a:rPr lang="en-GB" altLang="en-US" sz="2000" i="1" u="sng">
                <a:solidFill>
                  <a:srgbClr val="FF0000"/>
                </a:solidFill>
                <a:latin typeface="Comic Sans MS" pitchFamily="66" charset="0"/>
              </a:rPr>
              <a:t>domain</a:t>
            </a:r>
            <a:r>
              <a:rPr lang="en-GB" altLang="en-US" sz="2000">
                <a:latin typeface="Comic Sans MS" pitchFamily="66" charset="0"/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200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000">
                <a:latin typeface="Comic Sans MS" pitchFamily="66" charset="0"/>
              </a:rPr>
              <a:t>	The results (Set B, or ‘y’) are known as the </a:t>
            </a:r>
            <a:r>
              <a:rPr lang="en-GB" altLang="en-US" sz="2000" i="1" u="sng">
                <a:solidFill>
                  <a:srgbClr val="FF0000"/>
                </a:solidFill>
                <a:latin typeface="Comic Sans MS" pitchFamily="66" charset="0"/>
              </a:rPr>
              <a:t>range</a:t>
            </a:r>
            <a:r>
              <a:rPr lang="en-GB" altLang="en-US" sz="2000">
                <a:latin typeface="Comic Sans MS" pitchFamily="66" charset="0"/>
              </a:rPr>
              <a:t> (ie range of answers)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5715000" y="17526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Set A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7391400" y="17526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Set B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4953000" y="1371600"/>
            <a:ext cx="3962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/>
              <a:t>Square the set {-1, 1, -2, 2, x)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5867400" y="21336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/>
              <a:t>-1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867400" y="2438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/>
              <a:t>1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5867400" y="2743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/>
              <a:t>-2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5867400" y="30480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/>
              <a:t>2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5867400" y="33528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/>
              <a:t>x</a:t>
            </a:r>
          </a:p>
        </p:txBody>
      </p:sp>
      <p:sp>
        <p:nvSpPr>
          <p:cNvPr id="9229" name="Oval 13"/>
          <p:cNvSpPr>
            <a:spLocks noChangeArrowheads="1"/>
          </p:cNvSpPr>
          <p:nvPr/>
        </p:nvSpPr>
        <p:spPr bwMode="auto">
          <a:xfrm>
            <a:off x="5638800" y="2133600"/>
            <a:ext cx="914400" cy="167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7543800" y="22479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/>
              <a:t>1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7543800" y="284003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/>
              <a:t>4</a:t>
            </a: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7391400" y="33528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/>
              <a:t>x</a:t>
            </a:r>
            <a:r>
              <a:rPr lang="en-GB" altLang="en-US"/>
              <a:t>2</a:t>
            </a:r>
          </a:p>
        </p:txBody>
      </p:sp>
      <p:sp>
        <p:nvSpPr>
          <p:cNvPr id="9235" name="Oval 19"/>
          <p:cNvSpPr>
            <a:spLocks noChangeArrowheads="1"/>
          </p:cNvSpPr>
          <p:nvPr/>
        </p:nvSpPr>
        <p:spPr bwMode="auto">
          <a:xfrm>
            <a:off x="7315200" y="2133600"/>
            <a:ext cx="914400" cy="1676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42" name="Rectangle 26"/>
          <p:cNvSpPr>
            <a:spLocks noChangeArrowheads="1"/>
          </p:cNvSpPr>
          <p:nvPr/>
        </p:nvSpPr>
        <p:spPr bwMode="auto">
          <a:xfrm>
            <a:off x="7797800" y="6211888"/>
            <a:ext cx="4318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200" baseline="0">
              <a:latin typeface="Arial" charset="0"/>
            </a:endParaRPr>
          </a:p>
        </p:txBody>
      </p:sp>
      <p:sp>
        <p:nvSpPr>
          <p:cNvPr id="9243" name="Rectangle 27"/>
          <p:cNvSpPr>
            <a:spLocks noChangeArrowheads="1"/>
          </p:cNvSpPr>
          <p:nvPr/>
        </p:nvSpPr>
        <p:spPr bwMode="auto">
          <a:xfrm>
            <a:off x="7366000" y="6211888"/>
            <a:ext cx="4318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200" baseline="0">
              <a:latin typeface="Arial" charset="0"/>
            </a:endParaRPr>
          </a:p>
        </p:txBody>
      </p:sp>
      <p:sp>
        <p:nvSpPr>
          <p:cNvPr id="9244" name="Rectangle 28"/>
          <p:cNvSpPr>
            <a:spLocks noChangeArrowheads="1"/>
          </p:cNvSpPr>
          <p:nvPr/>
        </p:nvSpPr>
        <p:spPr bwMode="auto">
          <a:xfrm>
            <a:off x="6934200" y="6211888"/>
            <a:ext cx="4318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200" baseline="0">
              <a:latin typeface="Arial" charset="0"/>
            </a:endParaRPr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6502400" y="6211888"/>
            <a:ext cx="4318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200" baseline="0">
              <a:latin typeface="Arial" charset="0"/>
            </a:endParaRPr>
          </a:p>
        </p:txBody>
      </p:sp>
      <p:sp>
        <p:nvSpPr>
          <p:cNvPr id="9246" name="Rectangle 30"/>
          <p:cNvSpPr>
            <a:spLocks noChangeArrowheads="1"/>
          </p:cNvSpPr>
          <p:nvPr/>
        </p:nvSpPr>
        <p:spPr bwMode="auto">
          <a:xfrm>
            <a:off x="6070600" y="6211888"/>
            <a:ext cx="4318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200" baseline="0">
              <a:latin typeface="Arial" charset="0"/>
            </a:endParaRPr>
          </a:p>
        </p:txBody>
      </p:sp>
      <p:sp>
        <p:nvSpPr>
          <p:cNvPr id="9247" name="Rectangle 31"/>
          <p:cNvSpPr>
            <a:spLocks noChangeArrowheads="1"/>
          </p:cNvSpPr>
          <p:nvPr/>
        </p:nvSpPr>
        <p:spPr bwMode="auto">
          <a:xfrm>
            <a:off x="5638800" y="6211888"/>
            <a:ext cx="4318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200" baseline="0">
              <a:latin typeface="Arial" charset="0"/>
            </a:endParaRPr>
          </a:p>
        </p:txBody>
      </p:sp>
      <p:sp>
        <p:nvSpPr>
          <p:cNvPr id="9248" name="Rectangle 32"/>
          <p:cNvSpPr>
            <a:spLocks noChangeArrowheads="1"/>
          </p:cNvSpPr>
          <p:nvPr/>
        </p:nvSpPr>
        <p:spPr bwMode="auto">
          <a:xfrm>
            <a:off x="7797800" y="5811838"/>
            <a:ext cx="4318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200" baseline="0">
              <a:latin typeface="Arial" charset="0"/>
            </a:endParaRPr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7366000" y="5811838"/>
            <a:ext cx="4318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200" baseline="0">
              <a:latin typeface="Arial" charset="0"/>
            </a:endParaRPr>
          </a:p>
        </p:txBody>
      </p:sp>
      <p:sp>
        <p:nvSpPr>
          <p:cNvPr id="9250" name="Rectangle 34"/>
          <p:cNvSpPr>
            <a:spLocks noChangeArrowheads="1"/>
          </p:cNvSpPr>
          <p:nvPr/>
        </p:nvSpPr>
        <p:spPr bwMode="auto">
          <a:xfrm>
            <a:off x="6934200" y="5811838"/>
            <a:ext cx="4318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200" baseline="0">
              <a:latin typeface="Arial" charset="0"/>
            </a:endParaRPr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6502400" y="5811838"/>
            <a:ext cx="4318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200" baseline="0">
              <a:latin typeface="Arial" charset="0"/>
            </a:endParaRPr>
          </a:p>
        </p:txBody>
      </p:sp>
      <p:sp>
        <p:nvSpPr>
          <p:cNvPr id="9252" name="Rectangle 36"/>
          <p:cNvSpPr>
            <a:spLocks noChangeArrowheads="1"/>
          </p:cNvSpPr>
          <p:nvPr/>
        </p:nvSpPr>
        <p:spPr bwMode="auto">
          <a:xfrm>
            <a:off x="6070600" y="5811838"/>
            <a:ext cx="4318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200" baseline="0">
              <a:latin typeface="Arial" charset="0"/>
            </a:endParaRPr>
          </a:p>
        </p:txBody>
      </p:sp>
      <p:sp>
        <p:nvSpPr>
          <p:cNvPr id="9253" name="Rectangle 37"/>
          <p:cNvSpPr>
            <a:spLocks noChangeArrowheads="1"/>
          </p:cNvSpPr>
          <p:nvPr/>
        </p:nvSpPr>
        <p:spPr bwMode="auto">
          <a:xfrm>
            <a:off x="5638800" y="5811838"/>
            <a:ext cx="4318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200" baseline="0">
              <a:latin typeface="Arial" charset="0"/>
            </a:endParaRPr>
          </a:p>
        </p:txBody>
      </p:sp>
      <p:sp>
        <p:nvSpPr>
          <p:cNvPr id="9254" name="Rectangle 38"/>
          <p:cNvSpPr>
            <a:spLocks noChangeArrowheads="1"/>
          </p:cNvSpPr>
          <p:nvPr/>
        </p:nvSpPr>
        <p:spPr bwMode="auto">
          <a:xfrm>
            <a:off x="6502400" y="5408613"/>
            <a:ext cx="4318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200" baseline="0">
              <a:latin typeface="Arial" charset="0"/>
            </a:endParaRPr>
          </a:p>
        </p:txBody>
      </p:sp>
      <p:sp>
        <p:nvSpPr>
          <p:cNvPr id="9255" name="Rectangle 39"/>
          <p:cNvSpPr>
            <a:spLocks noChangeArrowheads="1"/>
          </p:cNvSpPr>
          <p:nvPr/>
        </p:nvSpPr>
        <p:spPr bwMode="auto">
          <a:xfrm>
            <a:off x="6070600" y="5408613"/>
            <a:ext cx="4318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200" baseline="0">
              <a:latin typeface="Arial" charset="0"/>
            </a:endParaRPr>
          </a:p>
        </p:txBody>
      </p:sp>
      <p:sp>
        <p:nvSpPr>
          <p:cNvPr id="9256" name="Rectangle 40"/>
          <p:cNvSpPr>
            <a:spLocks noChangeArrowheads="1"/>
          </p:cNvSpPr>
          <p:nvPr/>
        </p:nvSpPr>
        <p:spPr bwMode="auto">
          <a:xfrm>
            <a:off x="6502400" y="5005388"/>
            <a:ext cx="4318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200" baseline="0">
              <a:latin typeface="Arial" charset="0"/>
            </a:endParaRPr>
          </a:p>
        </p:txBody>
      </p:sp>
      <p:sp>
        <p:nvSpPr>
          <p:cNvPr id="9257" name="Rectangle 41"/>
          <p:cNvSpPr>
            <a:spLocks noChangeArrowheads="1"/>
          </p:cNvSpPr>
          <p:nvPr/>
        </p:nvSpPr>
        <p:spPr bwMode="auto">
          <a:xfrm>
            <a:off x="6070600" y="5005388"/>
            <a:ext cx="4318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200" baseline="0">
              <a:latin typeface="Arial" charset="0"/>
            </a:endParaRPr>
          </a:p>
        </p:txBody>
      </p:sp>
      <p:sp>
        <p:nvSpPr>
          <p:cNvPr id="9258" name="Rectangle 42"/>
          <p:cNvSpPr>
            <a:spLocks noChangeArrowheads="1"/>
          </p:cNvSpPr>
          <p:nvPr/>
        </p:nvSpPr>
        <p:spPr bwMode="auto">
          <a:xfrm>
            <a:off x="6502400" y="4605338"/>
            <a:ext cx="4318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200" baseline="0">
              <a:latin typeface="Arial" charset="0"/>
            </a:endParaRPr>
          </a:p>
        </p:txBody>
      </p:sp>
      <p:sp>
        <p:nvSpPr>
          <p:cNvPr id="9259" name="Rectangle 43"/>
          <p:cNvSpPr>
            <a:spLocks noChangeArrowheads="1"/>
          </p:cNvSpPr>
          <p:nvPr/>
        </p:nvSpPr>
        <p:spPr bwMode="auto">
          <a:xfrm>
            <a:off x="6070600" y="4605338"/>
            <a:ext cx="4318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200" baseline="0">
              <a:latin typeface="Arial" charset="0"/>
            </a:endParaRPr>
          </a:p>
        </p:txBody>
      </p:sp>
      <p:sp>
        <p:nvSpPr>
          <p:cNvPr id="9260" name="Rectangle 44"/>
          <p:cNvSpPr>
            <a:spLocks noChangeArrowheads="1"/>
          </p:cNvSpPr>
          <p:nvPr/>
        </p:nvSpPr>
        <p:spPr bwMode="auto">
          <a:xfrm>
            <a:off x="6502400" y="4202113"/>
            <a:ext cx="4318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200" baseline="0">
              <a:latin typeface="Arial" charset="0"/>
            </a:endParaRPr>
          </a:p>
        </p:txBody>
      </p:sp>
      <p:sp>
        <p:nvSpPr>
          <p:cNvPr id="9261" name="Rectangle 45"/>
          <p:cNvSpPr>
            <a:spLocks noChangeArrowheads="1"/>
          </p:cNvSpPr>
          <p:nvPr/>
        </p:nvSpPr>
        <p:spPr bwMode="auto">
          <a:xfrm>
            <a:off x="6070600" y="4202113"/>
            <a:ext cx="43180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200" baseline="0">
              <a:latin typeface="Arial" charset="0"/>
            </a:endParaRPr>
          </a:p>
        </p:txBody>
      </p:sp>
      <p:sp>
        <p:nvSpPr>
          <p:cNvPr id="9262" name="Line 46"/>
          <p:cNvSpPr>
            <a:spLocks noChangeShapeType="1"/>
          </p:cNvSpPr>
          <p:nvPr/>
        </p:nvSpPr>
        <p:spPr bwMode="auto">
          <a:xfrm>
            <a:off x="5638800" y="4605338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63" name="Line 47"/>
          <p:cNvSpPr>
            <a:spLocks noChangeShapeType="1"/>
          </p:cNvSpPr>
          <p:nvPr/>
        </p:nvSpPr>
        <p:spPr bwMode="auto">
          <a:xfrm>
            <a:off x="5638800" y="5005388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64" name="Line 48"/>
          <p:cNvSpPr>
            <a:spLocks noChangeShapeType="1"/>
          </p:cNvSpPr>
          <p:nvPr/>
        </p:nvSpPr>
        <p:spPr bwMode="auto">
          <a:xfrm>
            <a:off x="5638800" y="5408613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65" name="Line 49"/>
          <p:cNvSpPr>
            <a:spLocks noChangeShapeType="1"/>
          </p:cNvSpPr>
          <p:nvPr/>
        </p:nvSpPr>
        <p:spPr bwMode="auto">
          <a:xfrm>
            <a:off x="5638800" y="5811838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66" name="Line 50"/>
          <p:cNvSpPr>
            <a:spLocks noChangeShapeType="1"/>
          </p:cNvSpPr>
          <p:nvPr/>
        </p:nvSpPr>
        <p:spPr bwMode="auto">
          <a:xfrm>
            <a:off x="5638800" y="6211888"/>
            <a:ext cx="25908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67" name="Line 51"/>
          <p:cNvSpPr>
            <a:spLocks noChangeShapeType="1"/>
          </p:cNvSpPr>
          <p:nvPr/>
        </p:nvSpPr>
        <p:spPr bwMode="auto">
          <a:xfrm>
            <a:off x="6070600" y="4202113"/>
            <a:ext cx="0" cy="241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68" name="Line 52"/>
          <p:cNvSpPr>
            <a:spLocks noChangeShapeType="1"/>
          </p:cNvSpPr>
          <p:nvPr/>
        </p:nvSpPr>
        <p:spPr bwMode="auto">
          <a:xfrm flipV="1">
            <a:off x="6502400" y="4202113"/>
            <a:ext cx="0" cy="24130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69" name="Line 53"/>
          <p:cNvSpPr>
            <a:spLocks noChangeShapeType="1"/>
          </p:cNvSpPr>
          <p:nvPr/>
        </p:nvSpPr>
        <p:spPr bwMode="auto">
          <a:xfrm>
            <a:off x="6934200" y="4202113"/>
            <a:ext cx="0" cy="241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70" name="Line 54"/>
          <p:cNvSpPr>
            <a:spLocks noChangeShapeType="1"/>
          </p:cNvSpPr>
          <p:nvPr/>
        </p:nvSpPr>
        <p:spPr bwMode="auto">
          <a:xfrm>
            <a:off x="7366000" y="4202113"/>
            <a:ext cx="0" cy="241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71" name="Line 55"/>
          <p:cNvSpPr>
            <a:spLocks noChangeShapeType="1"/>
          </p:cNvSpPr>
          <p:nvPr/>
        </p:nvSpPr>
        <p:spPr bwMode="auto">
          <a:xfrm>
            <a:off x="7797800" y="4202113"/>
            <a:ext cx="0" cy="241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 useBgFill="1">
        <p:nvSpPr>
          <p:cNvPr id="9272" name="Text Box 56"/>
          <p:cNvSpPr txBox="1">
            <a:spLocks noChangeArrowheads="1"/>
          </p:cNvSpPr>
          <p:nvPr/>
        </p:nvSpPr>
        <p:spPr bwMode="auto">
          <a:xfrm>
            <a:off x="6259513" y="5664200"/>
            <a:ext cx="228600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="1" baseline="0"/>
              <a:t>2</a:t>
            </a:r>
          </a:p>
        </p:txBody>
      </p:sp>
      <p:sp useBgFill="1">
        <p:nvSpPr>
          <p:cNvPr id="9273" name="Text Box 57"/>
          <p:cNvSpPr txBox="1">
            <a:spLocks noChangeArrowheads="1"/>
          </p:cNvSpPr>
          <p:nvPr/>
        </p:nvSpPr>
        <p:spPr bwMode="auto">
          <a:xfrm>
            <a:off x="6253163" y="5251450"/>
            <a:ext cx="228600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="1" baseline="0"/>
              <a:t>4</a:t>
            </a:r>
          </a:p>
        </p:txBody>
      </p:sp>
      <p:sp useBgFill="1">
        <p:nvSpPr>
          <p:cNvPr id="9274" name="Text Box 58"/>
          <p:cNvSpPr txBox="1">
            <a:spLocks noChangeArrowheads="1"/>
          </p:cNvSpPr>
          <p:nvPr/>
        </p:nvSpPr>
        <p:spPr bwMode="auto">
          <a:xfrm>
            <a:off x="6262688" y="4851400"/>
            <a:ext cx="228600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="1" baseline="0"/>
              <a:t>6</a:t>
            </a:r>
          </a:p>
        </p:txBody>
      </p:sp>
      <p:sp useBgFill="1">
        <p:nvSpPr>
          <p:cNvPr id="9275" name="Text Box 59"/>
          <p:cNvSpPr txBox="1">
            <a:spLocks noChangeArrowheads="1"/>
          </p:cNvSpPr>
          <p:nvPr/>
        </p:nvSpPr>
        <p:spPr bwMode="auto">
          <a:xfrm>
            <a:off x="6253163" y="4467225"/>
            <a:ext cx="228600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="1" baseline="0"/>
              <a:t>8</a:t>
            </a:r>
          </a:p>
        </p:txBody>
      </p:sp>
      <p:sp useBgFill="1">
        <p:nvSpPr>
          <p:cNvPr id="9276" name="Text Box 60"/>
          <p:cNvSpPr txBox="1">
            <a:spLocks noChangeArrowheads="1"/>
          </p:cNvSpPr>
          <p:nvPr/>
        </p:nvSpPr>
        <p:spPr bwMode="auto">
          <a:xfrm>
            <a:off x="7661275" y="6237288"/>
            <a:ext cx="228600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="1" baseline="0"/>
              <a:t>6</a:t>
            </a:r>
          </a:p>
        </p:txBody>
      </p:sp>
      <p:sp useBgFill="1">
        <p:nvSpPr>
          <p:cNvPr id="9277" name="Text Box 61"/>
          <p:cNvSpPr txBox="1">
            <a:spLocks noChangeArrowheads="1"/>
          </p:cNvSpPr>
          <p:nvPr/>
        </p:nvSpPr>
        <p:spPr bwMode="auto">
          <a:xfrm>
            <a:off x="7245350" y="6245225"/>
            <a:ext cx="228600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="1" baseline="0"/>
              <a:t>4</a:t>
            </a:r>
          </a:p>
        </p:txBody>
      </p:sp>
      <p:sp useBgFill="1">
        <p:nvSpPr>
          <p:cNvPr id="9278" name="Text Box 62"/>
          <p:cNvSpPr txBox="1">
            <a:spLocks noChangeArrowheads="1"/>
          </p:cNvSpPr>
          <p:nvPr/>
        </p:nvSpPr>
        <p:spPr bwMode="auto">
          <a:xfrm>
            <a:off x="6789738" y="6237288"/>
            <a:ext cx="228600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="1" baseline="0"/>
              <a:t>2</a:t>
            </a:r>
          </a:p>
        </p:txBody>
      </p:sp>
      <p:sp useBgFill="1">
        <p:nvSpPr>
          <p:cNvPr id="9279" name="Text Box 63"/>
          <p:cNvSpPr txBox="1">
            <a:spLocks noChangeArrowheads="1"/>
          </p:cNvSpPr>
          <p:nvPr/>
        </p:nvSpPr>
        <p:spPr bwMode="auto">
          <a:xfrm>
            <a:off x="5867400" y="6245225"/>
            <a:ext cx="401638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="1" baseline="0"/>
              <a:t>-2</a:t>
            </a:r>
          </a:p>
        </p:txBody>
      </p:sp>
      <p:grpSp>
        <p:nvGrpSpPr>
          <p:cNvPr id="9280" name="Group 64"/>
          <p:cNvGrpSpPr>
            <a:grpSpLocks/>
          </p:cNvGrpSpPr>
          <p:nvPr/>
        </p:nvGrpSpPr>
        <p:grpSpPr bwMode="auto">
          <a:xfrm>
            <a:off x="6642100" y="5943600"/>
            <a:ext cx="152400" cy="152400"/>
            <a:chOff x="1632" y="3552"/>
            <a:chExt cx="96" cy="96"/>
          </a:xfrm>
        </p:grpSpPr>
        <p:sp>
          <p:nvSpPr>
            <p:cNvPr id="6221" name="Line 65"/>
            <p:cNvSpPr>
              <a:spLocks noChangeShapeType="1"/>
            </p:cNvSpPr>
            <p:nvPr/>
          </p:nvSpPr>
          <p:spPr bwMode="auto">
            <a:xfrm>
              <a:off x="1632" y="3552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22" name="Line 66"/>
            <p:cNvSpPr>
              <a:spLocks noChangeShapeType="1"/>
            </p:cNvSpPr>
            <p:nvPr/>
          </p:nvSpPr>
          <p:spPr bwMode="auto">
            <a:xfrm flipH="1">
              <a:off x="1632" y="3552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83" name="Group 67"/>
          <p:cNvGrpSpPr>
            <a:grpSpLocks/>
          </p:cNvGrpSpPr>
          <p:nvPr/>
        </p:nvGrpSpPr>
        <p:grpSpPr bwMode="auto">
          <a:xfrm>
            <a:off x="6199188" y="5935663"/>
            <a:ext cx="152400" cy="152400"/>
            <a:chOff x="1632" y="3552"/>
            <a:chExt cx="96" cy="96"/>
          </a:xfrm>
        </p:grpSpPr>
        <p:sp>
          <p:nvSpPr>
            <p:cNvPr id="6219" name="Line 68"/>
            <p:cNvSpPr>
              <a:spLocks noChangeShapeType="1"/>
            </p:cNvSpPr>
            <p:nvPr/>
          </p:nvSpPr>
          <p:spPr bwMode="auto">
            <a:xfrm>
              <a:off x="1632" y="3552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20" name="Line 69"/>
            <p:cNvSpPr>
              <a:spLocks noChangeShapeType="1"/>
            </p:cNvSpPr>
            <p:nvPr/>
          </p:nvSpPr>
          <p:spPr bwMode="auto">
            <a:xfrm flipH="1">
              <a:off x="1632" y="3552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86" name="Group 70"/>
          <p:cNvGrpSpPr>
            <a:grpSpLocks/>
          </p:cNvGrpSpPr>
          <p:nvPr/>
        </p:nvGrpSpPr>
        <p:grpSpPr bwMode="auto">
          <a:xfrm>
            <a:off x="5989638" y="5319713"/>
            <a:ext cx="152400" cy="152400"/>
            <a:chOff x="1632" y="3552"/>
            <a:chExt cx="96" cy="96"/>
          </a:xfrm>
        </p:grpSpPr>
        <p:sp>
          <p:nvSpPr>
            <p:cNvPr id="6217" name="Line 71"/>
            <p:cNvSpPr>
              <a:spLocks noChangeShapeType="1"/>
            </p:cNvSpPr>
            <p:nvPr/>
          </p:nvSpPr>
          <p:spPr bwMode="auto">
            <a:xfrm>
              <a:off x="1632" y="3552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8" name="Line 72"/>
            <p:cNvSpPr>
              <a:spLocks noChangeShapeType="1"/>
            </p:cNvSpPr>
            <p:nvPr/>
          </p:nvSpPr>
          <p:spPr bwMode="auto">
            <a:xfrm flipH="1">
              <a:off x="1632" y="3552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89" name="Group 73"/>
          <p:cNvGrpSpPr>
            <a:grpSpLocks/>
          </p:cNvGrpSpPr>
          <p:nvPr/>
        </p:nvGrpSpPr>
        <p:grpSpPr bwMode="auto">
          <a:xfrm>
            <a:off x="6837363" y="5326063"/>
            <a:ext cx="152400" cy="152400"/>
            <a:chOff x="1632" y="3552"/>
            <a:chExt cx="96" cy="96"/>
          </a:xfrm>
        </p:grpSpPr>
        <p:sp>
          <p:nvSpPr>
            <p:cNvPr id="6215" name="Line 74"/>
            <p:cNvSpPr>
              <a:spLocks noChangeShapeType="1"/>
            </p:cNvSpPr>
            <p:nvPr/>
          </p:nvSpPr>
          <p:spPr bwMode="auto">
            <a:xfrm>
              <a:off x="1632" y="3552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6" name="Line 75"/>
            <p:cNvSpPr>
              <a:spLocks noChangeShapeType="1"/>
            </p:cNvSpPr>
            <p:nvPr/>
          </p:nvSpPr>
          <p:spPr bwMode="auto">
            <a:xfrm flipH="1">
              <a:off x="1632" y="3552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293" name="Text Box 77"/>
          <p:cNvSpPr txBox="1">
            <a:spLocks noChangeArrowheads="1"/>
          </p:cNvSpPr>
          <p:nvPr/>
        </p:nvSpPr>
        <p:spPr bwMode="auto">
          <a:xfrm>
            <a:off x="8186738" y="6022975"/>
            <a:ext cx="3921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x</a:t>
            </a:r>
          </a:p>
        </p:txBody>
      </p:sp>
      <p:sp>
        <p:nvSpPr>
          <p:cNvPr id="9294" name="Text Box 78"/>
          <p:cNvSpPr txBox="1">
            <a:spLocks noChangeArrowheads="1"/>
          </p:cNvSpPr>
          <p:nvPr/>
        </p:nvSpPr>
        <p:spPr bwMode="auto">
          <a:xfrm>
            <a:off x="6323013" y="3895725"/>
            <a:ext cx="3921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y</a:t>
            </a:r>
          </a:p>
        </p:txBody>
      </p:sp>
      <p:sp>
        <p:nvSpPr>
          <p:cNvPr id="9295" name="Rectangle 79"/>
          <p:cNvSpPr>
            <a:spLocks noChangeArrowheads="1"/>
          </p:cNvSpPr>
          <p:nvPr/>
        </p:nvSpPr>
        <p:spPr bwMode="auto">
          <a:xfrm>
            <a:off x="5051425" y="1335088"/>
            <a:ext cx="3729038" cy="434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96" name="Text Box 80"/>
          <p:cNvSpPr txBox="1">
            <a:spLocks noChangeArrowheads="1"/>
          </p:cNvSpPr>
          <p:nvPr/>
        </p:nvSpPr>
        <p:spPr bwMode="auto">
          <a:xfrm>
            <a:off x="7010400" y="3919538"/>
            <a:ext cx="8429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>
                <a:solidFill>
                  <a:srgbClr val="FF0000"/>
                </a:solidFill>
              </a:rPr>
              <a:t>y = x</a:t>
            </a:r>
            <a:r>
              <a:rPr lang="en-GB" altLang="en-US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9298" name="Arc 82"/>
          <p:cNvSpPr>
            <a:spLocks noChangeAspect="1"/>
          </p:cNvSpPr>
          <p:nvPr/>
        </p:nvSpPr>
        <p:spPr bwMode="auto">
          <a:xfrm rot="2682188" flipH="1">
            <a:off x="5715000" y="2036763"/>
            <a:ext cx="2128838" cy="2389187"/>
          </a:xfrm>
          <a:custGeom>
            <a:avLst/>
            <a:gdLst>
              <a:gd name="T0" fmla="*/ 2147483647 w 17711"/>
              <a:gd name="T1" fmla="*/ 0 h 19876"/>
              <a:gd name="T2" fmla="*/ 2147483647 w 17711"/>
              <a:gd name="T3" fmla="*/ 2147483647 h 19876"/>
              <a:gd name="T4" fmla="*/ 0 w 17711"/>
              <a:gd name="T5" fmla="*/ 2147483647 h 1987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711" h="19876" fill="none" extrusionOk="0">
                <a:moveTo>
                  <a:pt x="8456" y="-1"/>
                </a:moveTo>
                <a:cubicBezTo>
                  <a:pt x="12184" y="1586"/>
                  <a:pt x="15391" y="4188"/>
                  <a:pt x="17710" y="7511"/>
                </a:cubicBezTo>
              </a:path>
              <a:path w="17711" h="19876" stroke="0" extrusionOk="0">
                <a:moveTo>
                  <a:pt x="8456" y="-1"/>
                </a:moveTo>
                <a:cubicBezTo>
                  <a:pt x="12184" y="1586"/>
                  <a:pt x="15391" y="4188"/>
                  <a:pt x="17710" y="7511"/>
                </a:cubicBezTo>
                <a:lnTo>
                  <a:pt x="0" y="19876"/>
                </a:lnTo>
                <a:lnTo>
                  <a:pt x="8456" y="-1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99" name="Arc 83"/>
          <p:cNvSpPr>
            <a:spLocks noChangeAspect="1"/>
          </p:cNvSpPr>
          <p:nvPr/>
        </p:nvSpPr>
        <p:spPr bwMode="auto">
          <a:xfrm rot="-2682188" flipH="1" flipV="1">
            <a:off x="5721350" y="447675"/>
            <a:ext cx="2128838" cy="2389188"/>
          </a:xfrm>
          <a:custGeom>
            <a:avLst/>
            <a:gdLst>
              <a:gd name="T0" fmla="*/ 2147483647 w 17711"/>
              <a:gd name="T1" fmla="*/ 0 h 19876"/>
              <a:gd name="T2" fmla="*/ 2147483647 w 17711"/>
              <a:gd name="T3" fmla="*/ 2147483647 h 19876"/>
              <a:gd name="T4" fmla="*/ 0 w 17711"/>
              <a:gd name="T5" fmla="*/ 2147483647 h 1987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711" h="19876" fill="none" extrusionOk="0">
                <a:moveTo>
                  <a:pt x="8456" y="-1"/>
                </a:moveTo>
                <a:cubicBezTo>
                  <a:pt x="12184" y="1586"/>
                  <a:pt x="15391" y="4188"/>
                  <a:pt x="17710" y="7511"/>
                </a:cubicBezTo>
              </a:path>
              <a:path w="17711" h="19876" stroke="0" extrusionOk="0">
                <a:moveTo>
                  <a:pt x="8456" y="-1"/>
                </a:moveTo>
                <a:cubicBezTo>
                  <a:pt x="12184" y="1586"/>
                  <a:pt x="15391" y="4188"/>
                  <a:pt x="17710" y="7511"/>
                </a:cubicBezTo>
                <a:lnTo>
                  <a:pt x="0" y="19876"/>
                </a:lnTo>
                <a:lnTo>
                  <a:pt x="8456" y="-1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300" name="Arc 84"/>
          <p:cNvSpPr>
            <a:spLocks noChangeAspect="1"/>
          </p:cNvSpPr>
          <p:nvPr/>
        </p:nvSpPr>
        <p:spPr bwMode="auto">
          <a:xfrm rot="2682188" flipH="1">
            <a:off x="5737225" y="2668588"/>
            <a:ext cx="2128838" cy="2389187"/>
          </a:xfrm>
          <a:custGeom>
            <a:avLst/>
            <a:gdLst>
              <a:gd name="T0" fmla="*/ 2147483647 w 17711"/>
              <a:gd name="T1" fmla="*/ 0 h 19876"/>
              <a:gd name="T2" fmla="*/ 2147483647 w 17711"/>
              <a:gd name="T3" fmla="*/ 2147483647 h 19876"/>
              <a:gd name="T4" fmla="*/ 0 w 17711"/>
              <a:gd name="T5" fmla="*/ 2147483647 h 1987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711" h="19876" fill="none" extrusionOk="0">
                <a:moveTo>
                  <a:pt x="8456" y="-1"/>
                </a:moveTo>
                <a:cubicBezTo>
                  <a:pt x="12184" y="1586"/>
                  <a:pt x="15391" y="4188"/>
                  <a:pt x="17710" y="7511"/>
                </a:cubicBezTo>
              </a:path>
              <a:path w="17711" h="19876" stroke="0" extrusionOk="0">
                <a:moveTo>
                  <a:pt x="8456" y="-1"/>
                </a:moveTo>
                <a:cubicBezTo>
                  <a:pt x="12184" y="1586"/>
                  <a:pt x="15391" y="4188"/>
                  <a:pt x="17710" y="7511"/>
                </a:cubicBezTo>
                <a:lnTo>
                  <a:pt x="0" y="19876"/>
                </a:lnTo>
                <a:lnTo>
                  <a:pt x="8456" y="-1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301" name="Arc 85"/>
          <p:cNvSpPr>
            <a:spLocks noChangeAspect="1"/>
          </p:cNvSpPr>
          <p:nvPr/>
        </p:nvSpPr>
        <p:spPr bwMode="auto">
          <a:xfrm rot="-2682188" flipH="1" flipV="1">
            <a:off x="5743575" y="1079500"/>
            <a:ext cx="2128838" cy="2389188"/>
          </a:xfrm>
          <a:custGeom>
            <a:avLst/>
            <a:gdLst>
              <a:gd name="T0" fmla="*/ 2147483647 w 17711"/>
              <a:gd name="T1" fmla="*/ 0 h 19876"/>
              <a:gd name="T2" fmla="*/ 2147483647 w 17711"/>
              <a:gd name="T3" fmla="*/ 2147483647 h 19876"/>
              <a:gd name="T4" fmla="*/ 0 w 17711"/>
              <a:gd name="T5" fmla="*/ 2147483647 h 1987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711" h="19876" fill="none" extrusionOk="0">
                <a:moveTo>
                  <a:pt x="8456" y="-1"/>
                </a:moveTo>
                <a:cubicBezTo>
                  <a:pt x="12184" y="1586"/>
                  <a:pt x="15391" y="4188"/>
                  <a:pt x="17710" y="7511"/>
                </a:cubicBezTo>
              </a:path>
              <a:path w="17711" h="19876" stroke="0" extrusionOk="0">
                <a:moveTo>
                  <a:pt x="8456" y="-1"/>
                </a:moveTo>
                <a:cubicBezTo>
                  <a:pt x="12184" y="1586"/>
                  <a:pt x="15391" y="4188"/>
                  <a:pt x="17710" y="7511"/>
                </a:cubicBezTo>
                <a:lnTo>
                  <a:pt x="0" y="19876"/>
                </a:lnTo>
                <a:lnTo>
                  <a:pt x="8456" y="-1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303" name="Arc 87"/>
          <p:cNvSpPr>
            <a:spLocks noChangeAspect="1"/>
          </p:cNvSpPr>
          <p:nvPr/>
        </p:nvSpPr>
        <p:spPr bwMode="auto">
          <a:xfrm rot="2682188" flipH="1">
            <a:off x="5754688" y="3298825"/>
            <a:ext cx="2212975" cy="2286000"/>
          </a:xfrm>
          <a:custGeom>
            <a:avLst/>
            <a:gdLst>
              <a:gd name="T0" fmla="*/ 2147483647 w 18411"/>
              <a:gd name="T1" fmla="*/ 0 h 19019"/>
              <a:gd name="T2" fmla="*/ 2147483647 w 18411"/>
              <a:gd name="T3" fmla="*/ 2147483647 h 19019"/>
              <a:gd name="T4" fmla="*/ 0 w 18411"/>
              <a:gd name="T5" fmla="*/ 2147483647 h 1901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8411" h="19019" fill="none" extrusionOk="0">
                <a:moveTo>
                  <a:pt x="10239" y="-1"/>
                </a:moveTo>
                <a:cubicBezTo>
                  <a:pt x="13597" y="1807"/>
                  <a:pt x="16416" y="4472"/>
                  <a:pt x="18410" y="7723"/>
                </a:cubicBezTo>
              </a:path>
              <a:path w="18411" h="19019" stroke="0" extrusionOk="0">
                <a:moveTo>
                  <a:pt x="10239" y="-1"/>
                </a:moveTo>
                <a:cubicBezTo>
                  <a:pt x="13597" y="1807"/>
                  <a:pt x="16416" y="4472"/>
                  <a:pt x="18410" y="7723"/>
                </a:cubicBezTo>
                <a:lnTo>
                  <a:pt x="0" y="19019"/>
                </a:lnTo>
                <a:lnTo>
                  <a:pt x="10239" y="-1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304" name="Freeform 88"/>
          <p:cNvSpPr>
            <a:spLocks/>
          </p:cNvSpPr>
          <p:nvPr/>
        </p:nvSpPr>
        <p:spPr bwMode="auto">
          <a:xfrm>
            <a:off x="5776913" y="4383088"/>
            <a:ext cx="1363662" cy="1828800"/>
          </a:xfrm>
          <a:custGeom>
            <a:avLst/>
            <a:gdLst>
              <a:gd name="T0" fmla="*/ 0 w 859"/>
              <a:gd name="T1" fmla="*/ 0 h 1152"/>
              <a:gd name="T2" fmla="*/ 2147483647 w 859"/>
              <a:gd name="T3" fmla="*/ 2147483647 h 1152"/>
              <a:gd name="T4" fmla="*/ 2147483647 w 859"/>
              <a:gd name="T5" fmla="*/ 2147483647 h 1152"/>
              <a:gd name="T6" fmla="*/ 2147483647 w 859"/>
              <a:gd name="T7" fmla="*/ 2147483647 h 1152"/>
              <a:gd name="T8" fmla="*/ 2147483647 w 859"/>
              <a:gd name="T9" fmla="*/ 2147483647 h 1152"/>
              <a:gd name="T10" fmla="*/ 2147483647 w 859"/>
              <a:gd name="T11" fmla="*/ 2147483647 h 1152"/>
              <a:gd name="T12" fmla="*/ 2147483647 w 859"/>
              <a:gd name="T13" fmla="*/ 2147483647 h 115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859" h="1152">
                <a:moveTo>
                  <a:pt x="0" y="0"/>
                </a:moveTo>
                <a:cubicBezTo>
                  <a:pt x="65" y="238"/>
                  <a:pt x="131" y="477"/>
                  <a:pt x="183" y="649"/>
                </a:cubicBezTo>
                <a:cubicBezTo>
                  <a:pt x="235" y="821"/>
                  <a:pt x="265" y="949"/>
                  <a:pt x="311" y="1033"/>
                </a:cubicBezTo>
                <a:cubicBezTo>
                  <a:pt x="357" y="1117"/>
                  <a:pt x="410" y="1152"/>
                  <a:pt x="457" y="1152"/>
                </a:cubicBezTo>
                <a:cubicBezTo>
                  <a:pt x="504" y="1152"/>
                  <a:pt x="551" y="1117"/>
                  <a:pt x="594" y="1033"/>
                </a:cubicBezTo>
                <a:cubicBezTo>
                  <a:pt x="637" y="949"/>
                  <a:pt x="669" y="820"/>
                  <a:pt x="713" y="649"/>
                </a:cubicBezTo>
                <a:cubicBezTo>
                  <a:pt x="757" y="478"/>
                  <a:pt x="808" y="243"/>
                  <a:pt x="859" y="9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2B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8433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9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9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9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9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9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9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9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9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9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9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9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9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9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9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9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9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9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9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9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9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9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9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9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9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9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9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9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9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9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9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9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9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9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9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9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9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9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9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9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9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9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9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 nodeType="clickPar">
                      <p:stCondLst>
                        <p:cond delay="indefinite"/>
                      </p:stCondLst>
                      <p:childTnLst>
                        <p:par>
                          <p:cTn id="2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9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  <p:bldP spid="9222" grpId="0"/>
      <p:bldP spid="9223" grpId="0"/>
      <p:bldP spid="9224" grpId="0"/>
      <p:bldP spid="9225" grpId="0"/>
      <p:bldP spid="9226" grpId="0"/>
      <p:bldP spid="9227" grpId="0"/>
      <p:bldP spid="9228" grpId="0"/>
      <p:bldP spid="9229" grpId="0" animBg="1"/>
      <p:bldP spid="9230" grpId="0"/>
      <p:bldP spid="9232" grpId="0"/>
      <p:bldP spid="9234" grpId="0"/>
      <p:bldP spid="9235" grpId="0" animBg="1"/>
      <p:bldP spid="9242" grpId="0"/>
      <p:bldP spid="9243" grpId="0"/>
      <p:bldP spid="9244" grpId="0"/>
      <p:bldP spid="9245" grpId="0"/>
      <p:bldP spid="9246" grpId="0"/>
      <p:bldP spid="9247" grpId="0"/>
      <p:bldP spid="9248" grpId="0"/>
      <p:bldP spid="9249" grpId="0"/>
      <p:bldP spid="9250" grpId="0"/>
      <p:bldP spid="9251" grpId="0"/>
      <p:bldP spid="9252" grpId="0"/>
      <p:bldP spid="9253" grpId="0"/>
      <p:bldP spid="9254" grpId="0"/>
      <p:bldP spid="9255" grpId="0"/>
      <p:bldP spid="9256" grpId="0"/>
      <p:bldP spid="9257" grpId="0"/>
      <p:bldP spid="9258" grpId="0"/>
      <p:bldP spid="9259" grpId="0"/>
      <p:bldP spid="9260" grpId="0"/>
      <p:bldP spid="9261" grpId="0"/>
      <p:bldP spid="9262" grpId="0" animBg="1"/>
      <p:bldP spid="9263" grpId="0" animBg="1"/>
      <p:bldP spid="9264" grpId="0" animBg="1"/>
      <p:bldP spid="9265" grpId="0" animBg="1"/>
      <p:bldP spid="9266" grpId="0" animBg="1"/>
      <p:bldP spid="9267" grpId="0" animBg="1"/>
      <p:bldP spid="9268" grpId="0" animBg="1"/>
      <p:bldP spid="9269" grpId="0" animBg="1"/>
      <p:bldP spid="9270" grpId="0" animBg="1"/>
      <p:bldP spid="9271" grpId="0" animBg="1"/>
      <p:bldP spid="9272" grpId="0" animBg="1"/>
      <p:bldP spid="9273" grpId="0" animBg="1"/>
      <p:bldP spid="9274" grpId="0" animBg="1"/>
      <p:bldP spid="9275" grpId="0" animBg="1"/>
      <p:bldP spid="9276" grpId="0" animBg="1"/>
      <p:bldP spid="9277" grpId="0" animBg="1"/>
      <p:bldP spid="9278" grpId="0" animBg="1"/>
      <p:bldP spid="9279" grpId="0" animBg="1"/>
      <p:bldP spid="9293" grpId="0"/>
      <p:bldP spid="9294" grpId="0"/>
      <p:bldP spid="9295" grpId="0" animBg="1"/>
      <p:bldP spid="9296" grpId="0"/>
      <p:bldP spid="9298" grpId="0" animBg="1"/>
      <p:bldP spid="9299" grpId="0" animBg="1"/>
      <p:bldP spid="9300" grpId="0" animBg="1"/>
      <p:bldP spid="9301" grpId="0" animBg="1"/>
      <p:bldP spid="9303" grpId="0" animBg="1"/>
      <p:bldP spid="930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7" name="Text Box 33"/>
          <p:cNvSpPr txBox="1">
            <a:spLocks noChangeArrowheads="1"/>
          </p:cNvSpPr>
          <p:nvPr/>
        </p:nvSpPr>
        <p:spPr bwMode="auto">
          <a:xfrm>
            <a:off x="5583238" y="3252788"/>
            <a:ext cx="26717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/>
              <a:t>Many-to-one Function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3714750" cy="4906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2000">
                <a:latin typeface="Comic Sans MS" pitchFamily="66" charset="0"/>
              </a:rPr>
              <a:t>	</a:t>
            </a:r>
            <a:r>
              <a:rPr lang="en-GB" altLang="en-US" sz="2000" u="sng">
                <a:latin typeface="Comic Sans MS" pitchFamily="66" charset="0"/>
              </a:rPr>
              <a:t>Functions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2000">
                <a:latin typeface="Comic Sans MS" pitchFamily="66" charset="0"/>
              </a:rPr>
              <a:t>	A function is a mapping whereby every element in the domain is mapped to only 1 element in the range.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en-US" sz="200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2000">
                <a:latin typeface="Comic Sans MS" pitchFamily="66" charset="0"/>
              </a:rPr>
              <a:t>	ie) Whatever number you start with, there is only 1 possible answer to the operation performed on it.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en-US" sz="200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2000">
                <a:latin typeface="Comic Sans MS" pitchFamily="66" charset="0"/>
              </a:rPr>
              <a:t>	An example of a mapping which is </a:t>
            </a:r>
            <a:r>
              <a:rPr lang="en-GB" altLang="en-US" sz="2000" u="sng">
                <a:latin typeface="Comic Sans MS" pitchFamily="66" charset="0"/>
              </a:rPr>
              <a:t>not a function</a:t>
            </a:r>
            <a:r>
              <a:rPr lang="en-GB" altLang="en-US" sz="2000">
                <a:latin typeface="Comic Sans MS" pitchFamily="66" charset="0"/>
              </a:rPr>
              <a:t> would be square rooting, where the starting number may result in no answer, or 2 answers.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5715000" y="17526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Set A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7391400" y="17526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Set B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4953000" y="1371600"/>
            <a:ext cx="3962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/>
              <a:t>One-to-one Function</a:t>
            </a:r>
          </a:p>
        </p:txBody>
      </p:sp>
      <p:sp>
        <p:nvSpPr>
          <p:cNvPr id="11277" name="Oval 13"/>
          <p:cNvSpPr>
            <a:spLocks noChangeArrowheads="1"/>
          </p:cNvSpPr>
          <p:nvPr/>
        </p:nvSpPr>
        <p:spPr bwMode="auto">
          <a:xfrm>
            <a:off x="5638800" y="2133600"/>
            <a:ext cx="914400" cy="9366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83" name="Oval 19"/>
          <p:cNvSpPr>
            <a:spLocks noChangeArrowheads="1"/>
          </p:cNvSpPr>
          <p:nvPr/>
        </p:nvSpPr>
        <p:spPr bwMode="auto">
          <a:xfrm>
            <a:off x="7315200" y="2133600"/>
            <a:ext cx="914400" cy="9509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84" name="Arc 20"/>
          <p:cNvSpPr>
            <a:spLocks noChangeAspect="1"/>
          </p:cNvSpPr>
          <p:nvPr/>
        </p:nvSpPr>
        <p:spPr bwMode="auto">
          <a:xfrm rot="-2636813">
            <a:off x="6477000" y="1905000"/>
            <a:ext cx="838200" cy="8382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286" name="Arc 22"/>
          <p:cNvSpPr>
            <a:spLocks noChangeAspect="1"/>
          </p:cNvSpPr>
          <p:nvPr/>
        </p:nvSpPr>
        <p:spPr bwMode="auto">
          <a:xfrm rot="-2636813">
            <a:off x="6477000" y="2397125"/>
            <a:ext cx="838200" cy="8382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289" name="Rectangle 25"/>
          <p:cNvSpPr>
            <a:spLocks noChangeArrowheads="1"/>
          </p:cNvSpPr>
          <p:nvPr/>
        </p:nvSpPr>
        <p:spPr bwMode="auto">
          <a:xfrm>
            <a:off x="5791200" y="1335088"/>
            <a:ext cx="2320925" cy="434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5708650" y="36337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Set A</a:t>
            </a:r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7385050" y="36337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Set B</a:t>
            </a:r>
          </a:p>
        </p:txBody>
      </p:sp>
      <p:sp>
        <p:nvSpPr>
          <p:cNvPr id="11292" name="Oval 28"/>
          <p:cNvSpPr>
            <a:spLocks noChangeArrowheads="1"/>
          </p:cNvSpPr>
          <p:nvPr/>
        </p:nvSpPr>
        <p:spPr bwMode="auto">
          <a:xfrm>
            <a:off x="5632450" y="4014788"/>
            <a:ext cx="914400" cy="9366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93" name="Oval 29"/>
          <p:cNvSpPr>
            <a:spLocks noChangeArrowheads="1"/>
          </p:cNvSpPr>
          <p:nvPr/>
        </p:nvSpPr>
        <p:spPr bwMode="auto">
          <a:xfrm>
            <a:off x="7308850" y="4014788"/>
            <a:ext cx="914400" cy="95091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94" name="Arc 30"/>
          <p:cNvSpPr>
            <a:spLocks noChangeAspect="1"/>
          </p:cNvSpPr>
          <p:nvPr/>
        </p:nvSpPr>
        <p:spPr bwMode="auto">
          <a:xfrm rot="-2636813">
            <a:off x="6313488" y="3867150"/>
            <a:ext cx="1192212" cy="1187450"/>
          </a:xfrm>
          <a:custGeom>
            <a:avLst/>
            <a:gdLst>
              <a:gd name="T0" fmla="*/ 2147483647 w 20867"/>
              <a:gd name="T1" fmla="*/ 0 h 20773"/>
              <a:gd name="T2" fmla="*/ 2147483647 w 20867"/>
              <a:gd name="T3" fmla="*/ 2147483647 h 20773"/>
              <a:gd name="T4" fmla="*/ 0 w 20867"/>
              <a:gd name="T5" fmla="*/ 2147483647 h 2077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867" h="20773" fill="none" extrusionOk="0">
                <a:moveTo>
                  <a:pt x="5920" y="0"/>
                </a:moveTo>
                <a:cubicBezTo>
                  <a:pt x="13228" y="2083"/>
                  <a:pt x="18904" y="7853"/>
                  <a:pt x="20867" y="15194"/>
                </a:cubicBezTo>
              </a:path>
              <a:path w="20867" h="20773" stroke="0" extrusionOk="0">
                <a:moveTo>
                  <a:pt x="5920" y="0"/>
                </a:moveTo>
                <a:cubicBezTo>
                  <a:pt x="13228" y="2083"/>
                  <a:pt x="18904" y="7853"/>
                  <a:pt x="20867" y="15194"/>
                </a:cubicBezTo>
                <a:lnTo>
                  <a:pt x="0" y="20773"/>
                </a:lnTo>
                <a:lnTo>
                  <a:pt x="5920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296" name="Rectangle 32"/>
          <p:cNvSpPr>
            <a:spLocks noChangeArrowheads="1"/>
          </p:cNvSpPr>
          <p:nvPr/>
        </p:nvSpPr>
        <p:spPr bwMode="auto">
          <a:xfrm>
            <a:off x="5711825" y="3216275"/>
            <a:ext cx="2451100" cy="434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98" name="Arc 34"/>
          <p:cNvSpPr>
            <a:spLocks noChangeAspect="1"/>
          </p:cNvSpPr>
          <p:nvPr/>
        </p:nvSpPr>
        <p:spPr bwMode="auto">
          <a:xfrm rot="2682188" flipH="1">
            <a:off x="5757863" y="4418013"/>
            <a:ext cx="2128837" cy="2303462"/>
          </a:xfrm>
          <a:custGeom>
            <a:avLst/>
            <a:gdLst>
              <a:gd name="T0" fmla="*/ 2147483647 w 17711"/>
              <a:gd name="T1" fmla="*/ 0 h 19158"/>
              <a:gd name="T2" fmla="*/ 2147483647 w 17711"/>
              <a:gd name="T3" fmla="*/ 2147483647 h 19158"/>
              <a:gd name="T4" fmla="*/ 0 w 17711"/>
              <a:gd name="T5" fmla="*/ 2147483647 h 1915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711" h="19158" fill="none" extrusionOk="0">
                <a:moveTo>
                  <a:pt x="9976" y="-1"/>
                </a:moveTo>
                <a:cubicBezTo>
                  <a:pt x="13064" y="1607"/>
                  <a:pt x="15717" y="3938"/>
                  <a:pt x="17710" y="6793"/>
                </a:cubicBezTo>
              </a:path>
              <a:path w="17711" h="19158" stroke="0" extrusionOk="0">
                <a:moveTo>
                  <a:pt x="9976" y="-1"/>
                </a:moveTo>
                <a:cubicBezTo>
                  <a:pt x="13064" y="1607"/>
                  <a:pt x="15717" y="3938"/>
                  <a:pt x="17710" y="6793"/>
                </a:cubicBezTo>
                <a:lnTo>
                  <a:pt x="0" y="19158"/>
                </a:lnTo>
                <a:lnTo>
                  <a:pt x="9976" y="-1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299" name="Arc 35"/>
          <p:cNvSpPr>
            <a:spLocks noChangeAspect="1"/>
          </p:cNvSpPr>
          <p:nvPr/>
        </p:nvSpPr>
        <p:spPr bwMode="auto">
          <a:xfrm rot="-2682188" flipH="1" flipV="1">
            <a:off x="5751513" y="2651125"/>
            <a:ext cx="2128837" cy="2309813"/>
          </a:xfrm>
          <a:custGeom>
            <a:avLst/>
            <a:gdLst>
              <a:gd name="T0" fmla="*/ 2147483647 w 17711"/>
              <a:gd name="T1" fmla="*/ 0 h 19213"/>
              <a:gd name="T2" fmla="*/ 2147483647 w 17711"/>
              <a:gd name="T3" fmla="*/ 2147483647 h 19213"/>
              <a:gd name="T4" fmla="*/ 0 w 17711"/>
              <a:gd name="T5" fmla="*/ 2147483647 h 1921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711" h="19213" fill="none" extrusionOk="0">
                <a:moveTo>
                  <a:pt x="9870" y="0"/>
                </a:moveTo>
                <a:cubicBezTo>
                  <a:pt x="13003" y="1609"/>
                  <a:pt x="15694" y="3960"/>
                  <a:pt x="17710" y="6848"/>
                </a:cubicBezTo>
              </a:path>
              <a:path w="17711" h="19213" stroke="0" extrusionOk="0">
                <a:moveTo>
                  <a:pt x="9870" y="0"/>
                </a:moveTo>
                <a:cubicBezTo>
                  <a:pt x="13003" y="1609"/>
                  <a:pt x="15694" y="3960"/>
                  <a:pt x="17710" y="6848"/>
                </a:cubicBezTo>
                <a:lnTo>
                  <a:pt x="0" y="19213"/>
                </a:lnTo>
                <a:lnTo>
                  <a:pt x="9870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300" name="Text Box 36"/>
          <p:cNvSpPr txBox="1">
            <a:spLocks noChangeArrowheads="1"/>
          </p:cNvSpPr>
          <p:nvPr/>
        </p:nvSpPr>
        <p:spPr bwMode="auto">
          <a:xfrm>
            <a:off x="5729288" y="5483225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Set A</a:t>
            </a:r>
          </a:p>
        </p:txBody>
      </p:sp>
      <p:sp>
        <p:nvSpPr>
          <p:cNvPr id="11301" name="Text Box 37"/>
          <p:cNvSpPr txBox="1">
            <a:spLocks noChangeArrowheads="1"/>
          </p:cNvSpPr>
          <p:nvPr/>
        </p:nvSpPr>
        <p:spPr bwMode="auto">
          <a:xfrm>
            <a:off x="7405688" y="5483225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Set B</a:t>
            </a:r>
          </a:p>
        </p:txBody>
      </p:sp>
      <p:sp>
        <p:nvSpPr>
          <p:cNvPr id="11302" name="Oval 38"/>
          <p:cNvSpPr>
            <a:spLocks noChangeArrowheads="1"/>
          </p:cNvSpPr>
          <p:nvPr/>
        </p:nvSpPr>
        <p:spPr bwMode="auto">
          <a:xfrm>
            <a:off x="5653088" y="5864225"/>
            <a:ext cx="914400" cy="9366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303" name="Oval 39"/>
          <p:cNvSpPr>
            <a:spLocks noChangeArrowheads="1"/>
          </p:cNvSpPr>
          <p:nvPr/>
        </p:nvSpPr>
        <p:spPr bwMode="auto">
          <a:xfrm>
            <a:off x="7329488" y="5864225"/>
            <a:ext cx="914400" cy="9509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304" name="Arc 40"/>
          <p:cNvSpPr>
            <a:spLocks noChangeAspect="1"/>
          </p:cNvSpPr>
          <p:nvPr/>
        </p:nvSpPr>
        <p:spPr bwMode="auto">
          <a:xfrm rot="-2636813">
            <a:off x="6334125" y="5716588"/>
            <a:ext cx="1192213" cy="1187450"/>
          </a:xfrm>
          <a:custGeom>
            <a:avLst/>
            <a:gdLst>
              <a:gd name="T0" fmla="*/ 2147483647 w 20867"/>
              <a:gd name="T1" fmla="*/ 0 h 20773"/>
              <a:gd name="T2" fmla="*/ 2147483647 w 20867"/>
              <a:gd name="T3" fmla="*/ 2147483647 h 20773"/>
              <a:gd name="T4" fmla="*/ 0 w 20867"/>
              <a:gd name="T5" fmla="*/ 2147483647 h 2077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867" h="20773" fill="none" extrusionOk="0">
                <a:moveTo>
                  <a:pt x="5920" y="0"/>
                </a:moveTo>
                <a:cubicBezTo>
                  <a:pt x="13228" y="2083"/>
                  <a:pt x="18904" y="7853"/>
                  <a:pt x="20867" y="15194"/>
                </a:cubicBezTo>
              </a:path>
              <a:path w="20867" h="20773" stroke="0" extrusionOk="0">
                <a:moveTo>
                  <a:pt x="5920" y="0"/>
                </a:moveTo>
                <a:cubicBezTo>
                  <a:pt x="13228" y="2083"/>
                  <a:pt x="18904" y="7853"/>
                  <a:pt x="20867" y="15194"/>
                </a:cubicBezTo>
                <a:lnTo>
                  <a:pt x="0" y="20773"/>
                </a:lnTo>
                <a:lnTo>
                  <a:pt x="5920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305" name="Rectangle 41"/>
          <p:cNvSpPr>
            <a:spLocks noChangeArrowheads="1"/>
          </p:cNvSpPr>
          <p:nvPr/>
        </p:nvSpPr>
        <p:spPr bwMode="auto">
          <a:xfrm>
            <a:off x="5732463" y="5065713"/>
            <a:ext cx="2451100" cy="434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306" name="Arc 42"/>
          <p:cNvSpPr>
            <a:spLocks noChangeAspect="1"/>
          </p:cNvSpPr>
          <p:nvPr/>
        </p:nvSpPr>
        <p:spPr bwMode="auto">
          <a:xfrm rot="2682188" flipH="1">
            <a:off x="5780088" y="6437313"/>
            <a:ext cx="2058987" cy="2303462"/>
          </a:xfrm>
          <a:custGeom>
            <a:avLst/>
            <a:gdLst>
              <a:gd name="T0" fmla="*/ 2147483647 w 17124"/>
              <a:gd name="T1" fmla="*/ 0 h 19158"/>
              <a:gd name="T2" fmla="*/ 2147483647 w 17124"/>
              <a:gd name="T3" fmla="*/ 2147483647 h 19158"/>
              <a:gd name="T4" fmla="*/ 0 w 17124"/>
              <a:gd name="T5" fmla="*/ 2147483647 h 1915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124" h="19158" fill="none" extrusionOk="0">
                <a:moveTo>
                  <a:pt x="9976" y="-1"/>
                </a:moveTo>
                <a:cubicBezTo>
                  <a:pt x="12766" y="1452"/>
                  <a:pt x="15206" y="3498"/>
                  <a:pt x="17123" y="5992"/>
                </a:cubicBezTo>
              </a:path>
              <a:path w="17124" h="19158" stroke="0" extrusionOk="0">
                <a:moveTo>
                  <a:pt x="9976" y="-1"/>
                </a:moveTo>
                <a:cubicBezTo>
                  <a:pt x="12766" y="1452"/>
                  <a:pt x="15206" y="3498"/>
                  <a:pt x="17123" y="5992"/>
                </a:cubicBezTo>
                <a:lnTo>
                  <a:pt x="0" y="19158"/>
                </a:lnTo>
                <a:lnTo>
                  <a:pt x="9976" y="-1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307" name="Arc 43"/>
          <p:cNvSpPr>
            <a:spLocks noChangeAspect="1"/>
          </p:cNvSpPr>
          <p:nvPr/>
        </p:nvSpPr>
        <p:spPr bwMode="auto">
          <a:xfrm rot="-2682188" flipH="1" flipV="1">
            <a:off x="5767388" y="4311650"/>
            <a:ext cx="2049462" cy="2309813"/>
          </a:xfrm>
          <a:custGeom>
            <a:avLst/>
            <a:gdLst>
              <a:gd name="T0" fmla="*/ 2147483647 w 17057"/>
              <a:gd name="T1" fmla="*/ 0 h 19213"/>
              <a:gd name="T2" fmla="*/ 2147483647 w 17057"/>
              <a:gd name="T3" fmla="*/ 2147483647 h 19213"/>
              <a:gd name="T4" fmla="*/ 0 w 17057"/>
              <a:gd name="T5" fmla="*/ 2147483647 h 1921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057" h="19213" fill="none" extrusionOk="0">
                <a:moveTo>
                  <a:pt x="9870" y="0"/>
                </a:moveTo>
                <a:cubicBezTo>
                  <a:pt x="12672" y="1439"/>
                  <a:pt x="15124" y="3473"/>
                  <a:pt x="17057" y="5960"/>
                </a:cubicBezTo>
              </a:path>
              <a:path w="17057" h="19213" stroke="0" extrusionOk="0">
                <a:moveTo>
                  <a:pt x="9870" y="0"/>
                </a:moveTo>
                <a:cubicBezTo>
                  <a:pt x="12672" y="1439"/>
                  <a:pt x="15124" y="3473"/>
                  <a:pt x="17057" y="5960"/>
                </a:cubicBezTo>
                <a:lnTo>
                  <a:pt x="0" y="19213"/>
                </a:lnTo>
                <a:lnTo>
                  <a:pt x="9870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308" name="Text Box 44"/>
          <p:cNvSpPr txBox="1">
            <a:spLocks noChangeArrowheads="1"/>
          </p:cNvSpPr>
          <p:nvPr/>
        </p:nvSpPr>
        <p:spPr bwMode="auto">
          <a:xfrm>
            <a:off x="5618163" y="5103813"/>
            <a:ext cx="26717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/>
              <a:t>Not a function</a:t>
            </a:r>
          </a:p>
        </p:txBody>
      </p:sp>
      <p:sp>
        <p:nvSpPr>
          <p:cNvPr id="11309" name="Text Box 45"/>
          <p:cNvSpPr txBox="1">
            <a:spLocks noChangeArrowheads="1"/>
          </p:cNvSpPr>
          <p:nvPr/>
        </p:nvSpPr>
        <p:spPr bwMode="auto">
          <a:xfrm>
            <a:off x="3810000" y="2057400"/>
            <a:ext cx="17399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 baseline="0">
                <a:solidFill>
                  <a:srgbClr val="FF0000"/>
                </a:solidFill>
              </a:rPr>
              <a:t>eg) f(x) = x + 5</a:t>
            </a:r>
          </a:p>
        </p:txBody>
      </p:sp>
      <p:sp>
        <p:nvSpPr>
          <p:cNvPr id="11310" name="Text Box 46"/>
          <p:cNvSpPr txBox="1">
            <a:spLocks noChangeArrowheads="1"/>
          </p:cNvSpPr>
          <p:nvPr/>
        </p:nvSpPr>
        <p:spPr bwMode="auto">
          <a:xfrm>
            <a:off x="3810000" y="2438400"/>
            <a:ext cx="17399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 baseline="0">
                <a:solidFill>
                  <a:srgbClr val="FF0000"/>
                </a:solidFill>
              </a:rPr>
              <a:t>eg) f(x) = 3x - 2</a:t>
            </a:r>
          </a:p>
        </p:txBody>
      </p:sp>
      <p:sp>
        <p:nvSpPr>
          <p:cNvPr id="11311" name="Text Box 47"/>
          <p:cNvSpPr txBox="1">
            <a:spLocks noChangeArrowheads="1"/>
          </p:cNvSpPr>
          <p:nvPr/>
        </p:nvSpPr>
        <p:spPr bwMode="auto">
          <a:xfrm>
            <a:off x="3886200" y="4114800"/>
            <a:ext cx="18923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 baseline="0">
                <a:solidFill>
                  <a:srgbClr val="FF0000"/>
                </a:solidFill>
              </a:rPr>
              <a:t>eg) f(x) = x</a:t>
            </a:r>
            <a:r>
              <a:rPr lang="en-GB" altLang="en-US" sz="1600">
                <a:solidFill>
                  <a:srgbClr val="FF0000"/>
                </a:solidFill>
              </a:rPr>
              <a:t>2</a:t>
            </a:r>
            <a:r>
              <a:rPr lang="en-GB" altLang="en-US" sz="1600" baseline="0">
                <a:solidFill>
                  <a:srgbClr val="FF0000"/>
                </a:solidFill>
              </a:rPr>
              <a:t> + 1</a:t>
            </a:r>
          </a:p>
        </p:txBody>
      </p:sp>
      <p:sp>
        <p:nvSpPr>
          <p:cNvPr id="11313" name="Text Box 49"/>
          <p:cNvSpPr txBox="1">
            <a:spLocks noChangeArrowheads="1"/>
          </p:cNvSpPr>
          <p:nvPr/>
        </p:nvSpPr>
        <p:spPr bwMode="auto">
          <a:xfrm>
            <a:off x="3886200" y="4495800"/>
            <a:ext cx="18923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 baseline="0">
                <a:solidFill>
                  <a:srgbClr val="FF0000"/>
                </a:solidFill>
              </a:rPr>
              <a:t>eg) f(x) = 6 - 3x</a:t>
            </a:r>
            <a:r>
              <a:rPr lang="en-GB" altLang="en-US" sz="1600">
                <a:solidFill>
                  <a:srgbClr val="FF0000"/>
                </a:solidFill>
              </a:rPr>
              <a:t>2</a:t>
            </a:r>
            <a:endParaRPr lang="en-GB" altLang="en-US" sz="1600" baseline="0">
              <a:solidFill>
                <a:srgbClr val="FF0000"/>
              </a:solidFill>
            </a:endParaRPr>
          </a:p>
        </p:txBody>
      </p:sp>
      <p:sp>
        <p:nvSpPr>
          <p:cNvPr id="11314" name="Text Box 50"/>
          <p:cNvSpPr txBox="1">
            <a:spLocks noChangeArrowheads="1"/>
          </p:cNvSpPr>
          <p:nvPr/>
        </p:nvSpPr>
        <p:spPr bwMode="auto">
          <a:xfrm>
            <a:off x="4038600" y="5943600"/>
            <a:ext cx="18923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 baseline="0">
                <a:solidFill>
                  <a:srgbClr val="FF0000"/>
                </a:solidFill>
              </a:rPr>
              <a:t>eg) f(x) = </a:t>
            </a:r>
            <a:r>
              <a:rPr lang="en-GB" altLang="en-US" sz="1600" baseline="0">
                <a:solidFill>
                  <a:srgbClr val="FF0000"/>
                </a:solidFill>
                <a:cs typeface="Arial" charset="0"/>
              </a:rPr>
              <a:t>√x</a:t>
            </a:r>
            <a:endParaRPr lang="en-GB" altLang="en-US" sz="1600" baseline="0">
              <a:solidFill>
                <a:srgbClr val="FF0000"/>
              </a:solidFill>
            </a:endParaRPr>
          </a:p>
        </p:txBody>
      </p:sp>
      <p:sp>
        <p:nvSpPr>
          <p:cNvPr id="11315" name="Text Box 51"/>
          <p:cNvSpPr txBox="1">
            <a:spLocks noChangeArrowheads="1"/>
          </p:cNvSpPr>
          <p:nvPr/>
        </p:nvSpPr>
        <p:spPr bwMode="auto">
          <a:xfrm>
            <a:off x="4038600" y="6324600"/>
            <a:ext cx="18923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 baseline="0">
                <a:solidFill>
                  <a:srgbClr val="FF0000"/>
                </a:solidFill>
              </a:rPr>
              <a:t>eg) f(x) = </a:t>
            </a:r>
            <a:r>
              <a:rPr lang="en-GB" altLang="en-US" sz="1600">
                <a:solidFill>
                  <a:srgbClr val="FF0000"/>
                </a:solidFill>
              </a:rPr>
              <a:t>1</a:t>
            </a:r>
            <a:r>
              <a:rPr lang="en-GB" altLang="en-US" sz="1600" baseline="0">
                <a:solidFill>
                  <a:srgbClr val="FF0000"/>
                </a:solidFill>
              </a:rPr>
              <a:t>/</a:t>
            </a:r>
            <a:r>
              <a:rPr lang="en-GB" altLang="en-US" sz="1600" baseline="-25000">
                <a:solidFill>
                  <a:srgbClr val="FF0000"/>
                </a:solidFill>
              </a:rPr>
              <a:t>x</a:t>
            </a:r>
            <a:endParaRPr lang="en-GB" altLang="en-US" sz="1600" baseline="-2500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2B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400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1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1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1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1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1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1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1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1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1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1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1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11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1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1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1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11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11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97" grpId="0"/>
      <p:bldP spid="11269" grpId="0"/>
      <p:bldP spid="11270" grpId="0"/>
      <p:bldP spid="11271" grpId="0"/>
      <p:bldP spid="11277" grpId="0" animBg="1"/>
      <p:bldP spid="11283" grpId="0" animBg="1"/>
      <p:bldP spid="11284" grpId="0" animBg="1"/>
      <p:bldP spid="11286" grpId="0" animBg="1"/>
      <p:bldP spid="11289" grpId="0" animBg="1"/>
      <p:bldP spid="11290" grpId="0"/>
      <p:bldP spid="11291" grpId="0"/>
      <p:bldP spid="11292" grpId="0" animBg="1"/>
      <p:bldP spid="11293" grpId="0" animBg="1"/>
      <p:bldP spid="11294" grpId="0" animBg="1"/>
      <p:bldP spid="11296" grpId="0" animBg="1"/>
      <p:bldP spid="11298" grpId="0" animBg="1"/>
      <p:bldP spid="11299" grpId="0" animBg="1"/>
      <p:bldP spid="11300" grpId="0"/>
      <p:bldP spid="11301" grpId="0"/>
      <p:bldP spid="11302" grpId="0" animBg="1"/>
      <p:bldP spid="11303" grpId="0" animBg="1"/>
      <p:bldP spid="11304" grpId="0" animBg="1"/>
      <p:bldP spid="11305" grpId="0" animBg="1"/>
      <p:bldP spid="11306" grpId="0" animBg="1"/>
      <p:bldP spid="11307" grpId="0" animBg="1"/>
      <p:bldP spid="11308" grpId="0"/>
      <p:bldP spid="11309" grpId="0"/>
      <p:bldP spid="11310" grpId="0"/>
      <p:bldP spid="11311" grpId="0"/>
      <p:bldP spid="11313" grpId="0"/>
      <p:bldP spid="11314" grpId="0"/>
      <p:bldP spid="113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5583238" y="3252788"/>
            <a:ext cx="26717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/>
              <a:t>Many-to-one Function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36576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2000">
                <a:latin typeface="Comic Sans MS" pitchFamily="66" charset="0"/>
              </a:rPr>
              <a:t>	</a:t>
            </a:r>
            <a:r>
              <a:rPr lang="en-GB" altLang="en-US" sz="2000" u="sng">
                <a:latin typeface="Comic Sans MS" pitchFamily="66" charset="0"/>
              </a:rPr>
              <a:t>Functions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2000">
                <a:latin typeface="Comic Sans MS" pitchFamily="66" charset="0"/>
              </a:rPr>
              <a:t>	A function is a mapping whereby every element in the domain is mapped to only 1 element in the range.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en-US" sz="200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2000">
                <a:latin typeface="Comic Sans MS" pitchFamily="66" charset="0"/>
              </a:rPr>
              <a:t>	ie) Whatever number you start with, there is only 1 possible answer to the operation performed on it.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en-US" sz="200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2000">
                <a:latin typeface="Comic Sans MS" pitchFamily="66" charset="0"/>
              </a:rPr>
              <a:t>	An example of a mapping which is </a:t>
            </a:r>
            <a:r>
              <a:rPr lang="en-GB" altLang="en-US" sz="2000" u="sng">
                <a:latin typeface="Comic Sans MS" pitchFamily="66" charset="0"/>
              </a:rPr>
              <a:t>not a function</a:t>
            </a:r>
            <a:r>
              <a:rPr lang="en-GB" altLang="en-US" sz="2000">
                <a:latin typeface="Comic Sans MS" pitchFamily="66" charset="0"/>
              </a:rPr>
              <a:t> would be square rooting, where the starting number may result in no answer, or 2 answers.</a:t>
            </a:r>
          </a:p>
        </p:txBody>
      </p:sp>
      <p:sp>
        <p:nvSpPr>
          <p:cNvPr id="9222" name="Text Box 8"/>
          <p:cNvSpPr txBox="1">
            <a:spLocks noChangeArrowheads="1"/>
          </p:cNvSpPr>
          <p:nvPr/>
        </p:nvSpPr>
        <p:spPr bwMode="auto">
          <a:xfrm>
            <a:off x="4953000" y="1371600"/>
            <a:ext cx="3962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/>
              <a:t>One-to-one Function</a:t>
            </a:r>
          </a:p>
        </p:txBody>
      </p:sp>
      <p:sp>
        <p:nvSpPr>
          <p:cNvPr id="9223" name="Rectangle 13"/>
          <p:cNvSpPr>
            <a:spLocks noChangeArrowheads="1"/>
          </p:cNvSpPr>
          <p:nvPr/>
        </p:nvSpPr>
        <p:spPr bwMode="auto">
          <a:xfrm>
            <a:off x="5791200" y="1335088"/>
            <a:ext cx="2320925" cy="434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5711825" y="3216275"/>
            <a:ext cx="2451100" cy="434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315" name="Rectangle 27"/>
          <p:cNvSpPr>
            <a:spLocks noChangeArrowheads="1"/>
          </p:cNvSpPr>
          <p:nvPr/>
        </p:nvSpPr>
        <p:spPr bwMode="auto">
          <a:xfrm>
            <a:off x="5732463" y="5065713"/>
            <a:ext cx="2451100" cy="434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318" name="Text Box 30"/>
          <p:cNvSpPr txBox="1">
            <a:spLocks noChangeArrowheads="1"/>
          </p:cNvSpPr>
          <p:nvPr/>
        </p:nvSpPr>
        <p:spPr bwMode="auto">
          <a:xfrm>
            <a:off x="5618163" y="5103813"/>
            <a:ext cx="26717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/>
              <a:t>Not a function</a:t>
            </a:r>
          </a:p>
        </p:txBody>
      </p:sp>
      <p:grpSp>
        <p:nvGrpSpPr>
          <p:cNvPr id="12329" name="Group 41"/>
          <p:cNvGrpSpPr>
            <a:grpSpLocks/>
          </p:cNvGrpSpPr>
          <p:nvPr/>
        </p:nvGrpSpPr>
        <p:grpSpPr bwMode="auto">
          <a:xfrm>
            <a:off x="7467600" y="1905000"/>
            <a:ext cx="1066800" cy="990600"/>
            <a:chOff x="4560" y="1200"/>
            <a:chExt cx="672" cy="624"/>
          </a:xfrm>
        </p:grpSpPr>
        <p:sp>
          <p:nvSpPr>
            <p:cNvPr id="9262" name="Line 38"/>
            <p:cNvSpPr>
              <a:spLocks noChangeShapeType="1"/>
            </p:cNvSpPr>
            <p:nvPr/>
          </p:nvSpPr>
          <p:spPr bwMode="auto">
            <a:xfrm flipV="1">
              <a:off x="4656" y="1200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3" name="Line 39"/>
            <p:cNvSpPr>
              <a:spLocks noChangeShapeType="1"/>
            </p:cNvSpPr>
            <p:nvPr/>
          </p:nvSpPr>
          <p:spPr bwMode="auto">
            <a:xfrm flipV="1">
              <a:off x="4560" y="177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2328" name="Line 40"/>
          <p:cNvSpPr>
            <a:spLocks noChangeShapeType="1"/>
          </p:cNvSpPr>
          <p:nvPr/>
        </p:nvSpPr>
        <p:spPr bwMode="auto">
          <a:xfrm flipV="1">
            <a:off x="7467600" y="2057400"/>
            <a:ext cx="990600" cy="609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2330" name="Group 42"/>
          <p:cNvGrpSpPr>
            <a:grpSpLocks/>
          </p:cNvGrpSpPr>
          <p:nvPr/>
        </p:nvGrpSpPr>
        <p:grpSpPr bwMode="auto">
          <a:xfrm>
            <a:off x="5867400" y="1905000"/>
            <a:ext cx="1066800" cy="990600"/>
            <a:chOff x="4560" y="1200"/>
            <a:chExt cx="672" cy="624"/>
          </a:xfrm>
        </p:grpSpPr>
        <p:sp>
          <p:nvSpPr>
            <p:cNvPr id="9260" name="Line 43"/>
            <p:cNvSpPr>
              <a:spLocks noChangeShapeType="1"/>
            </p:cNvSpPr>
            <p:nvPr/>
          </p:nvSpPr>
          <p:spPr bwMode="auto">
            <a:xfrm flipV="1">
              <a:off x="4656" y="1200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1" name="Line 44"/>
            <p:cNvSpPr>
              <a:spLocks noChangeShapeType="1"/>
            </p:cNvSpPr>
            <p:nvPr/>
          </p:nvSpPr>
          <p:spPr bwMode="auto">
            <a:xfrm flipV="1">
              <a:off x="4560" y="177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2333" name="Group 45"/>
          <p:cNvGrpSpPr>
            <a:grpSpLocks/>
          </p:cNvGrpSpPr>
          <p:nvPr/>
        </p:nvGrpSpPr>
        <p:grpSpPr bwMode="auto">
          <a:xfrm>
            <a:off x="7467600" y="3810000"/>
            <a:ext cx="1066800" cy="990600"/>
            <a:chOff x="4560" y="1200"/>
            <a:chExt cx="672" cy="624"/>
          </a:xfrm>
        </p:grpSpPr>
        <p:sp>
          <p:nvSpPr>
            <p:cNvPr id="9258" name="Line 46"/>
            <p:cNvSpPr>
              <a:spLocks noChangeShapeType="1"/>
            </p:cNvSpPr>
            <p:nvPr/>
          </p:nvSpPr>
          <p:spPr bwMode="auto">
            <a:xfrm flipV="1">
              <a:off x="4656" y="1200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9" name="Line 47"/>
            <p:cNvSpPr>
              <a:spLocks noChangeShapeType="1"/>
            </p:cNvSpPr>
            <p:nvPr/>
          </p:nvSpPr>
          <p:spPr bwMode="auto">
            <a:xfrm flipV="1">
              <a:off x="4560" y="177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2336" name="Group 48"/>
          <p:cNvGrpSpPr>
            <a:grpSpLocks/>
          </p:cNvGrpSpPr>
          <p:nvPr/>
        </p:nvGrpSpPr>
        <p:grpSpPr bwMode="auto">
          <a:xfrm>
            <a:off x="5867400" y="3810000"/>
            <a:ext cx="1066800" cy="990600"/>
            <a:chOff x="4560" y="1200"/>
            <a:chExt cx="672" cy="624"/>
          </a:xfrm>
        </p:grpSpPr>
        <p:sp>
          <p:nvSpPr>
            <p:cNvPr id="9256" name="Line 49"/>
            <p:cNvSpPr>
              <a:spLocks noChangeShapeType="1"/>
            </p:cNvSpPr>
            <p:nvPr/>
          </p:nvSpPr>
          <p:spPr bwMode="auto">
            <a:xfrm flipV="1">
              <a:off x="4656" y="1200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7" name="Line 50"/>
            <p:cNvSpPr>
              <a:spLocks noChangeShapeType="1"/>
            </p:cNvSpPr>
            <p:nvPr/>
          </p:nvSpPr>
          <p:spPr bwMode="auto">
            <a:xfrm flipV="1">
              <a:off x="4560" y="177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2339" name="Group 51"/>
          <p:cNvGrpSpPr>
            <a:grpSpLocks/>
          </p:cNvGrpSpPr>
          <p:nvPr/>
        </p:nvGrpSpPr>
        <p:grpSpPr bwMode="auto">
          <a:xfrm>
            <a:off x="7467600" y="5562600"/>
            <a:ext cx="1066800" cy="990600"/>
            <a:chOff x="4560" y="1200"/>
            <a:chExt cx="672" cy="624"/>
          </a:xfrm>
        </p:grpSpPr>
        <p:sp>
          <p:nvSpPr>
            <p:cNvPr id="9254" name="Line 52"/>
            <p:cNvSpPr>
              <a:spLocks noChangeShapeType="1"/>
            </p:cNvSpPr>
            <p:nvPr/>
          </p:nvSpPr>
          <p:spPr bwMode="auto">
            <a:xfrm flipV="1">
              <a:off x="4656" y="1200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5" name="Line 53"/>
            <p:cNvSpPr>
              <a:spLocks noChangeShapeType="1"/>
            </p:cNvSpPr>
            <p:nvPr/>
          </p:nvSpPr>
          <p:spPr bwMode="auto">
            <a:xfrm flipV="1">
              <a:off x="4560" y="177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2342" name="Group 54"/>
          <p:cNvGrpSpPr>
            <a:grpSpLocks/>
          </p:cNvGrpSpPr>
          <p:nvPr/>
        </p:nvGrpSpPr>
        <p:grpSpPr bwMode="auto">
          <a:xfrm>
            <a:off x="5867400" y="5562600"/>
            <a:ext cx="1066800" cy="990600"/>
            <a:chOff x="4560" y="1200"/>
            <a:chExt cx="672" cy="624"/>
          </a:xfrm>
        </p:grpSpPr>
        <p:sp>
          <p:nvSpPr>
            <p:cNvPr id="9252" name="Line 55"/>
            <p:cNvSpPr>
              <a:spLocks noChangeShapeType="1"/>
            </p:cNvSpPr>
            <p:nvPr/>
          </p:nvSpPr>
          <p:spPr bwMode="auto">
            <a:xfrm flipV="1">
              <a:off x="4656" y="1200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3" name="Line 56"/>
            <p:cNvSpPr>
              <a:spLocks noChangeShapeType="1"/>
            </p:cNvSpPr>
            <p:nvPr/>
          </p:nvSpPr>
          <p:spPr bwMode="auto">
            <a:xfrm flipV="1">
              <a:off x="4560" y="177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2347" name="Oval 59"/>
          <p:cNvSpPr>
            <a:spLocks noChangeArrowheads="1"/>
          </p:cNvSpPr>
          <p:nvPr/>
        </p:nvSpPr>
        <p:spPr bwMode="auto">
          <a:xfrm>
            <a:off x="6172200" y="5867400"/>
            <a:ext cx="381000" cy="3810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349" name="Arc 61"/>
          <p:cNvSpPr>
            <a:spLocks/>
          </p:cNvSpPr>
          <p:nvPr/>
        </p:nvSpPr>
        <p:spPr bwMode="auto">
          <a:xfrm rot="5400000">
            <a:off x="5995987" y="3910013"/>
            <a:ext cx="733425" cy="838200"/>
          </a:xfrm>
          <a:custGeom>
            <a:avLst/>
            <a:gdLst>
              <a:gd name="T0" fmla="*/ 0 w 22757"/>
              <a:gd name="T1" fmla="*/ 85178097 h 43200"/>
              <a:gd name="T2" fmla="*/ 2147483647 w 22757"/>
              <a:gd name="T3" fmla="*/ 2147483647 h 43200"/>
              <a:gd name="T4" fmla="*/ 2147483647 w 22757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757" h="43200" fill="none" extrusionOk="0">
                <a:moveTo>
                  <a:pt x="0" y="31"/>
                </a:moveTo>
                <a:cubicBezTo>
                  <a:pt x="385" y="10"/>
                  <a:pt x="771" y="-1"/>
                  <a:pt x="1157" y="0"/>
                </a:cubicBezTo>
                <a:cubicBezTo>
                  <a:pt x="13086" y="0"/>
                  <a:pt x="22757" y="9670"/>
                  <a:pt x="22757" y="21600"/>
                </a:cubicBezTo>
                <a:cubicBezTo>
                  <a:pt x="22757" y="33529"/>
                  <a:pt x="13086" y="43200"/>
                  <a:pt x="1157" y="43200"/>
                </a:cubicBezTo>
                <a:cubicBezTo>
                  <a:pt x="862" y="43200"/>
                  <a:pt x="568" y="43193"/>
                  <a:pt x="275" y="43181"/>
                </a:cubicBezTo>
              </a:path>
              <a:path w="22757" h="43200" stroke="0" extrusionOk="0">
                <a:moveTo>
                  <a:pt x="0" y="31"/>
                </a:moveTo>
                <a:cubicBezTo>
                  <a:pt x="385" y="10"/>
                  <a:pt x="771" y="-1"/>
                  <a:pt x="1157" y="0"/>
                </a:cubicBezTo>
                <a:cubicBezTo>
                  <a:pt x="13086" y="0"/>
                  <a:pt x="22757" y="9670"/>
                  <a:pt x="22757" y="21600"/>
                </a:cubicBezTo>
                <a:cubicBezTo>
                  <a:pt x="22757" y="33529"/>
                  <a:pt x="13086" y="43200"/>
                  <a:pt x="1157" y="43200"/>
                </a:cubicBezTo>
                <a:cubicBezTo>
                  <a:pt x="862" y="43200"/>
                  <a:pt x="568" y="43193"/>
                  <a:pt x="275" y="43181"/>
                </a:cubicBezTo>
                <a:lnTo>
                  <a:pt x="1157" y="21600"/>
                </a:lnTo>
                <a:lnTo>
                  <a:pt x="0" y="31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350" name="Freeform 62"/>
          <p:cNvSpPr>
            <a:spLocks/>
          </p:cNvSpPr>
          <p:nvPr/>
        </p:nvSpPr>
        <p:spPr bwMode="auto">
          <a:xfrm>
            <a:off x="6019800" y="1981200"/>
            <a:ext cx="533400" cy="914400"/>
          </a:xfrm>
          <a:custGeom>
            <a:avLst/>
            <a:gdLst>
              <a:gd name="T0" fmla="*/ 0 w 480"/>
              <a:gd name="T1" fmla="*/ 2147483647 h 816"/>
              <a:gd name="T2" fmla="*/ 2147483647 w 480"/>
              <a:gd name="T3" fmla="*/ 2147483647 h 816"/>
              <a:gd name="T4" fmla="*/ 2147483647 w 480"/>
              <a:gd name="T5" fmla="*/ 2147483647 h 816"/>
              <a:gd name="T6" fmla="*/ 2147483647 w 480"/>
              <a:gd name="T7" fmla="*/ 2147483647 h 816"/>
              <a:gd name="T8" fmla="*/ 2147483647 w 480"/>
              <a:gd name="T9" fmla="*/ 0 h 8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80" h="816">
                <a:moveTo>
                  <a:pt x="0" y="816"/>
                </a:moveTo>
                <a:cubicBezTo>
                  <a:pt x="20" y="708"/>
                  <a:pt x="40" y="600"/>
                  <a:pt x="96" y="528"/>
                </a:cubicBezTo>
                <a:cubicBezTo>
                  <a:pt x="152" y="456"/>
                  <a:pt x="280" y="440"/>
                  <a:pt x="336" y="384"/>
                </a:cubicBezTo>
                <a:cubicBezTo>
                  <a:pt x="392" y="328"/>
                  <a:pt x="408" y="256"/>
                  <a:pt x="432" y="192"/>
                </a:cubicBezTo>
                <a:cubicBezTo>
                  <a:pt x="456" y="128"/>
                  <a:pt x="468" y="64"/>
                  <a:pt x="480" y="0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51" name="Arc 63"/>
          <p:cNvSpPr>
            <a:spLocks/>
          </p:cNvSpPr>
          <p:nvPr/>
        </p:nvSpPr>
        <p:spPr bwMode="auto">
          <a:xfrm rot="10800000">
            <a:off x="7696200" y="5791200"/>
            <a:ext cx="684213" cy="609600"/>
          </a:xfrm>
          <a:custGeom>
            <a:avLst/>
            <a:gdLst>
              <a:gd name="T0" fmla="*/ 2147483647 w 21600"/>
              <a:gd name="T1" fmla="*/ 0 h 21584"/>
              <a:gd name="T2" fmla="*/ 2147483647 w 21600"/>
              <a:gd name="T3" fmla="*/ 2147483647 h 21584"/>
              <a:gd name="T4" fmla="*/ 0 w 21600"/>
              <a:gd name="T5" fmla="*/ 2147483647 h 2158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584" fill="none" extrusionOk="0">
                <a:moveTo>
                  <a:pt x="818" y="-1"/>
                </a:moveTo>
                <a:cubicBezTo>
                  <a:pt x="12420" y="439"/>
                  <a:pt x="21600" y="9972"/>
                  <a:pt x="21600" y="21584"/>
                </a:cubicBezTo>
              </a:path>
              <a:path w="21600" h="21584" stroke="0" extrusionOk="0">
                <a:moveTo>
                  <a:pt x="818" y="-1"/>
                </a:moveTo>
                <a:cubicBezTo>
                  <a:pt x="12420" y="439"/>
                  <a:pt x="21600" y="9972"/>
                  <a:pt x="21600" y="21584"/>
                </a:cubicBezTo>
                <a:lnTo>
                  <a:pt x="0" y="21584"/>
                </a:lnTo>
                <a:lnTo>
                  <a:pt x="818" y="-1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353" name="Arc 65"/>
          <p:cNvSpPr>
            <a:spLocks/>
          </p:cNvSpPr>
          <p:nvPr/>
        </p:nvSpPr>
        <p:spPr bwMode="auto">
          <a:xfrm rot="-5400000">
            <a:off x="7519987" y="3910013"/>
            <a:ext cx="733425" cy="838200"/>
          </a:xfrm>
          <a:custGeom>
            <a:avLst/>
            <a:gdLst>
              <a:gd name="T0" fmla="*/ 0 w 22757"/>
              <a:gd name="T1" fmla="*/ 85178097 h 43200"/>
              <a:gd name="T2" fmla="*/ 2147483647 w 22757"/>
              <a:gd name="T3" fmla="*/ 2147483647 h 43200"/>
              <a:gd name="T4" fmla="*/ 2147483647 w 22757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757" h="43200" fill="none" extrusionOk="0">
                <a:moveTo>
                  <a:pt x="0" y="31"/>
                </a:moveTo>
                <a:cubicBezTo>
                  <a:pt x="385" y="10"/>
                  <a:pt x="771" y="-1"/>
                  <a:pt x="1157" y="0"/>
                </a:cubicBezTo>
                <a:cubicBezTo>
                  <a:pt x="13086" y="0"/>
                  <a:pt x="22757" y="9670"/>
                  <a:pt x="22757" y="21600"/>
                </a:cubicBezTo>
                <a:cubicBezTo>
                  <a:pt x="22757" y="33529"/>
                  <a:pt x="13086" y="43200"/>
                  <a:pt x="1157" y="43200"/>
                </a:cubicBezTo>
                <a:cubicBezTo>
                  <a:pt x="862" y="43200"/>
                  <a:pt x="568" y="43193"/>
                  <a:pt x="275" y="43181"/>
                </a:cubicBezTo>
              </a:path>
              <a:path w="22757" h="43200" stroke="0" extrusionOk="0">
                <a:moveTo>
                  <a:pt x="0" y="31"/>
                </a:moveTo>
                <a:cubicBezTo>
                  <a:pt x="385" y="10"/>
                  <a:pt x="771" y="-1"/>
                  <a:pt x="1157" y="0"/>
                </a:cubicBezTo>
                <a:cubicBezTo>
                  <a:pt x="13086" y="0"/>
                  <a:pt x="22757" y="9670"/>
                  <a:pt x="22757" y="21600"/>
                </a:cubicBezTo>
                <a:cubicBezTo>
                  <a:pt x="22757" y="33529"/>
                  <a:pt x="13086" y="43200"/>
                  <a:pt x="1157" y="43200"/>
                </a:cubicBezTo>
                <a:cubicBezTo>
                  <a:pt x="862" y="43200"/>
                  <a:pt x="568" y="43193"/>
                  <a:pt x="275" y="43181"/>
                </a:cubicBezTo>
                <a:lnTo>
                  <a:pt x="1157" y="21600"/>
                </a:lnTo>
                <a:lnTo>
                  <a:pt x="0" y="31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354" name="Text Box 66"/>
          <p:cNvSpPr txBox="1">
            <a:spLocks noChangeArrowheads="1"/>
          </p:cNvSpPr>
          <p:nvPr/>
        </p:nvSpPr>
        <p:spPr bwMode="auto">
          <a:xfrm>
            <a:off x="3581400" y="1828800"/>
            <a:ext cx="2209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>
                <a:solidFill>
                  <a:srgbClr val="FF0000"/>
                </a:solidFill>
              </a:rPr>
              <a:t>‘A value in the domain (x) gets mapped to one value in the range’</a:t>
            </a:r>
          </a:p>
        </p:txBody>
      </p:sp>
      <p:sp>
        <p:nvSpPr>
          <p:cNvPr id="12355" name="Text Box 67"/>
          <p:cNvSpPr txBox="1">
            <a:spLocks noChangeArrowheads="1"/>
          </p:cNvSpPr>
          <p:nvPr/>
        </p:nvSpPr>
        <p:spPr bwMode="auto">
          <a:xfrm>
            <a:off x="3581400" y="3657600"/>
            <a:ext cx="23622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>
                <a:solidFill>
                  <a:srgbClr val="FF0000"/>
                </a:solidFill>
              </a:rPr>
              <a:t>‘Multiple values in the domain (x) get mapped to the same value in the range’</a:t>
            </a:r>
          </a:p>
        </p:txBody>
      </p:sp>
      <p:sp>
        <p:nvSpPr>
          <p:cNvPr id="12356" name="Text Box 68"/>
          <p:cNvSpPr txBox="1">
            <a:spLocks noChangeArrowheads="1"/>
          </p:cNvSpPr>
          <p:nvPr/>
        </p:nvSpPr>
        <p:spPr bwMode="auto">
          <a:xfrm>
            <a:off x="3505200" y="5410200"/>
            <a:ext cx="23622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>
                <a:solidFill>
                  <a:srgbClr val="FF0000"/>
                </a:solidFill>
              </a:rPr>
              <a:t>‘A value in the range can be mapped to none, one or more values in the range’</a:t>
            </a:r>
          </a:p>
        </p:txBody>
      </p:sp>
      <p:sp>
        <p:nvSpPr>
          <p:cNvPr id="12357" name="Line 69"/>
          <p:cNvSpPr>
            <a:spLocks noChangeShapeType="1"/>
          </p:cNvSpPr>
          <p:nvPr/>
        </p:nvSpPr>
        <p:spPr bwMode="auto">
          <a:xfrm flipV="1">
            <a:off x="8077200" y="2286000"/>
            <a:ext cx="0" cy="533400"/>
          </a:xfrm>
          <a:prstGeom prst="line">
            <a:avLst/>
          </a:prstGeom>
          <a:noFill/>
          <a:ln w="2540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58" name="Line 70"/>
          <p:cNvSpPr>
            <a:spLocks noChangeShapeType="1"/>
          </p:cNvSpPr>
          <p:nvPr/>
        </p:nvSpPr>
        <p:spPr bwMode="auto">
          <a:xfrm flipV="1">
            <a:off x="6172200" y="2514600"/>
            <a:ext cx="0" cy="304800"/>
          </a:xfrm>
          <a:prstGeom prst="line">
            <a:avLst/>
          </a:prstGeom>
          <a:noFill/>
          <a:ln w="2540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59" name="Line 71"/>
          <p:cNvSpPr>
            <a:spLocks noChangeShapeType="1"/>
          </p:cNvSpPr>
          <p:nvPr/>
        </p:nvSpPr>
        <p:spPr bwMode="auto">
          <a:xfrm flipV="1">
            <a:off x="6781800" y="4191000"/>
            <a:ext cx="0" cy="533400"/>
          </a:xfrm>
          <a:prstGeom prst="line">
            <a:avLst/>
          </a:prstGeom>
          <a:noFill/>
          <a:ln w="2540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60" name="Line 72"/>
          <p:cNvSpPr>
            <a:spLocks noChangeShapeType="1"/>
          </p:cNvSpPr>
          <p:nvPr/>
        </p:nvSpPr>
        <p:spPr bwMode="auto">
          <a:xfrm flipV="1">
            <a:off x="5943600" y="4267200"/>
            <a:ext cx="0" cy="457200"/>
          </a:xfrm>
          <a:prstGeom prst="line">
            <a:avLst/>
          </a:prstGeom>
          <a:noFill/>
          <a:ln w="2540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61" name="Line 73"/>
          <p:cNvSpPr>
            <a:spLocks noChangeShapeType="1"/>
          </p:cNvSpPr>
          <p:nvPr/>
        </p:nvSpPr>
        <p:spPr bwMode="auto">
          <a:xfrm flipV="1">
            <a:off x="8001000" y="3962400"/>
            <a:ext cx="0" cy="762000"/>
          </a:xfrm>
          <a:prstGeom prst="line">
            <a:avLst/>
          </a:prstGeom>
          <a:noFill/>
          <a:ln w="2540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62" name="Line 74"/>
          <p:cNvSpPr>
            <a:spLocks noChangeShapeType="1"/>
          </p:cNvSpPr>
          <p:nvPr/>
        </p:nvSpPr>
        <p:spPr bwMode="auto">
          <a:xfrm flipV="1">
            <a:off x="7772400" y="3962400"/>
            <a:ext cx="0" cy="762000"/>
          </a:xfrm>
          <a:prstGeom prst="line">
            <a:avLst/>
          </a:prstGeom>
          <a:noFill/>
          <a:ln w="2540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63" name="Line 75"/>
          <p:cNvSpPr>
            <a:spLocks noChangeShapeType="1"/>
          </p:cNvSpPr>
          <p:nvPr/>
        </p:nvSpPr>
        <p:spPr bwMode="auto">
          <a:xfrm flipV="1">
            <a:off x="6400800" y="5867400"/>
            <a:ext cx="0" cy="609600"/>
          </a:xfrm>
          <a:prstGeom prst="line">
            <a:avLst/>
          </a:prstGeom>
          <a:noFill/>
          <a:ln w="2540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64" name="Line 76"/>
          <p:cNvSpPr>
            <a:spLocks noChangeShapeType="1"/>
          </p:cNvSpPr>
          <p:nvPr/>
        </p:nvSpPr>
        <p:spPr bwMode="auto">
          <a:xfrm flipH="1" flipV="1">
            <a:off x="7620000" y="5715000"/>
            <a:ext cx="0" cy="762000"/>
          </a:xfrm>
          <a:prstGeom prst="line">
            <a:avLst/>
          </a:prstGeom>
          <a:noFill/>
          <a:ln w="3175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9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2B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595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2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2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2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2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2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2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2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2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2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2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2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2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2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2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2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2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2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2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2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307" grpId="0" animBg="1"/>
      <p:bldP spid="12315" grpId="0" animBg="1"/>
      <p:bldP spid="12318" grpId="0"/>
      <p:bldP spid="12328" grpId="0" animBg="1"/>
      <p:bldP spid="12347" grpId="0" animBg="1"/>
      <p:bldP spid="12349" grpId="0" animBg="1"/>
      <p:bldP spid="12350" grpId="0" animBg="1"/>
      <p:bldP spid="12351" grpId="0" animBg="1"/>
      <p:bldP spid="12353" grpId="0" animBg="1"/>
      <p:bldP spid="12354" grpId="0"/>
      <p:bldP spid="12355" grpId="0"/>
      <p:bldP spid="12356" grpId="0"/>
      <p:bldP spid="12357" grpId="0" animBg="1"/>
      <p:bldP spid="12358" grpId="0" animBg="1"/>
      <p:bldP spid="12359" grpId="0" animBg="1"/>
      <p:bldP spid="12360" grpId="0" animBg="1"/>
      <p:bldP spid="12361" grpId="0" animBg="1"/>
      <p:bldP spid="12362" grpId="0" animBg="1"/>
      <p:bldP spid="12363" grpId="0" animBg="1"/>
      <p:bldP spid="1236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38100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000">
                <a:latin typeface="Comic Sans MS" pitchFamily="66" charset="0"/>
              </a:rPr>
              <a:t>	An important bit of notation to remember…</a:t>
            </a:r>
          </a:p>
        </p:txBody>
      </p:sp>
      <p:sp>
        <p:nvSpPr>
          <p:cNvPr id="2" name="TextBox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81000" y="2514600"/>
            <a:ext cx="1572545" cy="707886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981200" y="2514600"/>
            <a:ext cx="4267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altLang="en-US" sz="2000" baseline="0"/>
              <a:t>x can be any ‘real number’</a:t>
            </a:r>
          </a:p>
          <a:p>
            <a:pPr algn="ctr" eaLnBrk="1" hangingPunct="1"/>
            <a:r>
              <a:rPr lang="en-GB" altLang="en-US" sz="2000" baseline="0">
                <a:sym typeface="Wingdings" pitchFamily="2" charset="2"/>
              </a:rPr>
              <a:t> This is for the </a:t>
            </a:r>
            <a:r>
              <a:rPr lang="en-GB" altLang="en-US" sz="2000" u="sng" baseline="0">
                <a:solidFill>
                  <a:srgbClr val="FF0000"/>
                </a:solidFill>
                <a:sym typeface="Wingdings" pitchFamily="2" charset="2"/>
              </a:rPr>
              <a:t>domain</a:t>
            </a:r>
            <a:endParaRPr lang="en-GB" altLang="en-US" sz="2000" u="sng" baseline="0">
              <a:solidFill>
                <a:srgbClr val="FF0000"/>
              </a:solidFill>
            </a:endParaRPr>
          </a:p>
        </p:txBody>
      </p:sp>
      <p:sp>
        <p:nvSpPr>
          <p:cNvPr id="78" name="TextBox 7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52400" y="4114800"/>
            <a:ext cx="2321918" cy="707886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2286000" y="4114800"/>
            <a:ext cx="4267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altLang="en-US" sz="2000" baseline="0"/>
              <a:t>g(x) can be any ‘real number’</a:t>
            </a:r>
          </a:p>
          <a:p>
            <a:pPr algn="ctr" eaLnBrk="1" hangingPunct="1"/>
            <a:r>
              <a:rPr lang="en-GB" altLang="en-US" sz="2000" baseline="0">
                <a:sym typeface="Wingdings" pitchFamily="2" charset="2"/>
              </a:rPr>
              <a:t> This is for the </a:t>
            </a:r>
            <a:r>
              <a:rPr lang="en-GB" altLang="en-US" sz="2000" u="sng" baseline="0">
                <a:solidFill>
                  <a:srgbClr val="FF0000"/>
                </a:solidFill>
                <a:sym typeface="Wingdings" pitchFamily="2" charset="2"/>
              </a:rPr>
              <a:t>range</a:t>
            </a:r>
            <a:endParaRPr lang="en-GB" altLang="en-US" sz="2000" u="sng" baseline="0">
              <a:solidFill>
                <a:srgbClr val="FF0000"/>
              </a:solidFill>
            </a:endParaRPr>
          </a:p>
        </p:txBody>
      </p:sp>
      <p:cxnSp>
        <p:nvCxnSpPr>
          <p:cNvPr id="5" name="Straight Arrow Connector 4"/>
          <p:cNvCxnSpPr>
            <a:cxnSpLocks noChangeShapeType="1"/>
          </p:cNvCxnSpPr>
          <p:nvPr/>
        </p:nvCxnSpPr>
        <p:spPr bwMode="auto">
          <a:xfrm flipV="1">
            <a:off x="7302137" y="2699657"/>
            <a:ext cx="0" cy="16002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Straight Arrow Connector 81"/>
          <p:cNvCxnSpPr>
            <a:cxnSpLocks noChangeShapeType="1"/>
          </p:cNvCxnSpPr>
          <p:nvPr/>
        </p:nvCxnSpPr>
        <p:spPr bwMode="auto">
          <a:xfrm rot="5400000" flipV="1">
            <a:off x="7264037" y="2737757"/>
            <a:ext cx="0" cy="16002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064137" y="3309257"/>
            <a:ext cx="3206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altLang="en-US" baseline="0"/>
              <a:t>x</a:t>
            </a:r>
          </a:p>
        </p:txBody>
      </p:sp>
      <p:sp>
        <p:nvSpPr>
          <p:cNvPr id="84" name="TextBox 83"/>
          <p:cNvSpPr txBox="1">
            <a:spLocks noChangeArrowheads="1"/>
          </p:cNvSpPr>
          <p:nvPr/>
        </p:nvSpPr>
        <p:spPr bwMode="auto">
          <a:xfrm>
            <a:off x="6997337" y="2394857"/>
            <a:ext cx="6127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altLang="en-US" baseline="0"/>
              <a:t>g(x)</a:t>
            </a:r>
          </a:p>
        </p:txBody>
      </p:sp>
      <p:sp>
        <p:nvSpPr>
          <p:cNvPr id="85" name="Text Box 30"/>
          <p:cNvSpPr txBox="1">
            <a:spLocks noChangeArrowheads="1"/>
          </p:cNvSpPr>
          <p:nvPr/>
        </p:nvSpPr>
        <p:spPr bwMode="auto">
          <a:xfrm>
            <a:off x="3124200" y="5334000"/>
            <a:ext cx="5257800" cy="1338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>
                <a:solidFill>
                  <a:srgbClr val="FF0000"/>
                </a:solidFill>
              </a:rPr>
              <a:t>Real Number: A number which has a place on a normal number line. Includes positives, negatives, roots, pi etc…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baseline="0">
                <a:solidFill>
                  <a:srgbClr val="FF0000"/>
                </a:solidFill>
                <a:sym typeface="Wingdings" pitchFamily="2" charset="2"/>
              </a:rPr>
              <a:t> Does not include imaginary numbers – eg √-1</a:t>
            </a:r>
            <a:endParaRPr lang="en-GB" altLang="en-US" baseline="0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2B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171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475" y="1600200"/>
            <a:ext cx="4162425" cy="4525963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800" u="sng">
                <a:latin typeface="Comic Sans MS" pitchFamily="66" charset="0"/>
              </a:rPr>
              <a:t>Domain changes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A mapping which is not a function, can be made into one by changing/restricting the domain (the starting values)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eg)  y = +√x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If we restrict the domain to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x ≥ 0, then all values in the domain will map to one value in the range.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800">
                <a:latin typeface="Comic Sans MS" pitchFamily="66" charset="0"/>
                <a:sym typeface="Wingdings" pitchFamily="2" charset="2"/>
              </a:rPr>
              <a:t> It now therefore meets the criteria for being a function!</a:t>
            </a:r>
            <a:endParaRPr lang="en-GB" altLang="en-US" sz="1800">
              <a:latin typeface="Comic Sans MS" pitchFamily="66" charset="0"/>
            </a:endParaRPr>
          </a:p>
        </p:txBody>
      </p:sp>
      <p:grpSp>
        <p:nvGrpSpPr>
          <p:cNvPr id="16391" name="Group 7"/>
          <p:cNvGrpSpPr>
            <a:grpSpLocks/>
          </p:cNvGrpSpPr>
          <p:nvPr/>
        </p:nvGrpSpPr>
        <p:grpSpPr bwMode="auto">
          <a:xfrm>
            <a:off x="5634038" y="1452563"/>
            <a:ext cx="2455862" cy="1995487"/>
            <a:chOff x="3516" y="860"/>
            <a:chExt cx="1547" cy="1257"/>
          </a:xfrm>
        </p:grpSpPr>
        <p:sp>
          <p:nvSpPr>
            <p:cNvPr id="14356" name="Line 5"/>
            <p:cNvSpPr>
              <a:spLocks noChangeShapeType="1"/>
            </p:cNvSpPr>
            <p:nvPr/>
          </p:nvSpPr>
          <p:spPr bwMode="auto">
            <a:xfrm flipV="1">
              <a:off x="3714" y="860"/>
              <a:ext cx="0" cy="12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57" name="Line 6"/>
            <p:cNvSpPr>
              <a:spLocks noChangeShapeType="1"/>
            </p:cNvSpPr>
            <p:nvPr/>
          </p:nvSpPr>
          <p:spPr bwMode="auto">
            <a:xfrm>
              <a:off x="3516" y="1958"/>
              <a:ext cx="154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6395" name="Arc 11"/>
          <p:cNvSpPr>
            <a:spLocks/>
          </p:cNvSpPr>
          <p:nvPr/>
        </p:nvSpPr>
        <p:spPr bwMode="auto">
          <a:xfrm rot="-5400000">
            <a:off x="7291388" y="995363"/>
            <a:ext cx="841375" cy="3527425"/>
          </a:xfrm>
          <a:custGeom>
            <a:avLst/>
            <a:gdLst>
              <a:gd name="T0" fmla="*/ 0 w 19872"/>
              <a:gd name="T1" fmla="*/ 0 h 21600"/>
              <a:gd name="T2" fmla="*/ 2147483647 w 19872"/>
              <a:gd name="T3" fmla="*/ 2147483647 h 21600"/>
              <a:gd name="T4" fmla="*/ 0 w 19872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872" h="21600" fill="none" extrusionOk="0">
                <a:moveTo>
                  <a:pt x="-1" y="0"/>
                </a:moveTo>
                <a:cubicBezTo>
                  <a:pt x="8657" y="0"/>
                  <a:pt x="16478" y="5169"/>
                  <a:pt x="19871" y="13134"/>
                </a:cubicBezTo>
              </a:path>
              <a:path w="19872" h="21600" stroke="0" extrusionOk="0">
                <a:moveTo>
                  <a:pt x="-1" y="0"/>
                </a:moveTo>
                <a:cubicBezTo>
                  <a:pt x="8657" y="0"/>
                  <a:pt x="16478" y="5169"/>
                  <a:pt x="19871" y="1313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5715000" y="1246188"/>
            <a:ext cx="2174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y</a:t>
            </a:r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8045450" y="3000375"/>
            <a:ext cx="2174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x</a:t>
            </a:r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731838" y="3605213"/>
            <a:ext cx="3563937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>
                <a:solidFill>
                  <a:srgbClr val="FF0000"/>
                </a:solidFill>
              </a:rPr>
              <a:t>This will not be a function as some values in the domain (x) will not give an answer in the range (y). For example, -2</a:t>
            </a:r>
          </a:p>
        </p:txBody>
      </p:sp>
      <p:graphicFrame>
        <p:nvGraphicFramePr>
          <p:cNvPr id="16406" name="Object 22"/>
          <p:cNvGraphicFramePr>
            <a:graphicFrameLocks noChangeAspect="1"/>
          </p:cNvGraphicFramePr>
          <p:nvPr/>
        </p:nvGraphicFramePr>
        <p:xfrm>
          <a:off x="4883150" y="3678238"/>
          <a:ext cx="1430338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774364" imgH="241195" progId="Equation.DSMT4">
                  <p:embed/>
                </p:oleObj>
              </mc:Choice>
              <mc:Fallback>
                <p:oleObj name="Equation" r:id="rId3" imgW="774364" imgH="241195" progId="Equation.DSMT4">
                  <p:embed/>
                  <p:pic>
                    <p:nvPicPr>
                      <p:cNvPr id="16406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3150" y="3678238"/>
                        <a:ext cx="1430338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7" name="Object 23"/>
          <p:cNvGraphicFramePr>
            <a:graphicFrameLocks noChangeAspect="1"/>
          </p:cNvGraphicFramePr>
          <p:nvPr/>
        </p:nvGraphicFramePr>
        <p:xfrm>
          <a:off x="6488113" y="3657600"/>
          <a:ext cx="1639887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5" imgW="888614" imgH="253890" progId="Equation.DSMT4">
                  <p:embed/>
                </p:oleObj>
              </mc:Choice>
              <mc:Fallback>
                <p:oleObj name="Equation" r:id="rId5" imgW="888614" imgH="253890" progId="Equation.DSMT4">
                  <p:embed/>
                  <p:pic>
                    <p:nvPicPr>
                      <p:cNvPr id="16407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8113" y="3657600"/>
                        <a:ext cx="1639887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08" name="Line 24"/>
          <p:cNvSpPr>
            <a:spLocks noChangeShapeType="1"/>
          </p:cNvSpPr>
          <p:nvPr/>
        </p:nvSpPr>
        <p:spPr bwMode="auto">
          <a:xfrm flipV="1">
            <a:off x="5529263" y="4129088"/>
            <a:ext cx="79375" cy="38258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4851400" y="4565650"/>
            <a:ext cx="11572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>
                <a:solidFill>
                  <a:srgbClr val="FF0000"/>
                </a:solidFill>
              </a:rPr>
              <a:t>The function</a:t>
            </a:r>
          </a:p>
        </p:txBody>
      </p:sp>
      <p:sp>
        <p:nvSpPr>
          <p:cNvPr id="16410" name="Line 26"/>
          <p:cNvSpPr>
            <a:spLocks noChangeShapeType="1"/>
          </p:cNvSpPr>
          <p:nvPr/>
        </p:nvSpPr>
        <p:spPr bwMode="auto">
          <a:xfrm flipH="1" flipV="1">
            <a:off x="6824663" y="4116388"/>
            <a:ext cx="17462" cy="38258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411" name="Text Box 27"/>
          <p:cNvSpPr txBox="1">
            <a:spLocks noChangeArrowheads="1"/>
          </p:cNvSpPr>
          <p:nvPr/>
        </p:nvSpPr>
        <p:spPr bwMode="auto">
          <a:xfrm>
            <a:off x="6327775" y="4543425"/>
            <a:ext cx="11572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 dirty="0">
                <a:solidFill>
                  <a:srgbClr val="FF0000"/>
                </a:solidFill>
              </a:rPr>
              <a:t>x is </a:t>
            </a:r>
            <a:r>
              <a:rPr lang="en-GB" altLang="en-US" u="sng" baseline="0" dirty="0">
                <a:solidFill>
                  <a:srgbClr val="FF0000"/>
                </a:solidFill>
              </a:rPr>
              <a:t>real</a:t>
            </a:r>
            <a:r>
              <a:rPr lang="en-GB" altLang="en-US" baseline="0" dirty="0">
                <a:solidFill>
                  <a:srgbClr val="FF0000"/>
                </a:solidFill>
              </a:rPr>
              <a:t> numbers</a:t>
            </a:r>
          </a:p>
        </p:txBody>
      </p:sp>
      <p:sp>
        <p:nvSpPr>
          <p:cNvPr id="16412" name="Text Box 28"/>
          <p:cNvSpPr txBox="1">
            <a:spLocks noChangeArrowheads="1"/>
          </p:cNvSpPr>
          <p:nvPr/>
        </p:nvSpPr>
        <p:spPr bwMode="auto">
          <a:xfrm>
            <a:off x="7534275" y="4460875"/>
            <a:ext cx="115728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>
                <a:solidFill>
                  <a:srgbClr val="FF0000"/>
                </a:solidFill>
              </a:rPr>
              <a:t>x is greater than 0</a:t>
            </a:r>
          </a:p>
        </p:txBody>
      </p:sp>
      <p:sp>
        <p:nvSpPr>
          <p:cNvPr id="16413" name="Line 29"/>
          <p:cNvSpPr>
            <a:spLocks noChangeShapeType="1"/>
          </p:cNvSpPr>
          <p:nvPr/>
        </p:nvSpPr>
        <p:spPr bwMode="auto">
          <a:xfrm flipH="1" flipV="1">
            <a:off x="7691438" y="4119563"/>
            <a:ext cx="304800" cy="38258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54" name="Text Box 30"/>
          <p:cNvSpPr txBox="1">
            <a:spLocks noChangeArrowheads="1"/>
          </p:cNvSpPr>
          <p:nvPr/>
        </p:nvSpPr>
        <p:spPr bwMode="auto">
          <a:xfrm>
            <a:off x="74024" y="431074"/>
            <a:ext cx="1667690" cy="11079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100" baseline="0">
                <a:solidFill>
                  <a:srgbClr val="0000FF"/>
                </a:solidFill>
              </a:rPr>
              <a:t>Real Number: A number which has a place on a normal number line. Includes positives, negatives, roots, pi etc…</a:t>
            </a:r>
            <a:endParaRPr lang="en-GB" altLang="en-US" sz="1100" baseline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2B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448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63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6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6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6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6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5" grpId="0" animBg="1"/>
      <p:bldP spid="16397" grpId="0"/>
      <p:bldP spid="16400" grpId="0"/>
      <p:bldP spid="16401" grpId="0"/>
      <p:bldP spid="16408" grpId="0" animBg="1"/>
      <p:bldP spid="16409" grpId="0"/>
      <p:bldP spid="16410" grpId="0" animBg="1"/>
      <p:bldP spid="16411" grpId="0"/>
      <p:bldP spid="16412" grpId="0"/>
      <p:bldP spid="164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538" y="1600200"/>
            <a:ext cx="4745037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2000">
                <a:latin typeface="Comic Sans MS" pitchFamily="66" charset="0"/>
              </a:rPr>
              <a:t>	Find the range of the following function, and state if it is one-to-one or many-to-one.</a:t>
            </a:r>
          </a:p>
          <a:p>
            <a:pPr eaLnBrk="1" hangingPunct="1">
              <a:buFontTx/>
              <a:buNone/>
            </a:pPr>
            <a:endParaRPr lang="en-GB" altLang="en-US" sz="20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2000">
                <a:latin typeface="Comic Sans MS" pitchFamily="66" charset="0"/>
              </a:rPr>
              <a:t>	f(x) = 3x – 2, domain {x = 1, 2, 3, 4}</a:t>
            </a:r>
          </a:p>
          <a:p>
            <a:pPr eaLnBrk="1" hangingPunct="1">
              <a:buFontTx/>
              <a:buNone/>
            </a:pPr>
            <a:endParaRPr lang="en-GB" altLang="en-US" sz="20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2000">
                <a:latin typeface="Comic Sans MS" pitchFamily="66" charset="0"/>
              </a:rPr>
              <a:t>	f(x) = 3x – 2, {x = 1, 2, 3, 4}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295400" y="4800600"/>
            <a:ext cx="371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aseline="0"/>
              <a:t>1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1295400" y="5715000"/>
            <a:ext cx="371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aseline="0"/>
              <a:t>4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1295400" y="5410200"/>
            <a:ext cx="371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aseline="0"/>
              <a:t>3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1295400" y="5105400"/>
            <a:ext cx="371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aseline="0"/>
              <a:t>2</a:t>
            </a:r>
          </a:p>
        </p:txBody>
      </p:sp>
      <p:sp>
        <p:nvSpPr>
          <p:cNvPr id="17417" name="Oval 9"/>
          <p:cNvSpPr>
            <a:spLocks noChangeArrowheads="1"/>
          </p:cNvSpPr>
          <p:nvPr/>
        </p:nvSpPr>
        <p:spPr bwMode="auto">
          <a:xfrm>
            <a:off x="990600" y="4724400"/>
            <a:ext cx="990600" cy="13716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2819400" y="4800600"/>
            <a:ext cx="371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aseline="0"/>
              <a:t>1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2743200" y="571500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aseline="0"/>
              <a:t>10</a:t>
            </a: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2819400" y="5410200"/>
            <a:ext cx="371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aseline="0"/>
              <a:t>7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2819400" y="5105400"/>
            <a:ext cx="371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aseline="0"/>
              <a:t>4</a:t>
            </a:r>
          </a:p>
        </p:txBody>
      </p:sp>
      <p:sp>
        <p:nvSpPr>
          <p:cNvPr id="17422" name="Oval 14"/>
          <p:cNvSpPr>
            <a:spLocks noChangeArrowheads="1"/>
          </p:cNvSpPr>
          <p:nvPr/>
        </p:nvSpPr>
        <p:spPr bwMode="auto">
          <a:xfrm>
            <a:off x="2514600" y="4724400"/>
            <a:ext cx="990600" cy="13716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23" name="Arc 15"/>
          <p:cNvSpPr>
            <a:spLocks noChangeAspect="1"/>
          </p:cNvSpPr>
          <p:nvPr/>
        </p:nvSpPr>
        <p:spPr bwMode="auto">
          <a:xfrm rot="-2636813">
            <a:off x="1828800" y="4495800"/>
            <a:ext cx="838200" cy="8382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24" name="Arc 16"/>
          <p:cNvSpPr>
            <a:spLocks noChangeAspect="1"/>
          </p:cNvSpPr>
          <p:nvPr/>
        </p:nvSpPr>
        <p:spPr bwMode="auto">
          <a:xfrm rot="-2636813">
            <a:off x="1828800" y="4800600"/>
            <a:ext cx="838200" cy="8382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25" name="Arc 17"/>
          <p:cNvSpPr>
            <a:spLocks noChangeAspect="1"/>
          </p:cNvSpPr>
          <p:nvPr/>
        </p:nvSpPr>
        <p:spPr bwMode="auto">
          <a:xfrm rot="-2636813">
            <a:off x="1828800" y="5105400"/>
            <a:ext cx="838200" cy="8382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26" name="Arc 18"/>
          <p:cNvSpPr>
            <a:spLocks noChangeAspect="1"/>
          </p:cNvSpPr>
          <p:nvPr/>
        </p:nvSpPr>
        <p:spPr bwMode="auto">
          <a:xfrm rot="-2636813">
            <a:off x="1828800" y="5410200"/>
            <a:ext cx="838200" cy="8382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4419600" y="4953000"/>
            <a:ext cx="167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Range of f(x):</a:t>
            </a:r>
          </a:p>
        </p:txBody>
      </p:sp>
      <p:sp>
        <p:nvSpPr>
          <p:cNvPr id="17429" name="Text Box 21"/>
          <p:cNvSpPr txBox="1">
            <a:spLocks noChangeArrowheads="1"/>
          </p:cNvSpPr>
          <p:nvPr/>
        </p:nvSpPr>
        <p:spPr bwMode="auto">
          <a:xfrm>
            <a:off x="6019800" y="4953000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>
                <a:solidFill>
                  <a:srgbClr val="FF0000"/>
                </a:solidFill>
              </a:rPr>
              <a:t>{1, 4, 7, 10}</a:t>
            </a:r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4419600" y="5410200"/>
            <a:ext cx="167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Description:</a:t>
            </a:r>
          </a:p>
        </p:txBody>
      </p:sp>
      <p:sp>
        <p:nvSpPr>
          <p:cNvPr id="17431" name="Text Box 23"/>
          <p:cNvSpPr txBox="1">
            <a:spLocks noChangeArrowheads="1"/>
          </p:cNvSpPr>
          <p:nvPr/>
        </p:nvSpPr>
        <p:spPr bwMode="auto">
          <a:xfrm>
            <a:off x="6019800" y="5410200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>
                <a:solidFill>
                  <a:srgbClr val="FF0000"/>
                </a:solidFill>
              </a:rPr>
              <a:t>One to One</a:t>
            </a:r>
          </a:p>
        </p:txBody>
      </p:sp>
      <p:sp>
        <p:nvSpPr>
          <p:cNvPr id="17432" name="Line 24"/>
          <p:cNvSpPr>
            <a:spLocks noChangeShapeType="1"/>
          </p:cNvSpPr>
          <p:nvPr/>
        </p:nvSpPr>
        <p:spPr bwMode="auto">
          <a:xfrm flipH="1">
            <a:off x="7010400" y="4267200"/>
            <a:ext cx="381000" cy="457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6553200" y="3200400"/>
            <a:ext cx="2057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aseline="0">
                <a:solidFill>
                  <a:srgbClr val="FF0000"/>
                </a:solidFill>
              </a:rPr>
              <a:t>No inequality used as there are only certain values (discrete)</a:t>
            </a:r>
          </a:p>
        </p:txBody>
      </p:sp>
      <p:sp>
        <p:nvSpPr>
          <p:cNvPr id="17434" name="Text Box 26"/>
          <p:cNvSpPr txBox="1">
            <a:spLocks noChangeArrowheads="1"/>
          </p:cNvSpPr>
          <p:nvPr/>
        </p:nvSpPr>
        <p:spPr bwMode="auto">
          <a:xfrm>
            <a:off x="914400" y="4267200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/>
              <a:t>Domain</a:t>
            </a:r>
          </a:p>
        </p:txBody>
      </p:sp>
      <p:sp>
        <p:nvSpPr>
          <p:cNvPr id="17435" name="Text Box 27"/>
          <p:cNvSpPr txBox="1">
            <a:spLocks noChangeArrowheads="1"/>
          </p:cNvSpPr>
          <p:nvPr/>
        </p:nvSpPr>
        <p:spPr bwMode="auto">
          <a:xfrm>
            <a:off x="2438400" y="4267200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/>
              <a:t>Range</a:t>
            </a:r>
          </a:p>
        </p:txBody>
      </p:sp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2B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727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7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7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7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17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7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  <p:bldP spid="17414" grpId="0"/>
      <p:bldP spid="17415" grpId="0"/>
      <p:bldP spid="17416" grpId="0"/>
      <p:bldP spid="17417" grpId="0" animBg="1"/>
      <p:bldP spid="17418" grpId="0"/>
      <p:bldP spid="17419" grpId="0"/>
      <p:bldP spid="17420" grpId="0"/>
      <p:bldP spid="17421" grpId="0"/>
      <p:bldP spid="17422" grpId="0" animBg="1"/>
      <p:bldP spid="17423" grpId="0" animBg="1"/>
      <p:bldP spid="17424" grpId="0" animBg="1"/>
      <p:bldP spid="17425" grpId="0" animBg="1"/>
      <p:bldP spid="17426" grpId="0" animBg="1"/>
      <p:bldP spid="17428" grpId="0"/>
      <p:bldP spid="17429" grpId="0"/>
      <p:bldP spid="17430" grpId="0"/>
      <p:bldP spid="17431" grpId="0"/>
      <p:bldP spid="17432" grpId="0" animBg="1"/>
      <p:bldP spid="17433" grpId="0"/>
      <p:bldP spid="17434" grpId="0"/>
      <p:bldP spid="174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538" y="1600200"/>
            <a:ext cx="4745037" cy="27336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2000">
                <a:latin typeface="Comic Sans MS" pitchFamily="66" charset="0"/>
              </a:rPr>
              <a:t>	Find the range of the following function, and state if it is one-to-one or many-to-one.</a:t>
            </a:r>
          </a:p>
          <a:p>
            <a:pPr eaLnBrk="1" hangingPunct="1">
              <a:buFontTx/>
              <a:buNone/>
            </a:pPr>
            <a:endParaRPr lang="en-GB" altLang="en-US" sz="20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2000">
                <a:latin typeface="Comic Sans MS" pitchFamily="66" charset="0"/>
              </a:rPr>
              <a:t>	g(x) = x</a:t>
            </a:r>
            <a:r>
              <a:rPr lang="en-GB" altLang="en-US" sz="2000" baseline="30000">
                <a:latin typeface="Comic Sans MS" pitchFamily="66" charset="0"/>
              </a:rPr>
              <a:t>2</a:t>
            </a:r>
            <a:r>
              <a:rPr lang="en-GB" altLang="en-US" sz="2000">
                <a:latin typeface="Comic Sans MS" pitchFamily="66" charset="0"/>
              </a:rPr>
              <a:t>, domain {x </a:t>
            </a:r>
            <a:r>
              <a:rPr lang="ru-RU" altLang="en-US" sz="2000">
                <a:latin typeface="Comic Sans MS" pitchFamily="66" charset="0"/>
              </a:rPr>
              <a:t>є</a:t>
            </a:r>
            <a:r>
              <a:rPr lang="en-GB" altLang="en-US" sz="2000">
                <a:latin typeface="Comic Sans MS" pitchFamily="66" charset="0"/>
              </a:rPr>
              <a:t> R, -5 ≤ x ≤ 5}</a:t>
            </a:r>
          </a:p>
          <a:p>
            <a:pPr eaLnBrk="1" hangingPunct="1">
              <a:buFontTx/>
              <a:buNone/>
            </a:pPr>
            <a:endParaRPr lang="en-GB" altLang="en-US" sz="20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2000">
                <a:latin typeface="Comic Sans MS" pitchFamily="66" charset="0"/>
              </a:rPr>
              <a:t>	g(x) = x</a:t>
            </a:r>
            <a:r>
              <a:rPr lang="en-GB" altLang="en-US" sz="2000" baseline="30000">
                <a:latin typeface="Comic Sans MS" pitchFamily="66" charset="0"/>
              </a:rPr>
              <a:t>2</a:t>
            </a:r>
            <a:r>
              <a:rPr lang="en-GB" altLang="en-US" sz="2000">
                <a:latin typeface="Comic Sans MS" pitchFamily="66" charset="0"/>
              </a:rPr>
              <a:t>, {-5 ≤ x ≤ 5}</a:t>
            </a: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500063" y="5356225"/>
            <a:ext cx="167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Range of g(x):</a:t>
            </a:r>
          </a:p>
        </p:txBody>
      </p:sp>
      <p:sp>
        <p:nvSpPr>
          <p:cNvPr id="18452" name="Text Box 20"/>
          <p:cNvSpPr txBox="1">
            <a:spLocks noChangeArrowheads="1"/>
          </p:cNvSpPr>
          <p:nvPr/>
        </p:nvSpPr>
        <p:spPr bwMode="auto">
          <a:xfrm>
            <a:off x="2100263" y="5356225"/>
            <a:ext cx="19161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>
                <a:solidFill>
                  <a:srgbClr val="FF0000"/>
                </a:solidFill>
              </a:rPr>
              <a:t>0 ≤ g(x) ≤ 25</a:t>
            </a:r>
          </a:p>
        </p:txBody>
      </p:sp>
      <p:sp>
        <p:nvSpPr>
          <p:cNvPr id="18453" name="Text Box 21"/>
          <p:cNvSpPr txBox="1">
            <a:spLocks noChangeArrowheads="1"/>
          </p:cNvSpPr>
          <p:nvPr/>
        </p:nvSpPr>
        <p:spPr bwMode="auto">
          <a:xfrm>
            <a:off x="500063" y="5813425"/>
            <a:ext cx="167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Description:</a:t>
            </a:r>
          </a:p>
        </p:txBody>
      </p:sp>
      <p:sp>
        <p:nvSpPr>
          <p:cNvPr id="18454" name="Text Box 22"/>
          <p:cNvSpPr txBox="1">
            <a:spLocks noChangeArrowheads="1"/>
          </p:cNvSpPr>
          <p:nvPr/>
        </p:nvSpPr>
        <p:spPr bwMode="auto">
          <a:xfrm>
            <a:off x="2100263" y="5813425"/>
            <a:ext cx="16986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>
                <a:solidFill>
                  <a:srgbClr val="FF0000"/>
                </a:solidFill>
              </a:rPr>
              <a:t>Many to one</a:t>
            </a:r>
          </a:p>
        </p:txBody>
      </p:sp>
      <p:sp>
        <p:nvSpPr>
          <p:cNvPr id="18456" name="Text Box 24"/>
          <p:cNvSpPr txBox="1">
            <a:spLocks noChangeArrowheads="1"/>
          </p:cNvSpPr>
          <p:nvPr/>
        </p:nvSpPr>
        <p:spPr bwMode="auto">
          <a:xfrm>
            <a:off x="533400" y="4114800"/>
            <a:ext cx="3657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aseline="0">
                <a:solidFill>
                  <a:srgbClr val="FF0000"/>
                </a:solidFill>
              </a:rPr>
              <a:t>Inequality, so you will have to sketch the graph</a:t>
            </a:r>
          </a:p>
        </p:txBody>
      </p:sp>
      <p:sp>
        <p:nvSpPr>
          <p:cNvPr id="18459" name="Rectangle 27"/>
          <p:cNvSpPr>
            <a:spLocks noChangeArrowheads="1"/>
          </p:cNvSpPr>
          <p:nvPr/>
        </p:nvSpPr>
        <p:spPr bwMode="auto">
          <a:xfrm>
            <a:off x="7950200" y="404495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8460" name="Rectangle 28"/>
          <p:cNvSpPr>
            <a:spLocks noChangeArrowheads="1"/>
          </p:cNvSpPr>
          <p:nvPr/>
        </p:nvSpPr>
        <p:spPr bwMode="auto">
          <a:xfrm>
            <a:off x="7391400" y="404495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8461" name="Rectangle 29"/>
          <p:cNvSpPr>
            <a:spLocks noChangeArrowheads="1"/>
          </p:cNvSpPr>
          <p:nvPr/>
        </p:nvSpPr>
        <p:spPr bwMode="auto">
          <a:xfrm>
            <a:off x="6832600" y="404495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8462" name="Rectangle 30"/>
          <p:cNvSpPr>
            <a:spLocks noChangeArrowheads="1"/>
          </p:cNvSpPr>
          <p:nvPr/>
        </p:nvSpPr>
        <p:spPr bwMode="auto">
          <a:xfrm>
            <a:off x="6273800" y="404495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8463" name="Rectangle 31"/>
          <p:cNvSpPr>
            <a:spLocks noChangeArrowheads="1"/>
          </p:cNvSpPr>
          <p:nvPr/>
        </p:nvSpPr>
        <p:spPr bwMode="auto">
          <a:xfrm>
            <a:off x="5715000" y="404495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8464" name="Rectangle 32"/>
          <p:cNvSpPr>
            <a:spLocks noChangeArrowheads="1"/>
          </p:cNvSpPr>
          <p:nvPr/>
        </p:nvSpPr>
        <p:spPr bwMode="auto">
          <a:xfrm>
            <a:off x="5156200" y="404495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8465" name="Rectangle 33"/>
          <p:cNvSpPr>
            <a:spLocks noChangeArrowheads="1"/>
          </p:cNvSpPr>
          <p:nvPr/>
        </p:nvSpPr>
        <p:spPr bwMode="auto">
          <a:xfrm>
            <a:off x="7950200" y="3568700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8466" name="Rectangle 34"/>
          <p:cNvSpPr>
            <a:spLocks noChangeArrowheads="1"/>
          </p:cNvSpPr>
          <p:nvPr/>
        </p:nvSpPr>
        <p:spPr bwMode="auto">
          <a:xfrm>
            <a:off x="7391400" y="3568700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8467" name="Rectangle 35"/>
          <p:cNvSpPr>
            <a:spLocks noChangeArrowheads="1"/>
          </p:cNvSpPr>
          <p:nvPr/>
        </p:nvSpPr>
        <p:spPr bwMode="auto">
          <a:xfrm>
            <a:off x="6832600" y="3568700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8468" name="Rectangle 36"/>
          <p:cNvSpPr>
            <a:spLocks noChangeArrowheads="1"/>
          </p:cNvSpPr>
          <p:nvPr/>
        </p:nvSpPr>
        <p:spPr bwMode="auto">
          <a:xfrm>
            <a:off x="6273800" y="3568700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8469" name="Rectangle 37"/>
          <p:cNvSpPr>
            <a:spLocks noChangeArrowheads="1"/>
          </p:cNvSpPr>
          <p:nvPr/>
        </p:nvSpPr>
        <p:spPr bwMode="auto">
          <a:xfrm>
            <a:off x="5715000" y="3568700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8470" name="Rectangle 38"/>
          <p:cNvSpPr>
            <a:spLocks noChangeArrowheads="1"/>
          </p:cNvSpPr>
          <p:nvPr/>
        </p:nvSpPr>
        <p:spPr bwMode="auto">
          <a:xfrm>
            <a:off x="5156200" y="3568700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8471" name="Rectangle 39"/>
          <p:cNvSpPr>
            <a:spLocks noChangeArrowheads="1"/>
          </p:cNvSpPr>
          <p:nvPr/>
        </p:nvSpPr>
        <p:spPr bwMode="auto">
          <a:xfrm>
            <a:off x="7950200" y="30892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8472" name="Rectangle 40"/>
          <p:cNvSpPr>
            <a:spLocks noChangeArrowheads="1"/>
          </p:cNvSpPr>
          <p:nvPr/>
        </p:nvSpPr>
        <p:spPr bwMode="auto">
          <a:xfrm>
            <a:off x="7391400" y="30892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8473" name="Rectangle 41"/>
          <p:cNvSpPr>
            <a:spLocks noChangeArrowheads="1"/>
          </p:cNvSpPr>
          <p:nvPr/>
        </p:nvSpPr>
        <p:spPr bwMode="auto">
          <a:xfrm>
            <a:off x="6832600" y="30892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8474" name="Rectangle 42"/>
          <p:cNvSpPr>
            <a:spLocks noChangeArrowheads="1"/>
          </p:cNvSpPr>
          <p:nvPr/>
        </p:nvSpPr>
        <p:spPr bwMode="auto">
          <a:xfrm>
            <a:off x="6273800" y="30892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8475" name="Rectangle 43"/>
          <p:cNvSpPr>
            <a:spLocks noChangeArrowheads="1"/>
          </p:cNvSpPr>
          <p:nvPr/>
        </p:nvSpPr>
        <p:spPr bwMode="auto">
          <a:xfrm>
            <a:off x="5715000" y="30892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8476" name="Rectangle 44"/>
          <p:cNvSpPr>
            <a:spLocks noChangeArrowheads="1"/>
          </p:cNvSpPr>
          <p:nvPr/>
        </p:nvSpPr>
        <p:spPr bwMode="auto">
          <a:xfrm>
            <a:off x="5156200" y="30892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8477" name="Rectangle 45"/>
          <p:cNvSpPr>
            <a:spLocks noChangeArrowheads="1"/>
          </p:cNvSpPr>
          <p:nvPr/>
        </p:nvSpPr>
        <p:spPr bwMode="auto">
          <a:xfrm>
            <a:off x="7950200" y="260985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8478" name="Rectangle 46"/>
          <p:cNvSpPr>
            <a:spLocks noChangeArrowheads="1"/>
          </p:cNvSpPr>
          <p:nvPr/>
        </p:nvSpPr>
        <p:spPr bwMode="auto">
          <a:xfrm>
            <a:off x="7391400" y="260985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8479" name="Rectangle 47"/>
          <p:cNvSpPr>
            <a:spLocks noChangeArrowheads="1"/>
          </p:cNvSpPr>
          <p:nvPr/>
        </p:nvSpPr>
        <p:spPr bwMode="auto">
          <a:xfrm>
            <a:off x="6832600" y="260985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8480" name="Rectangle 48"/>
          <p:cNvSpPr>
            <a:spLocks noChangeArrowheads="1"/>
          </p:cNvSpPr>
          <p:nvPr/>
        </p:nvSpPr>
        <p:spPr bwMode="auto">
          <a:xfrm>
            <a:off x="6273800" y="260985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8481" name="Rectangle 49"/>
          <p:cNvSpPr>
            <a:spLocks noChangeArrowheads="1"/>
          </p:cNvSpPr>
          <p:nvPr/>
        </p:nvSpPr>
        <p:spPr bwMode="auto">
          <a:xfrm>
            <a:off x="5715000" y="260985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8482" name="Rectangle 50"/>
          <p:cNvSpPr>
            <a:spLocks noChangeArrowheads="1"/>
          </p:cNvSpPr>
          <p:nvPr/>
        </p:nvSpPr>
        <p:spPr bwMode="auto">
          <a:xfrm>
            <a:off x="5156200" y="260985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8483" name="Rectangle 51"/>
          <p:cNvSpPr>
            <a:spLocks noChangeArrowheads="1"/>
          </p:cNvSpPr>
          <p:nvPr/>
        </p:nvSpPr>
        <p:spPr bwMode="auto">
          <a:xfrm>
            <a:off x="7950200" y="2133600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8484" name="Rectangle 52"/>
          <p:cNvSpPr>
            <a:spLocks noChangeArrowheads="1"/>
          </p:cNvSpPr>
          <p:nvPr/>
        </p:nvSpPr>
        <p:spPr bwMode="auto">
          <a:xfrm>
            <a:off x="7391400" y="2133600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8485" name="Rectangle 53"/>
          <p:cNvSpPr>
            <a:spLocks noChangeArrowheads="1"/>
          </p:cNvSpPr>
          <p:nvPr/>
        </p:nvSpPr>
        <p:spPr bwMode="auto">
          <a:xfrm>
            <a:off x="6832600" y="2133600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8486" name="Rectangle 54"/>
          <p:cNvSpPr>
            <a:spLocks noChangeArrowheads="1"/>
          </p:cNvSpPr>
          <p:nvPr/>
        </p:nvSpPr>
        <p:spPr bwMode="auto">
          <a:xfrm>
            <a:off x="6273800" y="2133600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8487" name="Rectangle 55"/>
          <p:cNvSpPr>
            <a:spLocks noChangeArrowheads="1"/>
          </p:cNvSpPr>
          <p:nvPr/>
        </p:nvSpPr>
        <p:spPr bwMode="auto">
          <a:xfrm>
            <a:off x="5715000" y="2133600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8488" name="Rectangle 56"/>
          <p:cNvSpPr>
            <a:spLocks noChangeArrowheads="1"/>
          </p:cNvSpPr>
          <p:nvPr/>
        </p:nvSpPr>
        <p:spPr bwMode="auto">
          <a:xfrm>
            <a:off x="5156200" y="2133600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8489" name="Rectangle 57"/>
          <p:cNvSpPr>
            <a:spLocks noChangeArrowheads="1"/>
          </p:cNvSpPr>
          <p:nvPr/>
        </p:nvSpPr>
        <p:spPr bwMode="auto">
          <a:xfrm>
            <a:off x="7950200" y="16541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8490" name="Rectangle 58"/>
          <p:cNvSpPr>
            <a:spLocks noChangeArrowheads="1"/>
          </p:cNvSpPr>
          <p:nvPr/>
        </p:nvSpPr>
        <p:spPr bwMode="auto">
          <a:xfrm>
            <a:off x="7391400" y="16541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8491" name="Rectangle 59"/>
          <p:cNvSpPr>
            <a:spLocks noChangeArrowheads="1"/>
          </p:cNvSpPr>
          <p:nvPr/>
        </p:nvSpPr>
        <p:spPr bwMode="auto">
          <a:xfrm>
            <a:off x="6832600" y="16541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8492" name="Rectangle 60"/>
          <p:cNvSpPr>
            <a:spLocks noChangeArrowheads="1"/>
          </p:cNvSpPr>
          <p:nvPr/>
        </p:nvSpPr>
        <p:spPr bwMode="auto">
          <a:xfrm>
            <a:off x="6273800" y="16541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8493" name="Rectangle 61"/>
          <p:cNvSpPr>
            <a:spLocks noChangeArrowheads="1"/>
          </p:cNvSpPr>
          <p:nvPr/>
        </p:nvSpPr>
        <p:spPr bwMode="auto">
          <a:xfrm>
            <a:off x="5715000" y="16541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8494" name="Rectangle 62"/>
          <p:cNvSpPr>
            <a:spLocks noChangeArrowheads="1"/>
          </p:cNvSpPr>
          <p:nvPr/>
        </p:nvSpPr>
        <p:spPr bwMode="auto">
          <a:xfrm>
            <a:off x="5156200" y="16541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8495" name="Line 63"/>
          <p:cNvSpPr>
            <a:spLocks noChangeShapeType="1"/>
          </p:cNvSpPr>
          <p:nvPr/>
        </p:nvSpPr>
        <p:spPr bwMode="auto">
          <a:xfrm>
            <a:off x="5156200" y="2133600"/>
            <a:ext cx="3352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96" name="Line 64"/>
          <p:cNvSpPr>
            <a:spLocks noChangeShapeType="1"/>
          </p:cNvSpPr>
          <p:nvPr/>
        </p:nvSpPr>
        <p:spPr bwMode="auto">
          <a:xfrm>
            <a:off x="5156200" y="2609850"/>
            <a:ext cx="3352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97" name="Line 65"/>
          <p:cNvSpPr>
            <a:spLocks noChangeShapeType="1"/>
          </p:cNvSpPr>
          <p:nvPr/>
        </p:nvSpPr>
        <p:spPr bwMode="auto">
          <a:xfrm>
            <a:off x="5156200" y="3089275"/>
            <a:ext cx="3352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98" name="Line 66"/>
          <p:cNvSpPr>
            <a:spLocks noChangeShapeType="1"/>
          </p:cNvSpPr>
          <p:nvPr/>
        </p:nvSpPr>
        <p:spPr bwMode="auto">
          <a:xfrm>
            <a:off x="5156200" y="3568700"/>
            <a:ext cx="3352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99" name="Line 67"/>
          <p:cNvSpPr>
            <a:spLocks noChangeShapeType="1"/>
          </p:cNvSpPr>
          <p:nvPr/>
        </p:nvSpPr>
        <p:spPr bwMode="auto">
          <a:xfrm>
            <a:off x="5156200" y="4044950"/>
            <a:ext cx="33528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500" name="Line 68"/>
          <p:cNvSpPr>
            <a:spLocks noChangeShapeType="1"/>
          </p:cNvSpPr>
          <p:nvPr/>
        </p:nvSpPr>
        <p:spPr bwMode="auto">
          <a:xfrm>
            <a:off x="5715000" y="1654175"/>
            <a:ext cx="0" cy="287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501" name="Line 69"/>
          <p:cNvSpPr>
            <a:spLocks noChangeShapeType="1"/>
          </p:cNvSpPr>
          <p:nvPr/>
        </p:nvSpPr>
        <p:spPr bwMode="auto">
          <a:xfrm>
            <a:off x="6273800" y="1654175"/>
            <a:ext cx="0" cy="287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502" name="Line 70"/>
          <p:cNvSpPr>
            <a:spLocks noChangeShapeType="1"/>
          </p:cNvSpPr>
          <p:nvPr/>
        </p:nvSpPr>
        <p:spPr bwMode="auto">
          <a:xfrm>
            <a:off x="6832600" y="1654175"/>
            <a:ext cx="0" cy="2870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503" name="Line 71"/>
          <p:cNvSpPr>
            <a:spLocks noChangeShapeType="1"/>
          </p:cNvSpPr>
          <p:nvPr/>
        </p:nvSpPr>
        <p:spPr bwMode="auto">
          <a:xfrm>
            <a:off x="7391400" y="1654175"/>
            <a:ext cx="0" cy="287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504" name="Line 72"/>
          <p:cNvSpPr>
            <a:spLocks noChangeShapeType="1"/>
          </p:cNvSpPr>
          <p:nvPr/>
        </p:nvSpPr>
        <p:spPr bwMode="auto">
          <a:xfrm>
            <a:off x="7950200" y="1654175"/>
            <a:ext cx="0" cy="287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505" name="Text Box 73"/>
          <p:cNvSpPr txBox="1">
            <a:spLocks noChangeArrowheads="1"/>
          </p:cNvSpPr>
          <p:nvPr/>
        </p:nvSpPr>
        <p:spPr bwMode="auto">
          <a:xfrm>
            <a:off x="7980363" y="1077913"/>
            <a:ext cx="1087437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 baseline="0">
                <a:solidFill>
                  <a:srgbClr val="FF0000"/>
                </a:solidFill>
              </a:rPr>
              <a:t>g(x) = x</a:t>
            </a:r>
            <a:r>
              <a:rPr lang="en-GB" altLang="en-US" sz="1600">
                <a:solidFill>
                  <a:srgbClr val="FF0000"/>
                </a:solidFill>
              </a:rPr>
              <a:t>2</a:t>
            </a:r>
            <a:endParaRPr lang="en-GB" altLang="en-US" sz="1600" baseline="0">
              <a:solidFill>
                <a:srgbClr val="FF0000"/>
              </a:solidFill>
            </a:endParaRPr>
          </a:p>
        </p:txBody>
      </p:sp>
      <p:grpSp>
        <p:nvGrpSpPr>
          <p:cNvPr id="18506" name="Group 74"/>
          <p:cNvGrpSpPr>
            <a:grpSpLocks/>
          </p:cNvGrpSpPr>
          <p:nvPr/>
        </p:nvGrpSpPr>
        <p:grpSpPr bwMode="auto">
          <a:xfrm>
            <a:off x="6759575" y="3968750"/>
            <a:ext cx="152400" cy="152400"/>
            <a:chOff x="2352" y="3024"/>
            <a:chExt cx="96" cy="96"/>
          </a:xfrm>
        </p:grpSpPr>
        <p:sp>
          <p:nvSpPr>
            <p:cNvPr id="16464" name="Line 75"/>
            <p:cNvSpPr>
              <a:spLocks noChangeShapeType="1"/>
            </p:cNvSpPr>
            <p:nvPr/>
          </p:nvSpPr>
          <p:spPr bwMode="auto">
            <a:xfrm>
              <a:off x="2352" y="3024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465" name="Line 76"/>
            <p:cNvSpPr>
              <a:spLocks noChangeShapeType="1"/>
            </p:cNvSpPr>
            <p:nvPr/>
          </p:nvSpPr>
          <p:spPr bwMode="auto">
            <a:xfrm flipH="1">
              <a:off x="2352" y="3024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8509" name="Group 77"/>
          <p:cNvGrpSpPr>
            <a:grpSpLocks/>
          </p:cNvGrpSpPr>
          <p:nvPr/>
        </p:nvGrpSpPr>
        <p:grpSpPr bwMode="auto">
          <a:xfrm>
            <a:off x="5294313" y="1570038"/>
            <a:ext cx="152400" cy="152400"/>
            <a:chOff x="2352" y="3024"/>
            <a:chExt cx="96" cy="96"/>
          </a:xfrm>
        </p:grpSpPr>
        <p:sp>
          <p:nvSpPr>
            <p:cNvPr id="16462" name="Line 78"/>
            <p:cNvSpPr>
              <a:spLocks noChangeShapeType="1"/>
            </p:cNvSpPr>
            <p:nvPr/>
          </p:nvSpPr>
          <p:spPr bwMode="auto">
            <a:xfrm>
              <a:off x="2352" y="3024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463" name="Line 79"/>
            <p:cNvSpPr>
              <a:spLocks noChangeShapeType="1"/>
            </p:cNvSpPr>
            <p:nvPr/>
          </p:nvSpPr>
          <p:spPr bwMode="auto">
            <a:xfrm flipH="1">
              <a:off x="2352" y="3024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8512" name="Group 80"/>
          <p:cNvGrpSpPr>
            <a:grpSpLocks/>
          </p:cNvGrpSpPr>
          <p:nvPr/>
        </p:nvGrpSpPr>
        <p:grpSpPr bwMode="auto">
          <a:xfrm>
            <a:off x="8189913" y="1554163"/>
            <a:ext cx="152400" cy="152400"/>
            <a:chOff x="2352" y="3024"/>
            <a:chExt cx="96" cy="96"/>
          </a:xfrm>
        </p:grpSpPr>
        <p:sp>
          <p:nvSpPr>
            <p:cNvPr id="16460" name="Line 81"/>
            <p:cNvSpPr>
              <a:spLocks noChangeShapeType="1"/>
            </p:cNvSpPr>
            <p:nvPr/>
          </p:nvSpPr>
          <p:spPr bwMode="auto">
            <a:xfrm>
              <a:off x="2352" y="3024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461" name="Line 82"/>
            <p:cNvSpPr>
              <a:spLocks noChangeShapeType="1"/>
            </p:cNvSpPr>
            <p:nvPr/>
          </p:nvSpPr>
          <p:spPr bwMode="auto">
            <a:xfrm flipH="1">
              <a:off x="2352" y="3024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 useBgFill="1">
        <p:nvSpPr>
          <p:cNvPr id="18515" name="Text Box 83"/>
          <p:cNvSpPr txBox="1">
            <a:spLocks noChangeArrowheads="1"/>
          </p:cNvSpPr>
          <p:nvPr/>
        </p:nvSpPr>
        <p:spPr bwMode="auto">
          <a:xfrm>
            <a:off x="7231063" y="4067175"/>
            <a:ext cx="304800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/>
              <a:t>2</a:t>
            </a:r>
          </a:p>
        </p:txBody>
      </p:sp>
      <p:sp useBgFill="1">
        <p:nvSpPr>
          <p:cNvPr id="18516" name="Text Box 84"/>
          <p:cNvSpPr txBox="1">
            <a:spLocks noChangeArrowheads="1"/>
          </p:cNvSpPr>
          <p:nvPr/>
        </p:nvSpPr>
        <p:spPr bwMode="auto">
          <a:xfrm>
            <a:off x="7802563" y="4070350"/>
            <a:ext cx="304800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/>
              <a:t>4</a:t>
            </a:r>
          </a:p>
        </p:txBody>
      </p:sp>
      <p:sp useBgFill="1">
        <p:nvSpPr>
          <p:cNvPr id="18517" name="Text Box 85"/>
          <p:cNvSpPr txBox="1">
            <a:spLocks noChangeArrowheads="1"/>
          </p:cNvSpPr>
          <p:nvPr/>
        </p:nvSpPr>
        <p:spPr bwMode="auto">
          <a:xfrm>
            <a:off x="6108700" y="4067175"/>
            <a:ext cx="444500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/>
              <a:t>-2</a:t>
            </a:r>
          </a:p>
        </p:txBody>
      </p:sp>
      <p:sp useBgFill="1">
        <p:nvSpPr>
          <p:cNvPr id="18518" name="Text Box 86"/>
          <p:cNvSpPr txBox="1">
            <a:spLocks noChangeArrowheads="1"/>
          </p:cNvSpPr>
          <p:nvPr/>
        </p:nvSpPr>
        <p:spPr bwMode="auto">
          <a:xfrm>
            <a:off x="5511800" y="4070350"/>
            <a:ext cx="384175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/>
              <a:t>-4</a:t>
            </a:r>
          </a:p>
        </p:txBody>
      </p:sp>
      <p:sp useBgFill="1">
        <p:nvSpPr>
          <p:cNvPr id="18519" name="Text Box 87"/>
          <p:cNvSpPr txBox="1">
            <a:spLocks noChangeArrowheads="1"/>
          </p:cNvSpPr>
          <p:nvPr/>
        </p:nvSpPr>
        <p:spPr bwMode="auto">
          <a:xfrm>
            <a:off x="6854825" y="3409950"/>
            <a:ext cx="395288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 baseline="0"/>
              <a:t>5</a:t>
            </a:r>
          </a:p>
        </p:txBody>
      </p:sp>
      <p:sp useBgFill="1">
        <p:nvSpPr>
          <p:cNvPr id="18520" name="Text Box 88"/>
          <p:cNvSpPr txBox="1">
            <a:spLocks noChangeArrowheads="1"/>
          </p:cNvSpPr>
          <p:nvPr/>
        </p:nvSpPr>
        <p:spPr bwMode="auto">
          <a:xfrm>
            <a:off x="6850063" y="2943225"/>
            <a:ext cx="465137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 baseline="0"/>
              <a:t>10</a:t>
            </a:r>
          </a:p>
        </p:txBody>
      </p:sp>
      <p:sp useBgFill="1">
        <p:nvSpPr>
          <p:cNvPr id="18521" name="Text Box 89"/>
          <p:cNvSpPr txBox="1">
            <a:spLocks noChangeArrowheads="1"/>
          </p:cNvSpPr>
          <p:nvPr/>
        </p:nvSpPr>
        <p:spPr bwMode="auto">
          <a:xfrm>
            <a:off x="6856413" y="2470150"/>
            <a:ext cx="469900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 baseline="0"/>
              <a:t>15</a:t>
            </a:r>
          </a:p>
        </p:txBody>
      </p:sp>
      <p:sp useBgFill="1">
        <p:nvSpPr>
          <p:cNvPr id="18522" name="Text Box 90"/>
          <p:cNvSpPr txBox="1">
            <a:spLocks noChangeArrowheads="1"/>
          </p:cNvSpPr>
          <p:nvPr/>
        </p:nvSpPr>
        <p:spPr bwMode="auto">
          <a:xfrm>
            <a:off x="6850063" y="1997075"/>
            <a:ext cx="465137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 baseline="0"/>
              <a:t>20</a:t>
            </a:r>
          </a:p>
        </p:txBody>
      </p:sp>
      <p:sp>
        <p:nvSpPr>
          <p:cNvPr id="18523" name="Text Box 91"/>
          <p:cNvSpPr txBox="1">
            <a:spLocks noChangeArrowheads="1"/>
          </p:cNvSpPr>
          <p:nvPr/>
        </p:nvSpPr>
        <p:spPr bwMode="auto">
          <a:xfrm>
            <a:off x="8483600" y="3814763"/>
            <a:ext cx="330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x</a:t>
            </a:r>
          </a:p>
        </p:txBody>
      </p:sp>
      <p:sp>
        <p:nvSpPr>
          <p:cNvPr id="18524" name="Text Box 92"/>
          <p:cNvSpPr txBox="1">
            <a:spLocks noChangeArrowheads="1"/>
          </p:cNvSpPr>
          <p:nvPr/>
        </p:nvSpPr>
        <p:spPr bwMode="auto">
          <a:xfrm>
            <a:off x="6553200" y="1295400"/>
            <a:ext cx="6127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g(x)</a:t>
            </a:r>
          </a:p>
        </p:txBody>
      </p:sp>
      <p:sp>
        <p:nvSpPr>
          <p:cNvPr id="18525" name="Freeform 93"/>
          <p:cNvSpPr>
            <a:spLocks/>
          </p:cNvSpPr>
          <p:nvPr/>
        </p:nvSpPr>
        <p:spPr bwMode="auto">
          <a:xfrm>
            <a:off x="5376863" y="1617663"/>
            <a:ext cx="2905125" cy="2419350"/>
          </a:xfrm>
          <a:custGeom>
            <a:avLst/>
            <a:gdLst>
              <a:gd name="T0" fmla="*/ 2147483647 w 1405"/>
              <a:gd name="T1" fmla="*/ 0 h 1236"/>
              <a:gd name="T2" fmla="*/ 2147483647 w 1405"/>
              <a:gd name="T3" fmla="*/ 2147483647 h 1236"/>
              <a:gd name="T4" fmla="*/ 2147483647 w 1405"/>
              <a:gd name="T5" fmla="*/ 2147483647 h 1236"/>
              <a:gd name="T6" fmla="*/ 2147483647 w 1405"/>
              <a:gd name="T7" fmla="*/ 2147483647 h 1236"/>
              <a:gd name="T8" fmla="*/ 0 w 1405"/>
              <a:gd name="T9" fmla="*/ 2147483647 h 12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05" h="1236">
                <a:moveTo>
                  <a:pt x="1405" y="0"/>
                </a:moveTo>
                <a:cubicBezTo>
                  <a:pt x="1290" y="360"/>
                  <a:pt x="1175" y="721"/>
                  <a:pt x="1059" y="927"/>
                </a:cubicBezTo>
                <a:cubicBezTo>
                  <a:pt x="943" y="1133"/>
                  <a:pt x="825" y="1236"/>
                  <a:pt x="708" y="1234"/>
                </a:cubicBezTo>
                <a:cubicBezTo>
                  <a:pt x="591" y="1232"/>
                  <a:pt x="475" y="1120"/>
                  <a:pt x="357" y="916"/>
                </a:cubicBezTo>
                <a:cubicBezTo>
                  <a:pt x="239" y="712"/>
                  <a:pt x="119" y="361"/>
                  <a:pt x="0" y="11"/>
                </a:cubicBezTo>
              </a:path>
            </a:pathLst>
          </a:custGeom>
          <a:noFill/>
          <a:ln w="317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526" name="Line 94"/>
          <p:cNvSpPr>
            <a:spLocks noChangeShapeType="1"/>
          </p:cNvSpPr>
          <p:nvPr/>
        </p:nvSpPr>
        <p:spPr bwMode="auto">
          <a:xfrm>
            <a:off x="4964113" y="1570038"/>
            <a:ext cx="11112" cy="25209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triangle"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527" name="Line 95"/>
          <p:cNvSpPr>
            <a:spLocks noChangeShapeType="1"/>
          </p:cNvSpPr>
          <p:nvPr/>
        </p:nvSpPr>
        <p:spPr bwMode="auto">
          <a:xfrm flipH="1" flipV="1">
            <a:off x="3614738" y="5519738"/>
            <a:ext cx="1098550" cy="13017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528" name="Text Box 96"/>
          <p:cNvSpPr txBox="1">
            <a:spLocks noChangeArrowheads="1"/>
          </p:cNvSpPr>
          <p:nvPr/>
        </p:nvSpPr>
        <p:spPr bwMode="auto">
          <a:xfrm>
            <a:off x="4659313" y="5376863"/>
            <a:ext cx="2362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aseline="0">
                <a:solidFill>
                  <a:srgbClr val="FF0000"/>
                </a:solidFill>
              </a:rPr>
              <a:t>Inequality used as the data is continuous</a:t>
            </a:r>
          </a:p>
        </p:txBody>
      </p:sp>
      <p:sp>
        <p:nvSpPr>
          <p:cNvPr id="18529" name="Text Box 97"/>
          <p:cNvSpPr txBox="1">
            <a:spLocks noChangeArrowheads="1"/>
          </p:cNvSpPr>
          <p:nvPr/>
        </p:nvSpPr>
        <p:spPr bwMode="auto">
          <a:xfrm rot="-5400000">
            <a:off x="4328319" y="2658269"/>
            <a:ext cx="901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>
                <a:solidFill>
                  <a:srgbClr val="FF0000"/>
                </a:solidFill>
              </a:rPr>
              <a:t>Range</a:t>
            </a:r>
          </a:p>
        </p:txBody>
      </p:sp>
      <p:sp>
        <p:nvSpPr>
          <p:cNvPr id="83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2B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76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8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8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8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8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8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8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8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8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8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8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8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8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8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8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8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8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8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8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8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8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8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8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8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8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8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8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8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18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8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8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8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8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8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8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8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8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8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8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18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18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18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8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18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18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18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18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18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18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18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18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18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18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18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18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18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18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 nodeType="clickPar">
                      <p:stCondLst>
                        <p:cond delay="indefinite"/>
                      </p:stCondLst>
                      <p:childTnLst>
                        <p:par>
                          <p:cTn id="1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18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18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18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 nodeType="clickPar">
                      <p:stCondLst>
                        <p:cond delay="indefinite"/>
                      </p:stCondLst>
                      <p:childTnLst>
                        <p:par>
                          <p:cTn id="2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1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 nodeType="clickPar">
                      <p:stCondLst>
                        <p:cond delay="indefinite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4" dur="500"/>
                                        <p:tgtEl>
                                          <p:spTgt spid="18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18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 nodeType="clickPar">
                      <p:stCondLst>
                        <p:cond delay="indefinite"/>
                      </p:stCondLst>
                      <p:childTnLst>
                        <p:par>
                          <p:cTn id="2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18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 nodeType="clickPar">
                      <p:stCondLst>
                        <p:cond delay="indefinite"/>
                      </p:stCondLst>
                      <p:childTnLst>
                        <p:par>
                          <p:cTn id="2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18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51" grpId="0"/>
      <p:bldP spid="18452" grpId="0"/>
      <p:bldP spid="18453" grpId="0"/>
      <p:bldP spid="18454" grpId="0"/>
      <p:bldP spid="18456" grpId="0"/>
      <p:bldP spid="18459" grpId="0"/>
      <p:bldP spid="18460" grpId="0"/>
      <p:bldP spid="18461" grpId="0"/>
      <p:bldP spid="18462" grpId="0"/>
      <p:bldP spid="18463" grpId="0"/>
      <p:bldP spid="18464" grpId="0"/>
      <p:bldP spid="18465" grpId="0"/>
      <p:bldP spid="18466" grpId="0"/>
      <p:bldP spid="18467" grpId="0"/>
      <p:bldP spid="18468" grpId="0"/>
      <p:bldP spid="18469" grpId="0"/>
      <p:bldP spid="18470" grpId="0"/>
      <p:bldP spid="18471" grpId="0"/>
      <p:bldP spid="18472" grpId="0"/>
      <p:bldP spid="18473" grpId="0"/>
      <p:bldP spid="18474" grpId="0"/>
      <p:bldP spid="18475" grpId="0"/>
      <p:bldP spid="18476" grpId="0"/>
      <p:bldP spid="18477" grpId="0"/>
      <p:bldP spid="18478" grpId="0"/>
      <p:bldP spid="18479" grpId="0"/>
      <p:bldP spid="18480" grpId="0"/>
      <p:bldP spid="18481" grpId="0"/>
      <p:bldP spid="18482" grpId="0"/>
      <p:bldP spid="18483" grpId="0"/>
      <p:bldP spid="18484" grpId="0"/>
      <p:bldP spid="18485" grpId="0"/>
      <p:bldP spid="18486" grpId="0"/>
      <p:bldP spid="18487" grpId="0"/>
      <p:bldP spid="18488" grpId="0"/>
      <p:bldP spid="18489" grpId="0"/>
      <p:bldP spid="18490" grpId="0"/>
      <p:bldP spid="18491" grpId="0"/>
      <p:bldP spid="18492" grpId="0"/>
      <p:bldP spid="18493" grpId="0"/>
      <p:bldP spid="18494" grpId="0"/>
      <p:bldP spid="18495" grpId="0" animBg="1"/>
      <p:bldP spid="18496" grpId="0" animBg="1"/>
      <p:bldP spid="18497" grpId="0" animBg="1"/>
      <p:bldP spid="18498" grpId="0" animBg="1"/>
      <p:bldP spid="18499" grpId="0" animBg="1"/>
      <p:bldP spid="18500" grpId="0" animBg="1"/>
      <p:bldP spid="18501" grpId="0" animBg="1"/>
      <p:bldP spid="18502" grpId="0" animBg="1"/>
      <p:bldP spid="18503" grpId="0" animBg="1"/>
      <p:bldP spid="18504" grpId="0" animBg="1"/>
      <p:bldP spid="18505" grpId="0"/>
      <p:bldP spid="18515" grpId="0" animBg="1"/>
      <p:bldP spid="18516" grpId="0" animBg="1"/>
      <p:bldP spid="18517" grpId="0" animBg="1"/>
      <p:bldP spid="18518" grpId="0" animBg="1"/>
      <p:bldP spid="18519" grpId="0" animBg="1"/>
      <p:bldP spid="18520" grpId="0" animBg="1"/>
      <p:bldP spid="18521" grpId="0" animBg="1"/>
      <p:bldP spid="18522" grpId="0" animBg="1"/>
      <p:bldP spid="18523" grpId="0"/>
      <p:bldP spid="18524" grpId="0"/>
      <p:bldP spid="18525" grpId="0" animBg="1"/>
      <p:bldP spid="18526" grpId="0" animBg="1"/>
      <p:bldP spid="18527" grpId="0" animBg="1"/>
      <p:bldP spid="18528" grpId="0"/>
      <p:bldP spid="18529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4B72392-4C0B-4BFB-B159-5295F2D6B7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70FA285-F1F6-40DB-9AEB-45A73D0D035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46100C-51E6-440C-BAA7-5F5C2064394F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661</TotalTime>
  <Words>1107</Words>
  <Application>Microsoft Office PowerPoint</Application>
  <PresentationFormat>On-screen Show (4:3)</PresentationFormat>
  <Paragraphs>212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Goudita SF</vt:lpstr>
      <vt:lpstr>Wingdings</vt:lpstr>
      <vt:lpstr>Office Theme</vt:lpstr>
      <vt:lpstr>Equation</vt:lpstr>
      <vt:lpstr>PowerPoint Presentation</vt:lpstr>
      <vt:lpstr>Functions and Graphs</vt:lpstr>
      <vt:lpstr>Functions and Graphs</vt:lpstr>
      <vt:lpstr>Functions and Graphs</vt:lpstr>
      <vt:lpstr>Functions and Graphs</vt:lpstr>
      <vt:lpstr>Functions and Graphs</vt:lpstr>
      <vt:lpstr>Functions and Graphs</vt:lpstr>
      <vt:lpstr>Functions and Graphs</vt:lpstr>
      <vt:lpstr>Functions and Graphs</vt:lpstr>
      <vt:lpstr>Functions and Graphs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Mr G Westwater (Staff)</cp:lastModifiedBy>
  <cp:revision>155</cp:revision>
  <dcterms:created xsi:type="dcterms:W3CDTF">2018-04-30T00:32:33Z</dcterms:created>
  <dcterms:modified xsi:type="dcterms:W3CDTF">2021-02-19T17:13:51Z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