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7.png"/><Relationship Id="rId5" Type="http://schemas.openxmlformats.org/officeDocument/2006/relationships/image" Target="../media/image37.png"/><Relationship Id="rId4" Type="http://schemas.openxmlformats.org/officeDocument/2006/relationships/image" Target="../media/image65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2.png"/><Relationship Id="rId5" Type="http://schemas.openxmlformats.org/officeDocument/2006/relationships/image" Target="../media/image36.png"/><Relationship Id="rId4" Type="http://schemas.openxmlformats.org/officeDocument/2006/relationships/image" Target="../media/image6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0874"/>
            <a:ext cx="7886700" cy="1325563"/>
          </a:xfrm>
        </p:spPr>
        <p:txBody>
          <a:bodyPr/>
          <a:lstStyle/>
          <a:p>
            <a:pPr algn="ctr"/>
            <a:r>
              <a:rPr lang="en-GB" b="1" dirty="0"/>
              <a:t>Functions and mappings (2.2)</a:t>
            </a:r>
          </a:p>
        </p:txBody>
      </p:sp>
    </p:spTree>
    <p:extLst>
      <p:ext uri="{BB962C8B-B14F-4D97-AF65-F5344CB8AC3E}">
        <p14:creationId xmlns:p14="http://schemas.microsoft.com/office/powerpoint/2010/main" val="128121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895582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Max value of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altLang="en-US" sz="2000" dirty="0"/>
                    <a:t> is </a:t>
                  </a:r>
                  <a14:m>
                    <m:oMath xmlns:m="http://schemas.openxmlformats.org/officeDocument/2006/math">
                      <m:r>
                        <a:rPr lang="en-GB" altLang="en-US" sz="2000" i="1" dirty="0"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9" y="5070856"/>
            <a:ext cx="318059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6" y="2765"/>
                  <a:ext cx="1928" cy="408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Max value of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altLang="en-US" sz="2000" dirty="0"/>
                    <a:t> is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6" y="2765"/>
                  <a:ext cx="1928" cy="408"/>
                </a:xfrm>
                <a:prstGeom prst="rect">
                  <a:avLst/>
                </a:prstGeom>
                <a:blipFill>
                  <a:blip r:embed="rId5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89558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Min value of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altLang="en-US" sz="2000" dirty="0"/>
                    <a:t> is </a:t>
                  </a:r>
                  <a14:m>
                    <m:oMath xmlns:m="http://schemas.openxmlformats.org/officeDocument/2006/math">
                      <m:r>
                        <a:rPr lang="en-GB" altLang="en-US" sz="200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09"/>
                </a:xfrm>
                <a:prstGeom prst="rect">
                  <a:avLst/>
                </a:prstGeom>
                <a:blipFill>
                  <a:blip r:embed="rId6"/>
                  <a:stretch>
                    <a:fillRect l="-1166"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07085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40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Min value of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altLang="en-US" sz="2000" dirty="0"/>
                    <a:t> is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0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407"/>
                </a:xfrm>
                <a:prstGeom prst="rect">
                  <a:avLst/>
                </a:prstGeom>
                <a:blipFill>
                  <a:blip r:embed="rId7"/>
                  <a:stretch>
                    <a:fillRect b="-689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957187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en-US" sz="2000" dirty="0">
                    <a:latin typeface="+mn-lt"/>
                  </a:rPr>
                  <a:t> is given by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altLang="en-US" sz="2000" b="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The function </a:t>
                </a:r>
                <a14:m>
                  <m:oMath xmlns:m="http://schemas.openxmlformats.org/officeDocument/2006/math">
                    <m:r>
                      <a:rPr lang="en-GB" alt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altLang="en-US" sz="2000" dirty="0">
                    <a:latin typeface="+mn-lt"/>
                  </a:rPr>
                  <a:t> is given by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den>
                    </m:f>
                  </m:oMath>
                </a14:m>
                <a:endParaRPr lang="en-GB" altLang="en-US" sz="2000" b="0" dirty="0">
                  <a:latin typeface="+mn-lt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b="0" dirty="0">
                    <a:latin typeface="+mn-lt"/>
                  </a:rPr>
                  <a:t>Which of the following statements about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</a:t>
                </a:r>
                <a:r>
                  <a:rPr lang="en-GB" altLang="en-US" sz="2000" b="0" dirty="0">
                    <a:latin typeface="+mn-lt"/>
                  </a:rPr>
                  <a:t>he s</a:t>
                </a:r>
                <a:r>
                  <a:rPr lang="en-GB" altLang="en-US" sz="2000" dirty="0">
                    <a:latin typeface="+mn-lt"/>
                  </a:rPr>
                  <a:t>tationary value of g is true?</a:t>
                </a:r>
                <a:endParaRPr lang="en-GB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95718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507" r="-1644" b="-619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9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21555" y="496088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0261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12" y="2686"/>
              <a:ext cx="1733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 One to many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92860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81" y="2730"/>
              <a:ext cx="194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 Many to many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One to one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40" y="2765"/>
              <a:ext cx="1758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 Many to one</a:t>
              </a:r>
            </a:p>
          </p:txBody>
        </p:sp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 diagram shows what type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mapping?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8510" y="5494195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DF25E-EE9D-497E-89F6-5FE237175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38" y="1590059"/>
            <a:ext cx="3423885" cy="24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12" y="2686"/>
              <a:ext cx="1733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 One to many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92860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81" y="2730"/>
              <a:ext cx="194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 Many to many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One to one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40" y="2765"/>
              <a:ext cx="1758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 Many to one</a:t>
              </a:r>
            </a:p>
          </p:txBody>
        </p:sp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 diagram shows what type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mapping?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3195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46EF5-87B8-4A67-A997-7350B1D24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57" y="1497042"/>
            <a:ext cx="3062102" cy="25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12" y="2686"/>
              <a:ext cx="1733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 One to many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92860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81" y="2730"/>
              <a:ext cx="194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d) Many to many</a:t>
              </a:r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51"/>
              <a:ext cx="1661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a) One to one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40" y="2765"/>
              <a:ext cx="1758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c) Many to one</a:t>
              </a:r>
            </a:p>
          </p:txBody>
        </p:sp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The diagram shows what type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mapping?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95559" y="552567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41C67-CA92-49D8-9B3E-218D2BC7F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204" y="1572884"/>
            <a:ext cx="3337719" cy="24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895582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≤7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9" y="5070856"/>
            <a:ext cx="318059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6" y="2765"/>
                  <a:ext cx="192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6" y="2765"/>
                  <a:ext cx="1928" cy="393"/>
                </a:xfrm>
                <a:prstGeom prst="rect">
                  <a:avLst/>
                </a:prstGeom>
                <a:blipFill>
                  <a:blip r:embed="rId5"/>
                  <a:stretch>
                    <a:fillRect l="-2590"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89558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≤7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l="-3030"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07085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l="-3077"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en-US" sz="2200" dirty="0">
                    <a:latin typeface="+mn-lt"/>
                  </a:rPr>
                  <a:t> is defined by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=5+2</m:t>
                    </m:r>
                    <m:r>
                      <m:rPr>
                        <m:sty m:val="p"/>
                      </m:rPr>
                      <a:rPr lang="en-GB" altLang="en-US" sz="22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⁡(3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.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What is the range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1053" r="-822" b="-8421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919516" y="3766858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8461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895582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728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a14:m>
                  <a:r>
                    <a:rPr lang="en-GB" altLang="en-US" sz="2000" dirty="0"/>
                    <a:t> only</a:t>
                  </a:r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728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9" y="5070856"/>
            <a:ext cx="318059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6" y="2771"/>
                  <a:ext cx="1852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a14:m>
                  <a:r>
                    <a:rPr lang="en-GB" altLang="en-US" sz="2000" dirty="0"/>
                    <a:t> only</a:t>
                  </a:r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6" y="2771"/>
                  <a:ext cx="1852" cy="309"/>
                </a:xfrm>
                <a:prstGeom prst="rect">
                  <a:avLst/>
                </a:prstGeom>
                <a:blipFill>
                  <a:blip r:embed="rId5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8955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98" y="2688"/>
                  <a:ext cx="1551" cy="54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All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altLang="en-US" sz="2000" dirty="0"/>
                    <a:t> except </a:t>
                  </a:r>
                  <a14:m>
                    <m:oMath xmlns:m="http://schemas.openxmlformats.org/officeDocument/2006/math">
                      <m:r>
                        <a:rPr lang="en-GB" altLang="en-US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GB" altLang="en-US" sz="2000" dirty="0"/>
                    <a:t> and </a:t>
                  </a:r>
                  <a14:m>
                    <m:oMath xmlns:m="http://schemas.openxmlformats.org/officeDocument/2006/math">
                      <m:r>
                        <a:rPr lang="en-GB" altLang="en-US" sz="200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8" y="2688"/>
                  <a:ext cx="1551" cy="547"/>
                </a:xfrm>
                <a:prstGeom prst="rect">
                  <a:avLst/>
                </a:prstGeom>
                <a:blipFill>
                  <a:blip r:embed="rId6"/>
                  <a:stretch>
                    <a:fillRect t="-3448" b="-1551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070857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&gt;1,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&lt;−1</m:t>
                      </m:r>
                    </m:oMath>
                  </a14:m>
                  <a:r>
                    <a:rPr lang="en-GB" altLang="en-US" sz="2000" dirty="0"/>
                    <a:t> only</a:t>
                  </a:r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348981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For which real values of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2200" dirty="0">
                    <a:latin typeface="+mn-lt"/>
                  </a:rPr>
                  <a:t> is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function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alt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alt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altLang="en-US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en-US" sz="2200" dirty="0">
                    <a:latin typeface="+mn-lt"/>
                  </a:rPr>
                  <a:t> defined on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the set of real numbers?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348981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7330" b="-14136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141628" y="4960887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539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895582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−3≤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9" y="5070856"/>
            <a:ext cx="318059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98" y="2765"/>
                  <a:ext cx="185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−9≤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8" y="2765"/>
                  <a:ext cx="1851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89558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07085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≤3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altLang="en-US" sz="2200" dirty="0">
                    <a:latin typeface="+mn-lt"/>
                  </a:rPr>
                  <a:t> is defined by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9−</m:t>
                        </m:r>
                        <m:sSup>
                          <m:sSupPr>
                            <m:ctrlP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en-US" sz="2200" dirty="0">
                    <a:latin typeface="+mn-lt"/>
                  </a:rPr>
                  <a:t>. What is a</a:t>
                </a:r>
                <a14:m>
                  <m:oMath xmlns:m="http://schemas.openxmlformats.org/officeDocument/2006/math">
                    <m:r>
                      <a:rPr lang="en-GB" altLang="en-US" sz="2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altLang="en-US" sz="2200" b="0" i="0" dirty="0">
                  <a:latin typeface="Cambria Math" panose="020405030504060302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suitable domain for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200" dirty="0">
                    <a:latin typeface="+mn-lt"/>
                  </a:rPr>
                  <a:t>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t="-2632" b="-1000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6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5021555" y="3796323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6175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895582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728"/>
                  <a:ext cx="1733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GB" altLang="en-US" sz="2000" dirty="0"/>
                    <a:t> or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728"/>
                  <a:ext cx="1733" cy="309"/>
                </a:xfrm>
                <a:prstGeom prst="rect">
                  <a:avLst/>
                </a:prstGeom>
                <a:blipFill>
                  <a:blip r:embed="rId4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9" y="5070856"/>
            <a:ext cx="318059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6" y="2771"/>
                  <a:ext cx="1852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a14:m>
                  <a:r>
                    <a:rPr lang="en-GB" altLang="en-US" sz="2000" dirty="0"/>
                    <a:t> or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76" y="2771"/>
                  <a:ext cx="1852" cy="309"/>
                </a:xfrm>
                <a:prstGeom prst="rect">
                  <a:avLst/>
                </a:prstGeom>
                <a:blipFill>
                  <a:blip r:embed="rId5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895580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29" y="2793"/>
                  <a:ext cx="1551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≠−8</m:t>
                      </m:r>
                    </m:oMath>
                  </a14:m>
                  <a:r>
                    <a:rPr lang="en-GB" altLang="en-US" sz="2000" dirty="0"/>
                    <a:t> or </a:t>
                  </a:r>
                  <a14:m>
                    <m:oMath xmlns:m="http://schemas.openxmlformats.org/officeDocument/2006/math">
                      <m:r>
                        <a:rPr lang="en-GB" alt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≠2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29" y="2793"/>
                  <a:ext cx="1551" cy="309"/>
                </a:xfrm>
                <a:prstGeom prst="rect">
                  <a:avLst/>
                </a:prstGeom>
                <a:blipFill>
                  <a:blip r:embed="rId6"/>
                  <a:stretch>
                    <a:fillRect t="-7692" b="-29231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070857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0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GB" altLang="en-US" sz="20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09"/>
                </a:xfrm>
                <a:prstGeom prst="rect">
                  <a:avLst/>
                </a:prstGeom>
                <a:blipFill>
                  <a:blip r:embed="rId7"/>
                  <a:stretch>
                    <a:fillRect t="-6061" b="-27273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348981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For which real values of </a:t>
                </a:r>
                <a14:m>
                  <m:oMath xmlns:m="http://schemas.openxmlformats.org/officeDocument/2006/math">
                    <m:r>
                      <a:rPr lang="en-GB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altLang="en-US" sz="2200" dirty="0">
                    <a:latin typeface="+mn-lt"/>
                  </a:rPr>
                  <a:t> is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function </a:t>
                </a:r>
                <a14:m>
                  <m:oMath xmlns:m="http://schemas.openxmlformats.org/officeDocument/2006/math"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alt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den>
                    </m:f>
                  </m:oMath>
                </a14:m>
                <a:r>
                  <a:rPr lang="en-US" altLang="en-US" sz="2200" dirty="0">
                    <a:latin typeface="+mn-lt"/>
                  </a:rPr>
                  <a:t> not defined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200" dirty="0">
                    <a:latin typeface="+mn-lt"/>
                  </a:rPr>
                  <a:t>on the set of real numbers?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348981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2881" t="-6806" r="-3292" b="-14136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7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99592" y="3733689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726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3895582"/>
            <a:ext cx="3052860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9" y="5070856"/>
            <a:ext cx="3180593" cy="931245"/>
            <a:chOff x="3322" y="2602"/>
            <a:chExt cx="200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200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53" y="2765"/>
                  <a:ext cx="185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3" y="2765"/>
                  <a:ext cx="1851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389558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070856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The greatest value which the function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=(3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alt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altLang="en-US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alt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altLang="en-US" sz="2000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e>
                            </m:d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−7)</m:t>
                            </m:r>
                          </m:e>
                        </m:func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altLang="en-US" sz="2000" b="0" dirty="0">
                    <a:latin typeface="+mn-lt"/>
                  </a:rPr>
                  <a:t>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000" dirty="0">
                    <a:latin typeface="+mn-lt"/>
                  </a:rPr>
                  <a:t>takes is equal to</a:t>
                </a:r>
                <a:endParaRPr lang="en-GB" alt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8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4949195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791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0619D-FC66-46B2-A25B-EBEA1DD0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CCA78-C56C-405E-8C43-04FA3043E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E4305-8AD2-4A4D-9BC1-BECE7175A03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8db98b4-7c56-4667-9532-fea666d1edab"/>
    <ds:schemaRef ds:uri="http://purl.org/dc/terms/"/>
    <ds:schemaRef ds:uri="http://schemas.microsoft.com/office/infopath/2007/PartnerControls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522</Words>
  <Application>Microsoft Office PowerPoint</Application>
  <PresentationFormat>On-screen Show (4:3)</PresentationFormat>
  <Paragraphs>72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Functions and mappings (2.2)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15</cp:revision>
  <dcterms:created xsi:type="dcterms:W3CDTF">2020-04-22T14:47:14Z</dcterms:created>
  <dcterms:modified xsi:type="dcterms:W3CDTF">2021-02-19T16:22:21Z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