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225B0C-FE14-4C91-9D7E-C2198E506A64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D9FD60-9650-4A59-AF7B-9C2466D13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538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75000"/>
              </a:schemeClr>
            </a:gs>
            <a:gs pos="6000">
              <a:schemeClr val="accent5">
                <a:lumMod val="20000"/>
                <a:lumOff val="80000"/>
              </a:schemeClr>
            </a:gs>
            <a:gs pos="95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459351" y="2106202"/>
            <a:ext cx="8313109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Teachings for </a:t>
            </a:r>
          </a:p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Exercise 2B</a:t>
            </a:r>
            <a:endParaRPr lang="ja-JP" altLang="en-US" sz="8800" b="0" cap="none" spc="0" dirty="0">
              <a:ln w="19050">
                <a:solidFill>
                  <a:schemeClr val="tx1"/>
                </a:solidFill>
              </a:ln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Accord Heavy SF" panose="020BE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212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answer questions where conditional probability is involved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probability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occurs, given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has occurred, is written as: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</a:t>
                </a:r>
                <a:r>
                  <a:rPr lang="en-GB" sz="1600" dirty="0">
                    <a:latin typeface="Comic Sans MS" panose="030F0702030302020204" pitchFamily="66" charset="0"/>
                  </a:rPr>
                  <a:t>or independent events: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(</a:t>
                </a:r>
                <a:r>
                  <a:rPr lang="en-GB" sz="1600" dirty="0">
                    <a:latin typeface="Comic Sans MS" panose="030F0702030302020204" pitchFamily="66" charset="0"/>
                  </a:rPr>
                  <a:t>since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occurring does not affect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)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  <a:blipFill>
                <a:blip r:embed="rId2"/>
                <a:stretch>
                  <a:fillRect t="-789" r="-687" b="-14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26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1544715"/>
            <a:ext cx="3551068" cy="4632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answer questions where conditional probability is involved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school has 75 students in year 12. Of these students, 25 study only humanities subjects (H), and 37 only study science subjects (S). 11 students study both types of subject.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a) Draw a two-way table to show this information</a:t>
            </a:r>
            <a:endParaRPr lang="en-GB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9DED7440-1531-45FF-B9F9-4CCB4AA5E06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139952" y="1563648"/>
          <a:ext cx="4464496" cy="201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6124">
                  <a:extLst>
                    <a:ext uri="{9D8B030D-6E8A-4147-A177-3AD203B41FA5}">
                      <a16:colId xmlns:a16="http://schemas.microsoft.com/office/drawing/2014/main" val="1966488352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2289136258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2781979394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980305089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249660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5519129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8354196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8125435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06BDD06-2623-4AC9-9AC1-6CDAD9AFA20B}"/>
              </a:ext>
            </a:extLst>
          </p:cNvPr>
          <p:cNvSpPr txBox="1"/>
          <p:nvPr/>
        </p:nvSpPr>
        <p:spPr>
          <a:xfrm>
            <a:off x="5580112" y="162880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H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D2B8306-DE21-4CB7-8F4A-1CA9816664AA}"/>
              </a:ext>
            </a:extLst>
          </p:cNvPr>
          <p:cNvSpPr txBox="1"/>
          <p:nvPr/>
        </p:nvSpPr>
        <p:spPr>
          <a:xfrm>
            <a:off x="6732240" y="1628800"/>
            <a:ext cx="4283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H’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4ADBB59-CE03-40E9-959C-D0D891566995}"/>
              </a:ext>
            </a:extLst>
          </p:cNvPr>
          <p:cNvSpPr txBox="1"/>
          <p:nvPr/>
        </p:nvSpPr>
        <p:spPr>
          <a:xfrm>
            <a:off x="4427984" y="213285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S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C46E885-5D2B-48AB-9D47-80E8316F40D1}"/>
              </a:ext>
            </a:extLst>
          </p:cNvPr>
          <p:cNvSpPr txBox="1"/>
          <p:nvPr/>
        </p:nvSpPr>
        <p:spPr>
          <a:xfrm>
            <a:off x="4427984" y="263691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S’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1ECA540-F420-48FD-9767-D89C5C39EFC8}"/>
              </a:ext>
            </a:extLst>
          </p:cNvPr>
          <p:cNvSpPr txBox="1"/>
          <p:nvPr/>
        </p:nvSpPr>
        <p:spPr>
          <a:xfrm>
            <a:off x="4211960" y="3140968"/>
            <a:ext cx="927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Total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BA31549-2C49-40CF-846F-EE8EC5E835BA}"/>
              </a:ext>
            </a:extLst>
          </p:cNvPr>
          <p:cNvSpPr txBox="1"/>
          <p:nvPr/>
        </p:nvSpPr>
        <p:spPr>
          <a:xfrm>
            <a:off x="7524328" y="1628800"/>
            <a:ext cx="999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Total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5292065-EBD3-44B8-ABB4-5431955FB5FB}"/>
              </a:ext>
            </a:extLst>
          </p:cNvPr>
          <p:cNvSpPr txBox="1"/>
          <p:nvPr/>
        </p:nvSpPr>
        <p:spPr>
          <a:xfrm>
            <a:off x="5508104" y="2132856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11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922933-5FB3-4CEF-A28B-C5F6BB3C2BB1}"/>
              </a:ext>
            </a:extLst>
          </p:cNvPr>
          <p:cNvSpPr txBox="1"/>
          <p:nvPr/>
        </p:nvSpPr>
        <p:spPr>
          <a:xfrm>
            <a:off x="6588224" y="213285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37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FDE63B3-7BBD-4C55-97B0-C94A0F339F1B}"/>
              </a:ext>
            </a:extLst>
          </p:cNvPr>
          <p:cNvSpPr txBox="1"/>
          <p:nvPr/>
        </p:nvSpPr>
        <p:spPr>
          <a:xfrm>
            <a:off x="5436096" y="263691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25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58F5F79-F1C4-4E7B-8DE5-C5748DB42949}"/>
              </a:ext>
            </a:extLst>
          </p:cNvPr>
          <p:cNvSpPr txBox="1"/>
          <p:nvPr/>
        </p:nvSpPr>
        <p:spPr>
          <a:xfrm>
            <a:off x="7668344" y="31409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75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F4717A5-EB5D-48D1-8CEC-13B338B7E0FC}"/>
              </a:ext>
            </a:extLst>
          </p:cNvPr>
          <p:cNvSpPr txBox="1"/>
          <p:nvPr/>
        </p:nvSpPr>
        <p:spPr>
          <a:xfrm>
            <a:off x="5436096" y="31409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36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ADCD6AD-7DC7-42E8-AD7E-545F4F5B2918}"/>
              </a:ext>
            </a:extLst>
          </p:cNvPr>
          <p:cNvSpPr txBox="1"/>
          <p:nvPr/>
        </p:nvSpPr>
        <p:spPr>
          <a:xfrm>
            <a:off x="7668344" y="213285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48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06C428A-38AF-4615-AB14-A29F7EC1C735}"/>
              </a:ext>
            </a:extLst>
          </p:cNvPr>
          <p:cNvSpPr txBox="1"/>
          <p:nvPr/>
        </p:nvSpPr>
        <p:spPr>
          <a:xfrm>
            <a:off x="7668344" y="263691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27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F883642-D576-4464-9055-78A2A30794BC}"/>
              </a:ext>
            </a:extLst>
          </p:cNvPr>
          <p:cNvSpPr txBox="1"/>
          <p:nvPr/>
        </p:nvSpPr>
        <p:spPr>
          <a:xfrm>
            <a:off x="6588224" y="31409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39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14B6F9F-C9F1-46B3-B4D9-B6FEFC6019B6}"/>
              </a:ext>
            </a:extLst>
          </p:cNvPr>
          <p:cNvSpPr txBox="1"/>
          <p:nvPr/>
        </p:nvSpPr>
        <p:spPr>
          <a:xfrm>
            <a:off x="6588224" y="263691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2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765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answer questions where conditional probability is involved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school has 75 students in year 12. Of these students, 25 study only humanities subjects (H), and 37 only study science subjects (S). 11 students study both types of subject.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|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  <a:blipFill>
                <a:blip r:embed="rId2"/>
                <a:stretch>
                  <a:fillRect l="-172" t="-789" r="-1718" b="-14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9DED7440-1531-45FF-B9F9-4CCB4AA5E061}"/>
              </a:ext>
            </a:extLst>
          </p:cNvPr>
          <p:cNvGraphicFramePr>
            <a:graphicFrameLocks noGrp="1"/>
          </p:cNvGraphicFramePr>
          <p:nvPr/>
        </p:nvGraphicFramePr>
        <p:xfrm>
          <a:off x="4139952" y="1563648"/>
          <a:ext cx="4464496" cy="201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6124">
                  <a:extLst>
                    <a:ext uri="{9D8B030D-6E8A-4147-A177-3AD203B41FA5}">
                      <a16:colId xmlns:a16="http://schemas.microsoft.com/office/drawing/2014/main" val="1966488352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2289136258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2781979394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980305089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249660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5519129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8354196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8125435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06BDD06-2623-4AC9-9AC1-6CDAD9AFA20B}"/>
              </a:ext>
            </a:extLst>
          </p:cNvPr>
          <p:cNvSpPr txBox="1"/>
          <p:nvPr/>
        </p:nvSpPr>
        <p:spPr>
          <a:xfrm>
            <a:off x="5580112" y="162880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H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D2B8306-DE21-4CB7-8F4A-1CA9816664AA}"/>
              </a:ext>
            </a:extLst>
          </p:cNvPr>
          <p:cNvSpPr txBox="1"/>
          <p:nvPr/>
        </p:nvSpPr>
        <p:spPr>
          <a:xfrm>
            <a:off x="6732240" y="1628800"/>
            <a:ext cx="4283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H’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4ADBB59-CE03-40E9-959C-D0D891566995}"/>
              </a:ext>
            </a:extLst>
          </p:cNvPr>
          <p:cNvSpPr txBox="1"/>
          <p:nvPr/>
        </p:nvSpPr>
        <p:spPr>
          <a:xfrm>
            <a:off x="4427984" y="213285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S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C46E885-5D2B-48AB-9D47-80E8316F40D1}"/>
              </a:ext>
            </a:extLst>
          </p:cNvPr>
          <p:cNvSpPr txBox="1"/>
          <p:nvPr/>
        </p:nvSpPr>
        <p:spPr>
          <a:xfrm>
            <a:off x="4427984" y="263691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S’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1ECA540-F420-48FD-9767-D89C5C39EFC8}"/>
              </a:ext>
            </a:extLst>
          </p:cNvPr>
          <p:cNvSpPr txBox="1"/>
          <p:nvPr/>
        </p:nvSpPr>
        <p:spPr>
          <a:xfrm>
            <a:off x="4211960" y="3140968"/>
            <a:ext cx="927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Total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BA31549-2C49-40CF-846F-EE8EC5E835BA}"/>
              </a:ext>
            </a:extLst>
          </p:cNvPr>
          <p:cNvSpPr txBox="1"/>
          <p:nvPr/>
        </p:nvSpPr>
        <p:spPr>
          <a:xfrm>
            <a:off x="7524328" y="1628800"/>
            <a:ext cx="999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Total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5292065-EBD3-44B8-ABB4-5431955FB5FB}"/>
              </a:ext>
            </a:extLst>
          </p:cNvPr>
          <p:cNvSpPr txBox="1"/>
          <p:nvPr/>
        </p:nvSpPr>
        <p:spPr>
          <a:xfrm>
            <a:off x="5508104" y="2132856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11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922933-5FB3-4CEF-A28B-C5F6BB3C2BB1}"/>
              </a:ext>
            </a:extLst>
          </p:cNvPr>
          <p:cNvSpPr txBox="1"/>
          <p:nvPr/>
        </p:nvSpPr>
        <p:spPr>
          <a:xfrm>
            <a:off x="6588224" y="213285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37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FDE63B3-7BBD-4C55-97B0-C94A0F339F1B}"/>
              </a:ext>
            </a:extLst>
          </p:cNvPr>
          <p:cNvSpPr txBox="1"/>
          <p:nvPr/>
        </p:nvSpPr>
        <p:spPr>
          <a:xfrm>
            <a:off x="5436096" y="263691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25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58F5F79-F1C4-4E7B-8DE5-C5748DB42949}"/>
              </a:ext>
            </a:extLst>
          </p:cNvPr>
          <p:cNvSpPr txBox="1"/>
          <p:nvPr/>
        </p:nvSpPr>
        <p:spPr>
          <a:xfrm>
            <a:off x="7668344" y="31409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75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F4717A5-EB5D-48D1-8CEC-13B338B7E0FC}"/>
              </a:ext>
            </a:extLst>
          </p:cNvPr>
          <p:cNvSpPr txBox="1"/>
          <p:nvPr/>
        </p:nvSpPr>
        <p:spPr>
          <a:xfrm>
            <a:off x="5436096" y="31409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36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ADCD6AD-7DC7-42E8-AD7E-545F4F5B2918}"/>
              </a:ext>
            </a:extLst>
          </p:cNvPr>
          <p:cNvSpPr txBox="1"/>
          <p:nvPr/>
        </p:nvSpPr>
        <p:spPr>
          <a:xfrm>
            <a:off x="7668344" y="213285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48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06C428A-38AF-4615-AB14-A29F7EC1C735}"/>
              </a:ext>
            </a:extLst>
          </p:cNvPr>
          <p:cNvSpPr txBox="1"/>
          <p:nvPr/>
        </p:nvSpPr>
        <p:spPr>
          <a:xfrm>
            <a:off x="7668344" y="263691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27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F883642-D576-4464-9055-78A2A30794BC}"/>
              </a:ext>
            </a:extLst>
          </p:cNvPr>
          <p:cNvSpPr txBox="1"/>
          <p:nvPr/>
        </p:nvSpPr>
        <p:spPr>
          <a:xfrm>
            <a:off x="6588224" y="31409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39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14B6F9F-C9F1-46B3-B4D9-B6FEFC6019B6}"/>
              </a:ext>
            </a:extLst>
          </p:cNvPr>
          <p:cNvSpPr txBox="1"/>
          <p:nvPr/>
        </p:nvSpPr>
        <p:spPr>
          <a:xfrm>
            <a:off x="6588224" y="263691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2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4F2261B3-DEE1-4964-B5A5-4F89A4C74A14}"/>
                  </a:ext>
                </a:extLst>
              </p:cNvPr>
              <p:cNvSpPr txBox="1"/>
              <p:nvPr/>
            </p:nvSpPr>
            <p:spPr>
              <a:xfrm>
                <a:off x="2627784" y="4365104"/>
                <a:ext cx="485005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4F2261B3-DEE1-4964-B5A5-4F89A4C74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4365104"/>
                <a:ext cx="485005" cy="4626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ECDE581F-9125-45CD-8F42-E444589C735C}"/>
              </a:ext>
            </a:extLst>
          </p:cNvPr>
          <p:cNvCxnSpPr>
            <a:cxnSpLocks/>
          </p:cNvCxnSpPr>
          <p:nvPr/>
        </p:nvCxnSpPr>
        <p:spPr>
          <a:xfrm flipV="1">
            <a:off x="2555776" y="4221088"/>
            <a:ext cx="1512168" cy="108012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28E89A2C-81D0-4D52-839F-78258D6E19F0}"/>
                  </a:ext>
                </a:extLst>
              </p:cNvPr>
              <p:cNvSpPr txBox="1"/>
              <p:nvPr/>
            </p:nvSpPr>
            <p:spPr>
              <a:xfrm flipH="1">
                <a:off x="4211960" y="3645024"/>
                <a:ext cx="4824536" cy="2983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probability of the student studying sciences, given that we know they study humanities</a:t>
                </a:r>
              </a:p>
              <a:p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 effect here is that we are not considering all 75 students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Since we know that the student is studying humanities, we are only considering that group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u="sng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11 students out of these 36 study sciences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So the probability of a student studying sciences, given that they study humanities as well,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36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28E89A2C-81D0-4D52-839F-78258D6E19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211960" y="3645024"/>
                <a:ext cx="4824536" cy="2983189"/>
              </a:xfrm>
              <a:prstGeom prst="rect">
                <a:avLst/>
              </a:prstGeom>
              <a:blipFill>
                <a:blip r:embed="rId4"/>
                <a:stretch>
                  <a:fillRect l="-379" t="-409" r="-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69135C9D-9DCE-4ECA-A2B0-7B436B183418}"/>
              </a:ext>
            </a:extLst>
          </p:cNvPr>
          <p:cNvSpPr/>
          <p:nvPr/>
        </p:nvSpPr>
        <p:spPr>
          <a:xfrm>
            <a:off x="5436096" y="1556792"/>
            <a:ext cx="720080" cy="2016224"/>
          </a:xfrm>
          <a:prstGeom prst="rect">
            <a:avLst/>
          </a:prstGeom>
          <a:noFill/>
          <a:ln w="635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00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answer questions where conditional probability is involved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school has 75 students in year 12. Of these students, 25 study only humanities subjects (H), and 37 only study science subjects (S). 11 students study both types of subject.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|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  <a:blipFill>
                <a:blip r:embed="rId2"/>
                <a:stretch>
                  <a:fillRect l="-172" t="-789" r="-1718" b="-14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9DED7440-1531-45FF-B9F9-4CCB4AA5E061}"/>
              </a:ext>
            </a:extLst>
          </p:cNvPr>
          <p:cNvGraphicFramePr>
            <a:graphicFrameLocks noGrp="1"/>
          </p:cNvGraphicFramePr>
          <p:nvPr/>
        </p:nvGraphicFramePr>
        <p:xfrm>
          <a:off x="4139952" y="1563648"/>
          <a:ext cx="4464496" cy="201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6124">
                  <a:extLst>
                    <a:ext uri="{9D8B030D-6E8A-4147-A177-3AD203B41FA5}">
                      <a16:colId xmlns:a16="http://schemas.microsoft.com/office/drawing/2014/main" val="1966488352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2289136258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2781979394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980305089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249660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5519129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8354196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8125435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06BDD06-2623-4AC9-9AC1-6CDAD9AFA20B}"/>
              </a:ext>
            </a:extLst>
          </p:cNvPr>
          <p:cNvSpPr txBox="1"/>
          <p:nvPr/>
        </p:nvSpPr>
        <p:spPr>
          <a:xfrm>
            <a:off x="5580112" y="162880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H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D2B8306-DE21-4CB7-8F4A-1CA9816664AA}"/>
              </a:ext>
            </a:extLst>
          </p:cNvPr>
          <p:cNvSpPr txBox="1"/>
          <p:nvPr/>
        </p:nvSpPr>
        <p:spPr>
          <a:xfrm>
            <a:off x="6732240" y="1628800"/>
            <a:ext cx="4283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H’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4ADBB59-CE03-40E9-959C-D0D891566995}"/>
              </a:ext>
            </a:extLst>
          </p:cNvPr>
          <p:cNvSpPr txBox="1"/>
          <p:nvPr/>
        </p:nvSpPr>
        <p:spPr>
          <a:xfrm>
            <a:off x="4427984" y="213285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S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C46E885-5D2B-48AB-9D47-80E8316F40D1}"/>
              </a:ext>
            </a:extLst>
          </p:cNvPr>
          <p:cNvSpPr txBox="1"/>
          <p:nvPr/>
        </p:nvSpPr>
        <p:spPr>
          <a:xfrm>
            <a:off x="4427984" y="263691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S’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1ECA540-F420-48FD-9767-D89C5C39EFC8}"/>
              </a:ext>
            </a:extLst>
          </p:cNvPr>
          <p:cNvSpPr txBox="1"/>
          <p:nvPr/>
        </p:nvSpPr>
        <p:spPr>
          <a:xfrm>
            <a:off x="4211960" y="3140968"/>
            <a:ext cx="927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Total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BA31549-2C49-40CF-846F-EE8EC5E835BA}"/>
              </a:ext>
            </a:extLst>
          </p:cNvPr>
          <p:cNvSpPr txBox="1"/>
          <p:nvPr/>
        </p:nvSpPr>
        <p:spPr>
          <a:xfrm>
            <a:off x="7524328" y="1628800"/>
            <a:ext cx="999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Total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5292065-EBD3-44B8-ABB4-5431955FB5FB}"/>
              </a:ext>
            </a:extLst>
          </p:cNvPr>
          <p:cNvSpPr txBox="1"/>
          <p:nvPr/>
        </p:nvSpPr>
        <p:spPr>
          <a:xfrm>
            <a:off x="5508104" y="2132856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11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922933-5FB3-4CEF-A28B-C5F6BB3C2BB1}"/>
              </a:ext>
            </a:extLst>
          </p:cNvPr>
          <p:cNvSpPr txBox="1"/>
          <p:nvPr/>
        </p:nvSpPr>
        <p:spPr>
          <a:xfrm>
            <a:off x="6588224" y="213285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37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FDE63B3-7BBD-4C55-97B0-C94A0F339F1B}"/>
              </a:ext>
            </a:extLst>
          </p:cNvPr>
          <p:cNvSpPr txBox="1"/>
          <p:nvPr/>
        </p:nvSpPr>
        <p:spPr>
          <a:xfrm>
            <a:off x="5436096" y="263691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25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58F5F79-F1C4-4E7B-8DE5-C5748DB42949}"/>
              </a:ext>
            </a:extLst>
          </p:cNvPr>
          <p:cNvSpPr txBox="1"/>
          <p:nvPr/>
        </p:nvSpPr>
        <p:spPr>
          <a:xfrm>
            <a:off x="7668344" y="31409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75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F4717A5-EB5D-48D1-8CEC-13B338B7E0FC}"/>
              </a:ext>
            </a:extLst>
          </p:cNvPr>
          <p:cNvSpPr txBox="1"/>
          <p:nvPr/>
        </p:nvSpPr>
        <p:spPr>
          <a:xfrm>
            <a:off x="5436096" y="31409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36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ADCD6AD-7DC7-42E8-AD7E-545F4F5B2918}"/>
              </a:ext>
            </a:extLst>
          </p:cNvPr>
          <p:cNvSpPr txBox="1"/>
          <p:nvPr/>
        </p:nvSpPr>
        <p:spPr>
          <a:xfrm>
            <a:off x="7668344" y="213285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48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06C428A-38AF-4615-AB14-A29F7EC1C735}"/>
              </a:ext>
            </a:extLst>
          </p:cNvPr>
          <p:cNvSpPr txBox="1"/>
          <p:nvPr/>
        </p:nvSpPr>
        <p:spPr>
          <a:xfrm>
            <a:off x="7668344" y="263691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27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F883642-D576-4464-9055-78A2A30794BC}"/>
              </a:ext>
            </a:extLst>
          </p:cNvPr>
          <p:cNvSpPr txBox="1"/>
          <p:nvPr/>
        </p:nvSpPr>
        <p:spPr>
          <a:xfrm>
            <a:off x="6588224" y="31409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39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14B6F9F-C9F1-46B3-B4D9-B6FEFC6019B6}"/>
              </a:ext>
            </a:extLst>
          </p:cNvPr>
          <p:cNvSpPr txBox="1"/>
          <p:nvPr/>
        </p:nvSpPr>
        <p:spPr>
          <a:xfrm>
            <a:off x="6588224" y="263691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2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4F2261B3-DEE1-4964-B5A5-4F89A4C74A14}"/>
                  </a:ext>
                </a:extLst>
              </p:cNvPr>
              <p:cNvSpPr txBox="1"/>
              <p:nvPr/>
            </p:nvSpPr>
            <p:spPr>
              <a:xfrm>
                <a:off x="2627784" y="4365104"/>
                <a:ext cx="485005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4F2261B3-DEE1-4964-B5A5-4F89A4C74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4365104"/>
                <a:ext cx="485005" cy="4626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ECDE581F-9125-45CD-8F42-E444589C735C}"/>
              </a:ext>
            </a:extLst>
          </p:cNvPr>
          <p:cNvCxnSpPr>
            <a:cxnSpLocks/>
          </p:cNvCxnSpPr>
          <p:nvPr/>
        </p:nvCxnSpPr>
        <p:spPr>
          <a:xfrm flipV="1">
            <a:off x="2627784" y="4149080"/>
            <a:ext cx="1440160" cy="187220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28E89A2C-81D0-4D52-839F-78258D6E19F0}"/>
                  </a:ext>
                </a:extLst>
              </p:cNvPr>
              <p:cNvSpPr txBox="1"/>
              <p:nvPr/>
            </p:nvSpPr>
            <p:spPr>
              <a:xfrm flipH="1">
                <a:off x="4211960" y="3645024"/>
                <a:ext cx="4824536" cy="2983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probability of the student studying humanities, given that we know they </a:t>
                </a:r>
                <a:r>
                  <a:rPr lang="en-US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do not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study sciences</a:t>
                </a:r>
              </a:p>
              <a:p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 effect here is that we are not considering all 75 students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Since we know that the student is not studying sciences, we are only considering that group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u="sng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25 students out of these 27 study humanities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So the probability of a student studying humanities, given that they do not study sciences,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25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27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28E89A2C-81D0-4D52-839F-78258D6E19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211960" y="3645024"/>
                <a:ext cx="4824536" cy="2983189"/>
              </a:xfrm>
              <a:prstGeom prst="rect">
                <a:avLst/>
              </a:prstGeom>
              <a:blipFill>
                <a:blip r:embed="rId4"/>
                <a:stretch>
                  <a:fillRect l="-379" t="-4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69135C9D-9DCE-4ECA-A2B0-7B436B183418}"/>
              </a:ext>
            </a:extLst>
          </p:cNvPr>
          <p:cNvSpPr/>
          <p:nvPr/>
        </p:nvSpPr>
        <p:spPr>
          <a:xfrm>
            <a:off x="4139952" y="2564904"/>
            <a:ext cx="4464496" cy="504056"/>
          </a:xfrm>
          <a:prstGeom prst="rect">
            <a:avLst/>
          </a:prstGeom>
          <a:noFill/>
          <a:ln w="635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F0E6DBC5-6645-437A-892A-D3AC3398C9BE}"/>
                  </a:ext>
                </a:extLst>
              </p:cNvPr>
              <p:cNvSpPr txBox="1"/>
              <p:nvPr/>
            </p:nvSpPr>
            <p:spPr>
              <a:xfrm>
                <a:off x="2483768" y="5085184"/>
                <a:ext cx="485005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F0E6DBC5-6645-437A-892A-D3AC3398C9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5085184"/>
                <a:ext cx="485005" cy="4626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8149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1544714"/>
            <a:ext cx="3551068" cy="51966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answer questions where conditional probability is involved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Two four sided dice are thrown together, and the sum of the numbers shown is recorded.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sample space diagram showing the possible outcomes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Given that at least one dice lands on a 3, find the probability that the sum of the two dice is exactly 5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053705D3-5A48-4B7A-A241-AC0D314E680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004048" y="1628800"/>
          <a:ext cx="3168350" cy="2088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3670">
                  <a:extLst>
                    <a:ext uri="{9D8B030D-6E8A-4147-A177-3AD203B41FA5}">
                      <a16:colId xmlns:a16="http://schemas.microsoft.com/office/drawing/2014/main" val="1173655758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533581366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798399709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1806401838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2394795727"/>
                    </a:ext>
                  </a:extLst>
                </a:gridCol>
              </a:tblGrid>
              <a:tr h="417646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1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2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4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0411931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1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4269844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2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3943669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045672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4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5156576"/>
                  </a:ext>
                </a:extLst>
              </a:tr>
            </a:tbl>
          </a:graphicData>
        </a:graphic>
      </p:graphicFrame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8DFEE00-6C45-45AE-8B9B-1B457889297F}"/>
              </a:ext>
            </a:extLst>
          </p:cNvPr>
          <p:cNvSpPr txBox="1"/>
          <p:nvPr/>
        </p:nvSpPr>
        <p:spPr>
          <a:xfrm>
            <a:off x="6228184" y="1268760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Dice 1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29FE4E9-2891-4D03-B31D-7BD9AC372F26}"/>
              </a:ext>
            </a:extLst>
          </p:cNvPr>
          <p:cNvSpPr txBox="1"/>
          <p:nvPr/>
        </p:nvSpPr>
        <p:spPr>
          <a:xfrm>
            <a:off x="4139952" y="2564904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Dice 2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7B8CD6E6-7D3B-4ECC-A12E-3E8FBB7E32E1}"/>
              </a:ext>
            </a:extLst>
          </p:cNvPr>
          <p:cNvSpPr/>
          <p:nvPr/>
        </p:nvSpPr>
        <p:spPr>
          <a:xfrm>
            <a:off x="6876256" y="1628800"/>
            <a:ext cx="648072" cy="2088232"/>
          </a:xfrm>
          <a:prstGeom prst="rect">
            <a:avLst/>
          </a:prstGeom>
          <a:noFill/>
          <a:ln w="635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E92E86DF-01AF-4889-A238-4BC684F2EE66}"/>
              </a:ext>
            </a:extLst>
          </p:cNvPr>
          <p:cNvSpPr/>
          <p:nvPr/>
        </p:nvSpPr>
        <p:spPr>
          <a:xfrm>
            <a:off x="5004048" y="2852936"/>
            <a:ext cx="3168352" cy="432048"/>
          </a:xfrm>
          <a:prstGeom prst="rect">
            <a:avLst/>
          </a:prstGeom>
          <a:noFill/>
          <a:ln w="635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6A68EF5A-B9C7-4DC4-9CFD-5E81E0D552F6}"/>
                  </a:ext>
                </a:extLst>
              </p:cNvPr>
              <p:cNvSpPr txBox="1"/>
              <p:nvPr/>
            </p:nvSpPr>
            <p:spPr>
              <a:xfrm>
                <a:off x="4211960" y="3933056"/>
                <a:ext cx="4680520" cy="25705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are only considering the pairs where at least one dice is showing a 3</a:t>
                </a:r>
              </a:p>
              <a:p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In total, there are 7 combinations (be careful not to count the (3,3) combination twice!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Of these, 2 have a total of exactly 5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Therefore, the probability of the sum being exactly 5, given that at least one of the dice lands on a 3,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7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6A68EF5A-B9C7-4DC4-9CFD-5E81E0D552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933056"/>
                <a:ext cx="4680520" cy="2570512"/>
              </a:xfrm>
              <a:prstGeom prst="rect">
                <a:avLst/>
              </a:prstGeom>
              <a:blipFill>
                <a:blip r:embed="rId2"/>
                <a:stretch>
                  <a:fillRect l="-391" t="-4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8610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8" grpId="0"/>
      <p:bldP spid="30" grpId="0" animBg="1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1544714"/>
            <a:ext cx="3551068" cy="51966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answer questions where conditional probability is involved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Two four sided dice are thrown together, and the sum of the numbers shown is recorded.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c) State one modelling assumption used in your calculations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That both dice are unbiased which means the outcomes are all equally likely 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053705D3-5A48-4B7A-A241-AC0D314E6803}"/>
              </a:ext>
            </a:extLst>
          </p:cNvPr>
          <p:cNvGraphicFramePr>
            <a:graphicFrameLocks noGrp="1"/>
          </p:cNvGraphicFramePr>
          <p:nvPr/>
        </p:nvGraphicFramePr>
        <p:xfrm>
          <a:off x="5004048" y="1628800"/>
          <a:ext cx="3168350" cy="2088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3670">
                  <a:extLst>
                    <a:ext uri="{9D8B030D-6E8A-4147-A177-3AD203B41FA5}">
                      <a16:colId xmlns:a16="http://schemas.microsoft.com/office/drawing/2014/main" val="1173655758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533581366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798399709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1806401838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2394795727"/>
                    </a:ext>
                  </a:extLst>
                </a:gridCol>
              </a:tblGrid>
              <a:tr h="417646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1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2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4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0411931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1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4269844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2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3943669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045672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4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5156576"/>
                  </a:ext>
                </a:extLst>
              </a:tr>
            </a:tbl>
          </a:graphicData>
        </a:graphic>
      </p:graphicFrame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8DFEE00-6C45-45AE-8B9B-1B457889297F}"/>
              </a:ext>
            </a:extLst>
          </p:cNvPr>
          <p:cNvSpPr txBox="1"/>
          <p:nvPr/>
        </p:nvSpPr>
        <p:spPr>
          <a:xfrm>
            <a:off x="6228184" y="1268760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Dice 1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29FE4E9-2891-4D03-B31D-7BD9AC372F26}"/>
              </a:ext>
            </a:extLst>
          </p:cNvPr>
          <p:cNvSpPr txBox="1"/>
          <p:nvPr/>
        </p:nvSpPr>
        <p:spPr>
          <a:xfrm>
            <a:off x="4139952" y="2564904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Dice 2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6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57563A-46D2-4D7C-9285-CBA44FAD11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A0A779-E4F3-4782-8276-B25ABF84CB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F3620F-3560-468F-B6AE-2F2D6ADBC7EC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</TotalTime>
  <Words>790</Words>
  <Application>Microsoft Office PowerPoint</Application>
  <PresentationFormat>On-screen Show (4:3)</PresentationFormat>
  <Paragraphs>187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游ゴシック</vt:lpstr>
      <vt:lpstr>游ゴシック Light</vt:lpstr>
      <vt:lpstr>Accord Heavy SF</vt:lpstr>
      <vt:lpstr>Arial</vt:lpstr>
      <vt:lpstr>Calibri</vt:lpstr>
      <vt:lpstr>Calibri Light</vt:lpstr>
      <vt:lpstr>Cambria Math</vt:lpstr>
      <vt:lpstr>Comic Sans MS</vt:lpstr>
      <vt:lpstr>Wingdings</vt:lpstr>
      <vt:lpstr>Office テーマ</vt:lpstr>
      <vt:lpstr>PowerPoint Presentation</vt:lpstr>
      <vt:lpstr>Conditional Probability</vt:lpstr>
      <vt:lpstr>Conditional Probability</vt:lpstr>
      <vt:lpstr>Conditional Probability</vt:lpstr>
      <vt:lpstr>Conditional Probability</vt:lpstr>
      <vt:lpstr>Conditional Probability</vt:lpstr>
      <vt:lpstr>Conditional Probability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42</cp:revision>
  <dcterms:created xsi:type="dcterms:W3CDTF">2018-06-16T01:40:49Z</dcterms:created>
  <dcterms:modified xsi:type="dcterms:W3CDTF">2021-02-14T19:19:44Z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