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58" r:id="rId7"/>
    <p:sldId id="260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31.png"/><Relationship Id="rId17" Type="http://schemas.openxmlformats.org/officeDocument/2006/relationships/image" Target="../media/image34.png"/><Relationship Id="rId2" Type="http://schemas.openxmlformats.org/officeDocument/2006/relationships/image" Target="../media/image3.png"/><Relationship Id="rId16" Type="http://schemas.openxmlformats.org/officeDocument/2006/relationships/image" Target="../media/image25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30.png"/><Relationship Id="rId15" Type="http://schemas.openxmlformats.org/officeDocument/2006/relationships/image" Target="../media/image26.png"/><Relationship Id="rId10" Type="http://schemas.openxmlformats.org/officeDocument/2006/relationships/image" Target="../media/image29.png"/><Relationship Id="rId19" Type="http://schemas.openxmlformats.org/officeDocument/2006/relationships/image" Target="../media/image36.png"/><Relationship Id="rId4" Type="http://schemas.openxmlformats.org/officeDocument/2006/relationships/image" Target="../media/image16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31.png"/><Relationship Id="rId17" Type="http://schemas.openxmlformats.org/officeDocument/2006/relationships/image" Target="../media/image34.png"/><Relationship Id="rId2" Type="http://schemas.openxmlformats.org/officeDocument/2006/relationships/image" Target="../media/image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30.png"/><Relationship Id="rId15" Type="http://schemas.openxmlformats.org/officeDocument/2006/relationships/image" Target="../media/image26.png"/><Relationship Id="rId10" Type="http://schemas.openxmlformats.org/officeDocument/2006/relationships/image" Target="../media/image29.png"/><Relationship Id="rId4" Type="http://schemas.openxmlformats.org/officeDocument/2006/relationships/image" Target="../media/image16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8.pn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4" Type="http://schemas.openxmlformats.org/officeDocument/2006/relationships/image" Target="../media/image15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3.png"/><Relationship Id="rId7" Type="http://schemas.openxmlformats.org/officeDocument/2006/relationships/image" Target="../media/image44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15.png"/><Relationship Id="rId9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703438" y="625571"/>
            <a:ext cx="7646965" cy="311623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u="sng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Statistics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Measures of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location and spread</a:t>
            </a:r>
            <a:endParaRPr lang="ja-JP" altLang="en-US" sz="66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56062" y="383734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Rebecca records the shirt collar size, x, of the male students in her year. The results are shown in the table.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the data, calculate: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mode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median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Explain why a shirt manufacturer might use the mode for setting their production quota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10875"/>
              </p:ext>
            </p:extLst>
          </p:nvPr>
        </p:nvGraphicFramePr>
        <p:xfrm>
          <a:off x="4580708" y="1597297"/>
          <a:ext cx="2621280" cy="2372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1757157484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434954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Collar</a:t>
                      </a: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 Size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Number of Students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357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02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131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468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12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2061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blipFill>
                <a:blip r:embed="rId6"/>
                <a:stretch>
                  <a:fillRect l="-40741" r="-3703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blipFill>
                <a:blip r:embed="rId7"/>
                <a:stretch>
                  <a:fillRect l="-27273" r="-3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072844" y="1306286"/>
                <a:ext cx="2739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844" y="1306286"/>
                <a:ext cx="273921" cy="246221"/>
              </a:xfrm>
              <a:prstGeom prst="rect">
                <a:avLst/>
              </a:prstGeom>
              <a:blipFill>
                <a:blip r:embed="rId8"/>
                <a:stretch>
                  <a:fillRect l="-24444" r="-24444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46718" y="2151019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6718" y="2151019"/>
                <a:ext cx="274114" cy="246221"/>
              </a:xfrm>
              <a:prstGeom prst="rect">
                <a:avLst/>
              </a:prstGeom>
              <a:blipFill>
                <a:blip r:embed="rId9"/>
                <a:stretch>
                  <a:fillRect l="-17778" r="-1555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911735" y="2547260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263.5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735" y="2547260"/>
                <a:ext cx="543418" cy="246221"/>
              </a:xfrm>
              <a:prstGeom prst="rect">
                <a:avLst/>
              </a:prstGeom>
              <a:blipFill>
                <a:blip r:embed="rId10"/>
                <a:stretch>
                  <a:fillRect l="-8989" r="-898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77049" y="2908666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464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049" y="2908666"/>
                <a:ext cx="387927" cy="246221"/>
              </a:xfrm>
              <a:prstGeom prst="rect">
                <a:avLst/>
              </a:prstGeom>
              <a:blipFill>
                <a:blip r:embed="rId11"/>
                <a:stretch>
                  <a:fillRect l="-12698" r="-1111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81403" y="3270072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561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1403" y="3270072"/>
                <a:ext cx="387927" cy="246221"/>
              </a:xfrm>
              <a:prstGeom prst="rect">
                <a:avLst/>
              </a:prstGeom>
              <a:blipFill>
                <a:blip r:embed="rId12"/>
                <a:stretch>
                  <a:fillRect l="-12500" r="-1093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68339" y="3648895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339" y="3648895"/>
                <a:ext cx="387927" cy="246221"/>
              </a:xfrm>
              <a:prstGeom prst="rect">
                <a:avLst/>
              </a:prstGeom>
              <a:blipFill>
                <a:blip r:embed="rId13"/>
                <a:stretch>
                  <a:fillRect l="-10938" r="-1093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389222" y="3949338"/>
                <a:ext cx="1458733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𝑓𝑥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=1537.5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222" y="3949338"/>
                <a:ext cx="1458733" cy="5962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72153" y="4907009"/>
                <a:ext cx="974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153" y="4907009"/>
                <a:ext cx="974947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/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18">
                <a:extLst>
                  <a:ext uri="{FF2B5EF4-FFF2-40B4-BE49-F238E27FC236}">
                    <a16:creationId xmlns:a16="http://schemas.microsoft.com/office/drawing/2014/main" id="{5678B0DF-D1C2-481D-BF63-0E08C89557A4}"/>
                  </a:ext>
                </a:extLst>
              </p:cNvPr>
              <p:cNvSpPr txBox="1"/>
              <p:nvPr/>
            </p:nvSpPr>
            <p:spPr>
              <a:xfrm>
                <a:off x="4924583" y="4741458"/>
                <a:ext cx="836576" cy="51924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18">
                <a:extLst>
                  <a:ext uri="{FF2B5EF4-FFF2-40B4-BE49-F238E27FC236}">
                    <a16:creationId xmlns:a16="http://schemas.microsoft.com/office/drawing/2014/main" id="{5678B0DF-D1C2-481D-BF63-0E08C8955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583" y="4741458"/>
                <a:ext cx="836576" cy="51924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18">
                <a:extLst>
                  <a:ext uri="{FF2B5EF4-FFF2-40B4-BE49-F238E27FC236}">
                    <a16:creationId xmlns:a16="http://schemas.microsoft.com/office/drawing/2014/main" id="{78F2E7C0-4DD9-41D6-AF9B-6775AA191E48}"/>
                  </a:ext>
                </a:extLst>
              </p:cNvPr>
              <p:cNvSpPr txBox="1"/>
              <p:nvPr/>
            </p:nvSpPr>
            <p:spPr>
              <a:xfrm>
                <a:off x="4924583" y="5442627"/>
                <a:ext cx="1040348" cy="46762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1537.5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18">
                <a:extLst>
                  <a:ext uri="{FF2B5EF4-FFF2-40B4-BE49-F238E27FC236}">
                    <a16:creationId xmlns:a16="http://schemas.microsoft.com/office/drawing/2014/main" id="{78F2E7C0-4DD9-41D6-AF9B-6775AA191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583" y="5442627"/>
                <a:ext cx="1040348" cy="46762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AB5B6CED-DBDD-4ABF-86BB-5020BA8D35A9}"/>
                  </a:ext>
                </a:extLst>
              </p:cNvPr>
              <p:cNvSpPr txBox="1"/>
              <p:nvPr/>
            </p:nvSpPr>
            <p:spPr>
              <a:xfrm>
                <a:off x="4924583" y="6176962"/>
                <a:ext cx="812723" cy="246221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=16.2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AB5B6CED-DBDD-4ABF-86BB-5020BA8D3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583" y="6176962"/>
                <a:ext cx="812723" cy="246221"/>
              </a:xfrm>
              <a:prstGeom prst="rect">
                <a:avLst/>
              </a:prstGeom>
              <a:blipFill>
                <a:blip r:embed="rId20"/>
                <a:stretch>
                  <a:fillRect l="-3759" r="-5263" b="-4878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76029" y="4982913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86748" y="5018423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Arc 31">
            <a:extLst>
              <a:ext uri="{FF2B5EF4-FFF2-40B4-BE49-F238E27FC236}">
                <a16:creationId xmlns:a16="http://schemas.microsoft.com/office/drawing/2014/main" id="{992D8CE9-9EE6-4388-811E-64B13AA9A4F5}"/>
              </a:ext>
            </a:extLst>
          </p:cNvPr>
          <p:cNvSpPr/>
          <p:nvPr/>
        </p:nvSpPr>
        <p:spPr>
          <a:xfrm>
            <a:off x="5896685" y="5639860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32">
            <a:extLst>
              <a:ext uri="{FF2B5EF4-FFF2-40B4-BE49-F238E27FC236}">
                <a16:creationId xmlns:a16="http://schemas.microsoft.com/office/drawing/2014/main" id="{9F316A48-13F6-4DEE-85BD-B52595AB4387}"/>
              </a:ext>
            </a:extLst>
          </p:cNvPr>
          <p:cNvSpPr txBox="1"/>
          <p:nvPr/>
        </p:nvSpPr>
        <p:spPr>
          <a:xfrm>
            <a:off x="6207404" y="5755827"/>
            <a:ext cx="1181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48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Rebecca records the shirt collar size, x, of the male students in her year. The results are shown in the table.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the data, calculate: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mode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median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Explain why a shirt manufacturer might use the mode for setting their production quota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80708" y="1597297"/>
          <a:ext cx="2621280" cy="2372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1757157484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434954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Collar</a:t>
                      </a: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 Size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Number of Students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357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02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131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468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12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2061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blipFill>
                <a:blip r:embed="rId6"/>
                <a:stretch>
                  <a:fillRect l="-40741" r="-3703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blipFill>
                <a:blip r:embed="rId7"/>
                <a:stretch>
                  <a:fillRect l="-27273" r="-3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072844" y="1306286"/>
                <a:ext cx="2739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844" y="1306286"/>
                <a:ext cx="273921" cy="246221"/>
              </a:xfrm>
              <a:prstGeom prst="rect">
                <a:avLst/>
              </a:prstGeom>
              <a:blipFill>
                <a:blip r:embed="rId8"/>
                <a:stretch>
                  <a:fillRect l="-24444" r="-24444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46718" y="2151019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6718" y="2151019"/>
                <a:ext cx="274114" cy="246221"/>
              </a:xfrm>
              <a:prstGeom prst="rect">
                <a:avLst/>
              </a:prstGeom>
              <a:blipFill>
                <a:blip r:embed="rId9"/>
                <a:stretch>
                  <a:fillRect l="-17778" r="-1555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911735" y="2547260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263.5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735" y="2547260"/>
                <a:ext cx="543418" cy="246221"/>
              </a:xfrm>
              <a:prstGeom prst="rect">
                <a:avLst/>
              </a:prstGeom>
              <a:blipFill>
                <a:blip r:embed="rId10"/>
                <a:stretch>
                  <a:fillRect l="-8989" r="-898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77049" y="2908666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464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049" y="2908666"/>
                <a:ext cx="387927" cy="246221"/>
              </a:xfrm>
              <a:prstGeom prst="rect">
                <a:avLst/>
              </a:prstGeom>
              <a:blipFill>
                <a:blip r:embed="rId11"/>
                <a:stretch>
                  <a:fillRect l="-12698" r="-1111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81403" y="3270072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561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1403" y="3270072"/>
                <a:ext cx="387927" cy="246221"/>
              </a:xfrm>
              <a:prstGeom prst="rect">
                <a:avLst/>
              </a:prstGeom>
              <a:blipFill>
                <a:blip r:embed="rId12"/>
                <a:stretch>
                  <a:fillRect l="-12500" r="-1093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68339" y="3648895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339" y="3648895"/>
                <a:ext cx="387927" cy="246221"/>
              </a:xfrm>
              <a:prstGeom prst="rect">
                <a:avLst/>
              </a:prstGeom>
              <a:blipFill>
                <a:blip r:embed="rId13"/>
                <a:stretch>
                  <a:fillRect l="-10938" r="-1093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389222" y="3949338"/>
                <a:ext cx="1458733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𝑓𝑥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=1537.5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222" y="3949338"/>
                <a:ext cx="1458733" cy="5962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72153" y="4907009"/>
                <a:ext cx="974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153" y="4907009"/>
                <a:ext cx="974947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/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0EB3A01-087F-4952-A73E-F9B10A512DE1}"/>
              </a:ext>
            </a:extLst>
          </p:cNvPr>
          <p:cNvSpPr txBox="1"/>
          <p:nvPr/>
        </p:nvSpPr>
        <p:spPr>
          <a:xfrm>
            <a:off x="4499007" y="4860842"/>
            <a:ext cx="4193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mode is in this case more useful as it tells the manufacturer what size shirt it needs to produce the most of</a:t>
            </a:r>
          </a:p>
        </p:txBody>
      </p:sp>
    </p:spTree>
    <p:extLst>
      <p:ext uri="{BB962C8B-B14F-4D97-AF65-F5344CB8AC3E}">
        <p14:creationId xmlns:p14="http://schemas.microsoft.com/office/powerpoint/2010/main" val="348519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19399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measure of location is a single value which is used to represent a set of data. Examples include the mean, median and mode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length,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</a:t>
                </a:r>
                <a:r>
                  <a:rPr lang="en-US" sz="1600" dirty="0">
                    <a:latin typeface="Comic Sans MS" panose="030F0702030302020204" pitchFamily="66" charset="0"/>
                  </a:rPr>
                  <a:t>, to the nearest mm, of a random sample of pine cones is measured. The data is shown in the table to the right.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modal class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Estimate the mean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median class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193993" cy="4776787"/>
              </a:xfrm>
              <a:blipFill>
                <a:blip r:embed="rId2"/>
                <a:stretch>
                  <a:fillRect l="-436" t="-766" r="-1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6">
            <a:extLst>
              <a:ext uri="{FF2B5EF4-FFF2-40B4-BE49-F238E27FC236}">
                <a16:creationId xmlns:a16="http://schemas.microsoft.com/office/drawing/2014/main" id="{A324ABE9-BC38-4730-9231-B885ACFF1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104443"/>
              </p:ext>
            </p:extLst>
          </p:nvPr>
        </p:nvGraphicFramePr>
        <p:xfrm>
          <a:off x="4807134" y="1400175"/>
          <a:ext cx="2621280" cy="200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1757157484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434954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Cone length (mm)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357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02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131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46868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FC03D22-EB15-41CC-82B5-259CFB9016A1}"/>
              </a:ext>
            </a:extLst>
          </p:cNvPr>
          <p:cNvSpPr txBox="1"/>
          <p:nvPr/>
        </p:nvSpPr>
        <p:spPr>
          <a:xfrm>
            <a:off x="3237180" y="3848410"/>
            <a:ext cx="73577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34-36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27324" y="1110344"/>
                <a:ext cx="1647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24" y="1110344"/>
                <a:ext cx="164725" cy="246221"/>
              </a:xfrm>
              <a:prstGeom prst="rect">
                <a:avLst/>
              </a:prstGeom>
              <a:blipFill>
                <a:blip r:embed="rId5"/>
                <a:stretch>
                  <a:fillRect l="-44444" r="-3703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21039" y="1145177"/>
                <a:ext cx="13498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039" y="1145177"/>
                <a:ext cx="134983" cy="246221"/>
              </a:xfrm>
              <a:prstGeom prst="rect">
                <a:avLst/>
              </a:prstGeom>
              <a:blipFill>
                <a:blip r:embed="rId6"/>
                <a:stretch>
                  <a:fillRect l="-27273" r="-3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42169" y="1132115"/>
                <a:ext cx="2739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169" y="1132115"/>
                <a:ext cx="273921" cy="246221"/>
              </a:xfrm>
              <a:prstGeom prst="rect">
                <a:avLst/>
              </a:prstGeom>
              <a:blipFill>
                <a:blip r:embed="rId7"/>
                <a:stretch>
                  <a:fillRect l="-26667" r="-22222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916043" y="1950722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6043" y="1950722"/>
                <a:ext cx="274114" cy="246221"/>
              </a:xfrm>
              <a:prstGeom prst="rect">
                <a:avLst/>
              </a:prstGeom>
              <a:blipFill>
                <a:blip r:embed="rId8"/>
                <a:stretch>
                  <a:fillRect l="-17778" r="-1333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528512" y="3452950"/>
                <a:ext cx="1458733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𝑓𝑥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=2417.5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8512" y="3452950"/>
                <a:ext cx="1458733" cy="5962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/>
              <p:nvPr/>
            </p:nvSpPr>
            <p:spPr>
              <a:xfrm>
                <a:off x="6344147" y="3461658"/>
                <a:ext cx="966418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147" y="3461658"/>
                <a:ext cx="966418" cy="5962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859437" y="3087190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494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9437" y="3087190"/>
                <a:ext cx="387927" cy="246221"/>
              </a:xfrm>
              <a:prstGeom prst="rect">
                <a:avLst/>
              </a:prstGeom>
              <a:blipFill>
                <a:blip r:embed="rId11"/>
                <a:stretch>
                  <a:fillRect l="-10938" r="-1093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802832" y="2699659"/>
                <a:ext cx="501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1050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2832" y="2699659"/>
                <a:ext cx="501740" cy="246221"/>
              </a:xfrm>
              <a:prstGeom prst="rect">
                <a:avLst/>
              </a:prstGeom>
              <a:blipFill>
                <a:blip r:embed="rId12"/>
                <a:stretch>
                  <a:fillRect l="-9756" r="-853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789769" y="2338254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812.5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9" y="2338254"/>
                <a:ext cx="543418" cy="246221"/>
              </a:xfrm>
              <a:prstGeom prst="rect">
                <a:avLst/>
              </a:prstGeom>
              <a:blipFill>
                <a:blip r:embed="rId13"/>
                <a:stretch>
                  <a:fillRect l="-8989" r="-898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8">
                <a:extLst>
                  <a:ext uri="{FF2B5EF4-FFF2-40B4-BE49-F238E27FC236}">
                    <a16:creationId xmlns:a16="http://schemas.microsoft.com/office/drawing/2014/main" id="{5678B0DF-D1C2-481D-BF63-0E08C89557A4}"/>
                  </a:ext>
                </a:extLst>
              </p:cNvPr>
              <p:cNvSpPr txBox="1"/>
              <p:nvPr/>
            </p:nvSpPr>
            <p:spPr>
              <a:xfrm>
                <a:off x="4611074" y="4854670"/>
                <a:ext cx="836576" cy="51924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8">
                <a:extLst>
                  <a:ext uri="{FF2B5EF4-FFF2-40B4-BE49-F238E27FC236}">
                    <a16:creationId xmlns:a16="http://schemas.microsoft.com/office/drawing/2014/main" id="{5678B0DF-D1C2-481D-BF63-0E08C8955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074" y="4854670"/>
                <a:ext cx="836576" cy="51924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8">
                <a:extLst>
                  <a:ext uri="{FF2B5EF4-FFF2-40B4-BE49-F238E27FC236}">
                    <a16:creationId xmlns:a16="http://schemas.microsoft.com/office/drawing/2014/main" id="{78F2E7C0-4DD9-41D6-AF9B-6775AA191E48}"/>
                  </a:ext>
                </a:extLst>
              </p:cNvPr>
              <p:cNvSpPr txBox="1"/>
              <p:nvPr/>
            </p:nvSpPr>
            <p:spPr>
              <a:xfrm>
                <a:off x="4611074" y="5555839"/>
                <a:ext cx="1040349" cy="46762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2417.5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18">
                <a:extLst>
                  <a:ext uri="{FF2B5EF4-FFF2-40B4-BE49-F238E27FC236}">
                    <a16:creationId xmlns:a16="http://schemas.microsoft.com/office/drawing/2014/main" id="{78F2E7C0-4DD9-41D6-AF9B-6775AA191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074" y="5555839"/>
                <a:ext cx="1040349" cy="4676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8">
                <a:extLst>
                  <a:ext uri="{FF2B5EF4-FFF2-40B4-BE49-F238E27FC236}">
                    <a16:creationId xmlns:a16="http://schemas.microsoft.com/office/drawing/2014/main" id="{AB5B6CED-DBDD-4ABF-86BB-5020BA8D35A9}"/>
                  </a:ext>
                </a:extLst>
              </p:cNvPr>
              <p:cNvSpPr txBox="1"/>
              <p:nvPr/>
            </p:nvSpPr>
            <p:spPr>
              <a:xfrm>
                <a:off x="4611074" y="6290174"/>
                <a:ext cx="812723" cy="246221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=34.5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18">
                <a:extLst>
                  <a:ext uri="{FF2B5EF4-FFF2-40B4-BE49-F238E27FC236}">
                    <a16:creationId xmlns:a16="http://schemas.microsoft.com/office/drawing/2014/main" id="{AB5B6CED-DBDD-4ABF-86BB-5020BA8D3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074" y="6290174"/>
                <a:ext cx="812723" cy="246221"/>
              </a:xfrm>
              <a:prstGeom prst="rect">
                <a:avLst/>
              </a:prstGeom>
              <a:blipFill>
                <a:blip r:embed="rId16"/>
                <a:stretch>
                  <a:fillRect l="-2985" r="-5224" b="-7500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562520" y="5096125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873239" y="5131635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31">
            <a:extLst>
              <a:ext uri="{FF2B5EF4-FFF2-40B4-BE49-F238E27FC236}">
                <a16:creationId xmlns:a16="http://schemas.microsoft.com/office/drawing/2014/main" id="{992D8CE9-9EE6-4388-811E-64B13AA9A4F5}"/>
              </a:ext>
            </a:extLst>
          </p:cNvPr>
          <p:cNvSpPr/>
          <p:nvPr/>
        </p:nvSpPr>
        <p:spPr>
          <a:xfrm>
            <a:off x="5583176" y="5753072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32">
            <a:extLst>
              <a:ext uri="{FF2B5EF4-FFF2-40B4-BE49-F238E27FC236}">
                <a16:creationId xmlns:a16="http://schemas.microsoft.com/office/drawing/2014/main" id="{9F316A48-13F6-4DEE-85BD-B52595AB4387}"/>
              </a:ext>
            </a:extLst>
          </p:cNvPr>
          <p:cNvSpPr txBox="1"/>
          <p:nvPr/>
        </p:nvSpPr>
        <p:spPr>
          <a:xfrm>
            <a:off x="5893895" y="5869039"/>
            <a:ext cx="1181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610496" y="4086606"/>
            <a:ext cx="4341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To calculate the mean from a grouped table you need to use the midpoint of each group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89617" y="2096697"/>
            <a:ext cx="540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30.5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85263" y="2466811"/>
            <a:ext cx="540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32.5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89618" y="2828217"/>
            <a:ext cx="540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35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85264" y="3198332"/>
            <a:ext cx="540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38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8">
            <a:extLst>
              <a:ext uri="{FF2B5EF4-FFF2-40B4-BE49-F238E27FC236}">
                <a16:creationId xmlns:a16="http://schemas.microsoft.com/office/drawing/2014/main" id="{BFC03D22-EB15-41CC-82B5-259CFB9016A1}"/>
              </a:ext>
            </a:extLst>
          </p:cNvPr>
          <p:cNvSpPr txBox="1"/>
          <p:nvPr/>
        </p:nvSpPr>
        <p:spPr>
          <a:xfrm>
            <a:off x="3406997" y="4427530"/>
            <a:ext cx="53540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34.5</a:t>
            </a:r>
          </a:p>
        </p:txBody>
      </p:sp>
    </p:spTree>
    <p:extLst>
      <p:ext uri="{BB962C8B-B14F-4D97-AF65-F5344CB8AC3E}">
        <p14:creationId xmlns:p14="http://schemas.microsoft.com/office/powerpoint/2010/main" val="223326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 animBg="1"/>
      <p:bldP spid="25" grpId="0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19399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measure of location is a single value which is used to represent a set of data. Examples include the mean, median and mode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length,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</a:t>
                </a:r>
                <a:r>
                  <a:rPr lang="en-US" sz="1600" dirty="0">
                    <a:latin typeface="Comic Sans MS" panose="030F0702030302020204" pitchFamily="66" charset="0"/>
                  </a:rPr>
                  <a:t>, to the nearest mm, of a random sample of pine cones is measured. The data is shown in the table to the right.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modal class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Estimate the mean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median class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193993" cy="4776787"/>
              </a:xfrm>
              <a:blipFill>
                <a:blip r:embed="rId2"/>
                <a:stretch>
                  <a:fillRect l="-436" t="-766" r="-1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6">
            <a:extLst>
              <a:ext uri="{FF2B5EF4-FFF2-40B4-BE49-F238E27FC236}">
                <a16:creationId xmlns:a16="http://schemas.microsoft.com/office/drawing/2014/main" id="{A324ABE9-BC38-4730-9231-B885ACFF1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104443"/>
              </p:ext>
            </p:extLst>
          </p:nvPr>
        </p:nvGraphicFramePr>
        <p:xfrm>
          <a:off x="4807134" y="1400175"/>
          <a:ext cx="2621280" cy="200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1757157484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434954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Cone length (mm)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357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02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131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46868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FC03D22-EB15-41CC-82B5-259CFB9016A1}"/>
              </a:ext>
            </a:extLst>
          </p:cNvPr>
          <p:cNvSpPr txBox="1"/>
          <p:nvPr/>
        </p:nvSpPr>
        <p:spPr>
          <a:xfrm>
            <a:off x="3237180" y="3848410"/>
            <a:ext cx="73577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34-36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27324" y="1110344"/>
                <a:ext cx="1647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24" y="1110344"/>
                <a:ext cx="164725" cy="246221"/>
              </a:xfrm>
              <a:prstGeom prst="rect">
                <a:avLst/>
              </a:prstGeom>
              <a:blipFill>
                <a:blip r:embed="rId5"/>
                <a:stretch>
                  <a:fillRect l="-44444" r="-3703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21039" y="1145177"/>
                <a:ext cx="13498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039" y="1145177"/>
                <a:ext cx="134983" cy="246221"/>
              </a:xfrm>
              <a:prstGeom prst="rect">
                <a:avLst/>
              </a:prstGeom>
              <a:blipFill>
                <a:blip r:embed="rId6"/>
                <a:stretch>
                  <a:fillRect l="-27273" r="-3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/>
              <p:nvPr/>
            </p:nvSpPr>
            <p:spPr>
              <a:xfrm>
                <a:off x="6344147" y="3461658"/>
                <a:ext cx="966418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147" y="3461658"/>
                <a:ext cx="966418" cy="5962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テキスト ボックス 8">
            <a:extLst>
              <a:ext uri="{FF2B5EF4-FFF2-40B4-BE49-F238E27FC236}">
                <a16:creationId xmlns:a16="http://schemas.microsoft.com/office/drawing/2014/main" id="{BFC03D22-EB15-41CC-82B5-259CFB9016A1}"/>
              </a:ext>
            </a:extLst>
          </p:cNvPr>
          <p:cNvSpPr txBox="1"/>
          <p:nvPr/>
        </p:nvSpPr>
        <p:spPr>
          <a:xfrm>
            <a:off x="3406997" y="4427530"/>
            <a:ext cx="53540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34.5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65518" y="4419599"/>
                <a:ext cx="632994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70+1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518" y="4419599"/>
                <a:ext cx="632994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26330" y="5042261"/>
                <a:ext cx="8395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35.5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𝑡h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330" y="5042261"/>
                <a:ext cx="839589" cy="246221"/>
              </a:xfrm>
              <a:prstGeom prst="rect">
                <a:avLst/>
              </a:prstGeom>
              <a:blipFill>
                <a:blip r:embed="rId9"/>
                <a:stretch>
                  <a:fillRect l="-2190" r="-510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236722" y="5351419"/>
            <a:ext cx="4376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median is the 35.5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Add the frequencies up until you get beyond this value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median class is 34-36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205651" y="2057509"/>
            <a:ext cx="275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122919" y="2427623"/>
            <a:ext cx="375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27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109856" y="2789029"/>
            <a:ext cx="375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57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8">
            <a:extLst>
              <a:ext uri="{FF2B5EF4-FFF2-40B4-BE49-F238E27FC236}">
                <a16:creationId xmlns:a16="http://schemas.microsoft.com/office/drawing/2014/main" id="{BFC03D22-EB15-41CC-82B5-259CFB9016A1}"/>
              </a:ext>
            </a:extLst>
          </p:cNvPr>
          <p:cNvSpPr txBox="1"/>
          <p:nvPr/>
        </p:nvSpPr>
        <p:spPr>
          <a:xfrm>
            <a:off x="3324266" y="5050192"/>
            <a:ext cx="73577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34-36</a:t>
            </a:r>
          </a:p>
        </p:txBody>
      </p:sp>
    </p:spTree>
    <p:extLst>
      <p:ext uri="{BB962C8B-B14F-4D97-AF65-F5344CB8AC3E}">
        <p14:creationId xmlns:p14="http://schemas.microsoft.com/office/powerpoint/2010/main" val="205107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38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588" y="1738539"/>
            <a:ext cx="4371703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1) State whether each variable is qualitative or quantitative: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Car </a:t>
            </a:r>
            <a:r>
              <a:rPr lang="en-US" sz="2000" dirty="0" err="1">
                <a:latin typeface="Comic Sans MS" panose="030F0702030302020204" pitchFamily="66" charset="0"/>
              </a:rPr>
              <a:t>colour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Miles travelled by a cyclist</a:t>
            </a:r>
          </a:p>
          <a:p>
            <a:pPr marL="457200" indent="-457200">
              <a:buAutoNum type="alphaLcParenR"/>
            </a:pPr>
            <a:r>
              <a:rPr lang="en-US" sz="2000" dirty="0" err="1">
                <a:latin typeface="Comic Sans MS" panose="030F0702030302020204" pitchFamily="66" charset="0"/>
              </a:rPr>
              <a:t>Favourite</a:t>
            </a:r>
            <a:r>
              <a:rPr lang="en-US" sz="2000" dirty="0">
                <a:latin typeface="Comic Sans MS" panose="030F0702030302020204" pitchFamily="66" charset="0"/>
              </a:rPr>
              <a:t> pet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Number of siblings</a:t>
            </a:r>
          </a:p>
          <a:p>
            <a:pPr marL="457200" indent="-457200">
              <a:buAutoNum type="alphaL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State whether each of these variables is discrete or continuous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Number of pets owned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Distance walked by hikers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Fuel consumption of lorries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Number of peas in a pod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Times taken by a group of athletes to run 1500m.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667794" y="1734185"/>
            <a:ext cx="437170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700" dirty="0">
                <a:latin typeface="Comic Sans MS" panose="030F0702030302020204" pitchFamily="66" charset="0"/>
              </a:rPr>
              <a:t>3) Calculate the 3 averages and range for the data set below:</a:t>
            </a:r>
            <a:endParaRPr lang="en-GB" sz="17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91470"/>
              </p:ext>
            </p:extLst>
          </p:nvPr>
        </p:nvGraphicFramePr>
        <p:xfrm>
          <a:off x="4702628" y="2429690"/>
          <a:ext cx="4223658" cy="7576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8138">
                  <a:extLst>
                    <a:ext uri="{9D8B030D-6E8A-4147-A177-3AD203B41FA5}">
                      <a16:colId xmlns:a16="http://schemas.microsoft.com/office/drawing/2014/main" val="3065679340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1647417678"/>
                    </a:ext>
                  </a:extLst>
                </a:gridCol>
                <a:gridCol w="452846">
                  <a:extLst>
                    <a:ext uri="{9D8B030D-6E8A-4147-A177-3AD203B41FA5}">
                      <a16:colId xmlns:a16="http://schemas.microsoft.com/office/drawing/2014/main" val="3273593554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3641983238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1692771704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2528305696"/>
                    </a:ext>
                  </a:extLst>
                </a:gridCol>
              </a:tblGrid>
              <a:tr h="378823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Peas in a pod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6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868620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11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6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733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54927" y="2185851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Qualitative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4081" y="2817222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Qualitative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4755" y="2290354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Quantitative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34343" y="3182983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Quantitative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69920" y="4241074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Discrete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7817" y="5133702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Discrete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31176" y="4519748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Continuous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96491" y="4855028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Continuous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77143" y="5756365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Continuous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61612" y="3357154"/>
            <a:ext cx="105189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Mean 5.33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Median 6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Mode 6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Range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1361741" y="2487947"/>
            <a:ext cx="6438301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2A and 2B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These can also be known as ‘measures of central tendency’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mode or modal class is the value or class with the highest frequency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median is the middle value when the data is put into ascending (or descending) order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mean is calculated using the formula: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85" y="5556069"/>
                <a:ext cx="817147" cy="533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5" y="5556069"/>
                <a:ext cx="817147" cy="5336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4476206" y="4502331"/>
            <a:ext cx="148045" cy="11059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081453" y="4458789"/>
            <a:ext cx="666204" cy="10232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172893" y="6035040"/>
            <a:ext cx="1227907" cy="15675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97533" y="3962400"/>
            <a:ext cx="1053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mean, ‘x-bar’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38504" y="3801291"/>
                <a:ext cx="251242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sum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each number in the data set)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504" y="3801291"/>
                <a:ext cx="2512422" cy="738664"/>
              </a:xfrm>
              <a:prstGeom prst="rect">
                <a:avLst/>
              </a:prstGeom>
              <a:blipFill>
                <a:blip r:embed="rId3"/>
                <a:stretch>
                  <a:fillRect t="-1653" r="-145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383385" y="5904410"/>
            <a:ext cx="1602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number of ‘bits’ of data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6024" y="6026331"/>
            <a:ext cx="3013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need to start using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‘proper’ notation!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mean of a sample of 25 observations is 6.4. The mean of a second sample of 30 observations is 7.2. Calculate the mean of all 55 observations.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15737" y="3862252"/>
                <a:ext cx="93775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6.4+7.2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737" y="3862252"/>
                <a:ext cx="937757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70411" y="4591615"/>
            <a:ext cx="30796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Why is this calculation wrong?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4185" y="5101785"/>
            <a:ext cx="41191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Each data set has a different quantity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mean will be ‘weighted’ towards the data set with the higher quantity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77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mean of a sample of 25 observations is 6.4. The mean of a second sample of 30 observations of 7.2. Calculate the mean of all 55 observations.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571028" y="1242874"/>
            <a:ext cx="1023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Sample 1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21989" y="1703160"/>
                <a:ext cx="991297" cy="535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6.4=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1989" y="1703160"/>
                <a:ext cx="991297" cy="535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4402353" y="2521260"/>
            <a:ext cx="1149819" cy="656945"/>
            <a:chOff x="4402353" y="2521260"/>
            <a:chExt cx="1149819" cy="6569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877307" y="2521260"/>
                  <a:ext cx="67486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=160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7307" y="2521260"/>
                  <a:ext cx="674865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703" r="-8108" b="-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8" name="Group 17"/>
            <p:cNvGrpSpPr/>
            <p:nvPr/>
          </p:nvGrpSpPr>
          <p:grpSpPr>
            <a:xfrm>
              <a:off x="4402353" y="2530136"/>
              <a:ext cx="452761" cy="648069"/>
              <a:chOff x="5326602" y="3222594"/>
              <a:chExt cx="452761" cy="64806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5393184" y="3222594"/>
                    <a:ext cx="385362" cy="53367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nary>
                            </m:num>
                            <m:den/>
                          </m:f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15" name="TextBox 1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93184" y="3222594"/>
                    <a:ext cx="385362" cy="53367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 useBgFill="1">
            <p:nvSpPr>
              <p:cNvPr id="16" name="Rectangle 15"/>
              <p:cNvSpPr/>
              <p:nvPr/>
            </p:nvSpPr>
            <p:spPr>
              <a:xfrm>
                <a:off x="5326602" y="3506679"/>
                <a:ext cx="452761" cy="36398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9" name="Arc 18"/>
          <p:cNvSpPr/>
          <p:nvPr/>
        </p:nvSpPr>
        <p:spPr>
          <a:xfrm>
            <a:off x="5423284" y="2006354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742881" y="2015231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25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60093" y="1229981"/>
            <a:ext cx="10550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Sample 2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911054" y="1690267"/>
                <a:ext cx="991297" cy="535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7.2=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1054" y="1690267"/>
                <a:ext cx="991297" cy="535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/>
          <p:cNvGrpSpPr/>
          <p:nvPr/>
        </p:nvGrpSpPr>
        <p:grpSpPr>
          <a:xfrm>
            <a:off x="6791418" y="2508367"/>
            <a:ext cx="1149819" cy="656945"/>
            <a:chOff x="6791418" y="2508367"/>
            <a:chExt cx="1149819" cy="6569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7266372" y="2508367"/>
                  <a:ext cx="67486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=216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6372" y="2508367"/>
                  <a:ext cx="674865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3604" r="-7207" b="-652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4" name="Group 23"/>
            <p:cNvGrpSpPr/>
            <p:nvPr/>
          </p:nvGrpSpPr>
          <p:grpSpPr>
            <a:xfrm>
              <a:off x="6791418" y="2517243"/>
              <a:ext cx="452761" cy="648069"/>
              <a:chOff x="5326602" y="3222594"/>
              <a:chExt cx="452761" cy="64806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5393184" y="3222594"/>
                    <a:ext cx="385362" cy="53367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nary>
                            </m:num>
                            <m:den/>
                          </m:f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93184" y="3222594"/>
                    <a:ext cx="385362" cy="53367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 useBgFill="1">
            <p:nvSpPr>
              <p:cNvPr id="26" name="Rectangle 25"/>
              <p:cNvSpPr/>
              <p:nvPr/>
            </p:nvSpPr>
            <p:spPr>
              <a:xfrm>
                <a:off x="5326602" y="3506679"/>
                <a:ext cx="452761" cy="36398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7" name="Arc 26"/>
          <p:cNvSpPr/>
          <p:nvPr/>
        </p:nvSpPr>
        <p:spPr>
          <a:xfrm>
            <a:off x="7812349" y="1993461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123068" y="2028971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30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73290" y="3178798"/>
            <a:ext cx="38843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total sum of the data is 376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There were 55 ‘bits’ of data in total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94308" y="4233297"/>
                <a:ext cx="817147" cy="533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308" y="4233297"/>
                <a:ext cx="817147" cy="5336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95788" y="4971624"/>
                <a:ext cx="86940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376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788" y="4971624"/>
                <a:ext cx="869405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6872796" y="4551709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183515" y="4587219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6900909" y="5290035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211628" y="5325545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95788" y="5797247"/>
                <a:ext cx="9174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=6.84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788" y="5797247"/>
                <a:ext cx="917495" cy="276999"/>
              </a:xfrm>
              <a:prstGeom prst="rect">
                <a:avLst/>
              </a:prstGeom>
              <a:blipFill>
                <a:blip r:embed="rId11"/>
                <a:stretch>
                  <a:fillRect l="-3333" r="-6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52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9" grpId="0" animBg="1"/>
      <p:bldP spid="20" grpId="0"/>
      <p:bldP spid="21" grpId="0"/>
      <p:bldP spid="22" grpId="0"/>
      <p:bldP spid="27" grpId="0" animBg="1"/>
      <p:bldP spid="28" grpId="0"/>
      <p:bldP spid="30" grpId="0"/>
      <p:bldP spid="31" grpId="0"/>
      <p:bldP spid="32" grpId="0" animBg="1"/>
      <p:bldP spid="33" grpId="0"/>
      <p:bldP spid="34" grpId="0" animBg="1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will need to decide which is the best average to use depending on the situation…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322532" y="3779520"/>
            <a:ext cx="7056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Mode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6711" y="3783873"/>
            <a:ext cx="869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Median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38216" y="3792583"/>
            <a:ext cx="691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Mean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0147" y="4197531"/>
            <a:ext cx="25081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mode is used for qualitative data, or where the data has a single mode or two modes (bi-modal)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48183" y="4180112"/>
            <a:ext cx="25081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used for quantitative data, and is usually used when the data has some extreme values (since this will not affect the median too much)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8138" y="4197528"/>
            <a:ext cx="25081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mean is used for quantitative data and uses all data in a set. It therefore gives a true measure, but can be skewed by extreme values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07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data given in a frequency table, you can calculate the mean by using the formula below: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11383" y="3553097"/>
                <a:ext cx="836576" cy="517578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383" y="3553097"/>
                <a:ext cx="836576" cy="5175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2677887" y="3457303"/>
            <a:ext cx="1415142" cy="222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58344" y="3139439"/>
            <a:ext cx="25124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sum of the products of the data values and their frequencies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621282" y="3971109"/>
            <a:ext cx="1297575" cy="3831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31772" y="4180114"/>
            <a:ext cx="1741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sum of the frequencies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891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Rebecca records the shirt collar size, x, of the male students in her year. The results are shown in the table.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the data, calculate: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mode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median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Explain why a shirt manufacturer might use the mode for setting their production quota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10875"/>
              </p:ext>
            </p:extLst>
          </p:nvPr>
        </p:nvGraphicFramePr>
        <p:xfrm>
          <a:off x="4580708" y="1597297"/>
          <a:ext cx="2621280" cy="2372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1757157484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434954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Collar</a:t>
                      </a: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 Size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Number of Students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357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02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131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468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12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2061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blipFill>
                <a:blip r:embed="rId6"/>
                <a:stretch>
                  <a:fillRect l="-40741" r="-3703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blipFill>
                <a:blip r:embed="rId7"/>
                <a:stretch>
                  <a:fillRect l="-27273" r="-3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196147" y="4619896"/>
                <a:ext cx="632994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95+1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147" y="4619896"/>
                <a:ext cx="632994" cy="4660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156959" y="5242558"/>
                <a:ext cx="6840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48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𝑡h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59" y="5242558"/>
                <a:ext cx="684098" cy="246221"/>
              </a:xfrm>
              <a:prstGeom prst="rect">
                <a:avLst/>
              </a:prstGeom>
              <a:blipFill>
                <a:blip r:embed="rId9"/>
                <a:stretch>
                  <a:fillRect l="-2679" r="-535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036524" y="2272935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6524" y="2272935"/>
                <a:ext cx="160300" cy="246221"/>
              </a:xfrm>
              <a:prstGeom prst="rect">
                <a:avLst/>
              </a:prstGeom>
              <a:blipFill>
                <a:blip r:embed="rId10"/>
                <a:stretch>
                  <a:fillRect l="-25926" r="-2592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27667" y="2634340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667" y="2634340"/>
                <a:ext cx="274114" cy="246221"/>
              </a:xfrm>
              <a:prstGeom prst="rect">
                <a:avLst/>
              </a:prstGeom>
              <a:blipFill>
                <a:blip r:embed="rId11"/>
                <a:stretch>
                  <a:fillRect l="-15556" r="-1555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932021" y="2995746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021" y="2995746"/>
                <a:ext cx="274114" cy="246221"/>
              </a:xfrm>
              <a:prstGeom prst="rect">
                <a:avLst/>
              </a:prstGeom>
              <a:blipFill>
                <a:blip r:embed="rId12"/>
                <a:stretch>
                  <a:fillRect l="-15556" r="-1555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367351" y="5551716"/>
            <a:ext cx="4376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median is the 48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Add the frequencies up until you get beyond this value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median must be 16 as it is in that group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71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0" grpId="0"/>
      <p:bldP spid="22" grpId="0"/>
      <p:bldP spid="23" grpId="0"/>
      <p:bldP spid="24" grpId="0"/>
      <p:bldP spid="25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DDC855-8F94-4213-B901-D62FF1B7F9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A91E3-7608-41D8-BDA8-3FD527848D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145A37-1C89-4720-ADC5-C5834DA34354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</TotalTime>
  <Words>1745</Words>
  <Application>Microsoft Office PowerPoint</Application>
  <PresentationFormat>On-screen Show (4:3)</PresentationFormat>
  <Paragraphs>329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Wingdings</vt:lpstr>
      <vt:lpstr>Office テーマ</vt:lpstr>
      <vt:lpstr>PowerPoint Presentation</vt:lpstr>
      <vt:lpstr>Prior Knowledge Check</vt:lpstr>
      <vt:lpstr>PowerPoint Presentation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142</cp:revision>
  <dcterms:created xsi:type="dcterms:W3CDTF">2017-08-14T15:35:38Z</dcterms:created>
  <dcterms:modified xsi:type="dcterms:W3CDTF">2021-01-27T22:03:46Z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