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mv" ContentType="video/x-ms-wmv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014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0049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87503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846284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14833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83416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06831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08650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554700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1607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8302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66240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6DF5FD-9527-4885-BB3C-900525AF2037}" type="datetimeFigureOut">
              <a:rPr lang="en-GB" smtClean="0"/>
              <a:t>19/02/2021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20FD94-CDBC-4DB5-A5A5-5B7588141A9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2501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9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Relationship Id="rId9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4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Relationship Id="rId9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9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3.png"/><Relationship Id="rId2" Type="http://schemas.openxmlformats.org/officeDocument/2006/relationships/video" Target="../media/media1.wmv"/><Relationship Id="rId1" Type="http://schemas.microsoft.com/office/2007/relationships/media" Target="../media/media1.wmv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png"/><Relationship Id="rId9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EEEC92-A3CC-4907-B769-49B87C7F28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4325" y="2573754"/>
            <a:ext cx="8515350" cy="1325563"/>
          </a:xfrm>
        </p:spPr>
        <p:txBody>
          <a:bodyPr/>
          <a:lstStyle/>
          <a:p>
            <a:pPr algn="ctr"/>
            <a:r>
              <a:rPr lang="en-GB" b="1" dirty="0"/>
              <a:t>The modulus function (2.1)</a:t>
            </a:r>
          </a:p>
        </p:txBody>
      </p:sp>
    </p:spTree>
    <p:extLst>
      <p:ext uri="{BB962C8B-B14F-4D97-AF65-F5344CB8AC3E}">
        <p14:creationId xmlns:p14="http://schemas.microsoft.com/office/powerpoint/2010/main" val="27613440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4429536"/>
            <a:ext cx="2704889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12" y="2686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alt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12" y="2686"/>
                  <a:ext cx="1733" cy="393"/>
                </a:xfrm>
                <a:prstGeom prst="rect">
                  <a:avLst/>
                </a:prstGeom>
                <a:blipFill>
                  <a:blip r:embed="rId4"/>
                  <a:stretch>
                    <a:fillRect t="-1071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5604810"/>
            <a:ext cx="265094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475" y="2765"/>
                  <a:ext cx="159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alt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75" y="2765"/>
                  <a:ext cx="1591" cy="393"/>
                </a:xfrm>
                <a:prstGeom prst="rect">
                  <a:avLst/>
                </a:prstGeom>
                <a:blipFill>
                  <a:blip r:embed="rId5"/>
                  <a:stretch>
                    <a:fillRect l="-3141" t="-10843" b="-3253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4429535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t="-1071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5604810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40" y="2765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alt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altLang="en-US" sz="27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0" y="2765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t="-10843" b="-3253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58580" y="247677"/>
            <a:ext cx="4432968" cy="1151181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+mn-lt"/>
              </a:rPr>
              <a:t>What is the equation of this graph?</a:t>
            </a:r>
            <a:endParaRPr lang="en-US" altLang="en-US" sz="2200" dirty="0">
              <a:latin typeface="+mn-lt"/>
            </a:endParaRPr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1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11853" y="5522802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351D2EEE-B2A5-43AC-A8E7-FCA2B1F4AAA1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39308" r="2561" b="28272"/>
          <a:stretch/>
        </p:blipFill>
        <p:spPr>
          <a:xfrm>
            <a:off x="1417532" y="1510493"/>
            <a:ext cx="3259865" cy="2800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0066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4429536"/>
            <a:ext cx="2704889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12" y="2686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alt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−1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12" y="2686"/>
                  <a:ext cx="1733" cy="393"/>
                </a:xfrm>
                <a:prstGeom prst="rect">
                  <a:avLst/>
                </a:prstGeom>
                <a:blipFill>
                  <a:blip r:embed="rId4"/>
                  <a:stretch>
                    <a:fillRect t="-1071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5604810"/>
            <a:ext cx="265094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475" y="2765"/>
                  <a:ext cx="159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alt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+1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75" y="2765"/>
                  <a:ext cx="1591" cy="393"/>
                </a:xfrm>
                <a:prstGeom prst="rect">
                  <a:avLst/>
                </a:prstGeom>
                <a:blipFill>
                  <a:blip r:embed="rId5"/>
                  <a:stretch>
                    <a:fillRect l="-3141" t="-10843" b="-3253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4429535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−1</m:t>
                          </m:r>
                        </m:e>
                      </m:d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t="-1071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5604810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40" y="2765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alt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GB" altLang="en-US" sz="2700" i="1">
                              <a:latin typeface="Cambria Math" panose="02040503050406030204" pitchFamily="18" charset="0"/>
                            </a:rPr>
                            <m:t>1</m:t>
                          </m:r>
                        </m:e>
                      </m:d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0" y="2765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t="-10843" b="-3253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58580" y="247677"/>
            <a:ext cx="4432968" cy="1151181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+mn-lt"/>
              </a:rPr>
              <a:t>What is the equation of this graph?</a:t>
            </a:r>
            <a:endParaRPr lang="en-US" altLang="en-US" sz="2200" dirty="0">
              <a:latin typeface="+mn-lt"/>
            </a:endParaRPr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2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817376" y="4319566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6BE99BCE-2D29-432F-8ACF-D161339000D9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094" r="1563" b="21652"/>
          <a:stretch/>
        </p:blipFill>
        <p:spPr>
          <a:xfrm>
            <a:off x="1325167" y="1455035"/>
            <a:ext cx="3246833" cy="287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0031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4429536"/>
            <a:ext cx="2704889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212" y="2686"/>
                  <a:ext cx="1733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GB" altLang="en-US" sz="2700" i="1"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  <m:sup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212" y="2686"/>
                  <a:ext cx="1733" cy="393"/>
                </a:xfrm>
                <a:prstGeom prst="rect">
                  <a:avLst/>
                </a:prstGeom>
                <a:blipFill>
                  <a:blip r:embed="rId4"/>
                  <a:stretch>
                    <a:fillRect t="-1071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5604810"/>
            <a:ext cx="265094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475" y="2765"/>
                  <a:ext cx="159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alt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GB" alt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75" y="2765"/>
                  <a:ext cx="1591" cy="393"/>
                </a:xfrm>
                <a:prstGeom prst="rect">
                  <a:avLst/>
                </a:prstGeom>
                <a:blipFill>
                  <a:blip r:embed="rId5"/>
                  <a:stretch>
                    <a:fillRect t="-10843" b="-3253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4429535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t="-1071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5604810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40" y="2765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=−</m:t>
                      </m:r>
                      <m:d>
                        <m:dPr>
                          <m:begChr m:val="|"/>
                          <m:endChr m:val="|"/>
                          <m:ctrlPr>
                            <a:rPr lang="en-GB" altLang="en-US" sz="27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GB" altLang="en-US" sz="27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40" y="2765"/>
                  <a:ext cx="1758" cy="393"/>
                </a:xfrm>
                <a:prstGeom prst="rect">
                  <a:avLst/>
                </a:prstGeom>
                <a:blipFill>
                  <a:blip r:embed="rId7"/>
                  <a:stretch>
                    <a:fillRect t="-10843" b="-32530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AutoShape 20"/>
          <p:cNvSpPr>
            <a:spLocks noChangeArrowheads="1"/>
          </p:cNvSpPr>
          <p:nvPr/>
        </p:nvSpPr>
        <p:spPr bwMode="auto">
          <a:xfrm>
            <a:off x="758580" y="247677"/>
            <a:ext cx="4432968" cy="1151181"/>
          </a:xfrm>
          <a:prstGeom prst="roundRect">
            <a:avLst>
              <a:gd name="adj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2200" dirty="0">
                <a:latin typeface="+mn-lt"/>
              </a:rPr>
              <a:t>What is the equation of this graph?</a:t>
            </a:r>
            <a:endParaRPr lang="en-US" altLang="en-US" sz="2200" dirty="0">
              <a:latin typeface="+mn-lt"/>
            </a:endParaRPr>
          </a:p>
        </p:txBody>
      </p:sp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3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11853" y="5523091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118C4AFC-B551-4EA5-ADA4-35A3D9D766B3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40261" b="13756"/>
          <a:stretch/>
        </p:blipFill>
        <p:spPr>
          <a:xfrm>
            <a:off x="1247564" y="1414171"/>
            <a:ext cx="2860462" cy="2853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359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4429536"/>
            <a:ext cx="2704889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175" y="2619"/>
                  <a:ext cx="1733" cy="52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75" y="2619"/>
                  <a:ext cx="1733" cy="527"/>
                </a:xfrm>
                <a:prstGeom prst="rect">
                  <a:avLst/>
                </a:prstGeom>
                <a:blipFill>
                  <a:blip r:embed="rId4"/>
                  <a:stretch>
                    <a:fillRect b="-8929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5604810"/>
            <a:ext cx="265094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36" y="2698"/>
                  <a:ext cx="1698" cy="53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</a:t>
                  </a:r>
                  <a14:m>
                    <m:oMath xmlns:m="http://schemas.openxmlformats.org/officeDocument/2006/math"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</m:oMath>
                  </a14:m>
                  <a:r>
                    <a:rPr lang="en-GB" altLang="en-US" sz="2700" dirty="0"/>
                    <a:t> , </a:t>
                  </a:r>
                  <a14:m>
                    <m:oMath xmlns:m="http://schemas.openxmlformats.org/officeDocument/2006/math"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36" y="2698"/>
                  <a:ext cx="1698" cy="532"/>
                </a:xfrm>
                <a:prstGeom prst="rect">
                  <a:avLst/>
                </a:prstGeom>
                <a:blipFill>
                  <a:blip r:embed="rId5"/>
                  <a:stretch>
                    <a:fillRect l="-1966" b="-796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4429535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51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t="-1071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37182" y="5604810"/>
            <a:ext cx="2865193" cy="931245"/>
            <a:chOff x="3319" y="2602"/>
            <a:chExt cx="1817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19" y="2707"/>
                  <a:ext cx="1758" cy="52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r>
                    <a:rPr lang="en-GB" altLang="en-US" sz="2700" dirty="0"/>
                    <a:t> ,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19" y="2707"/>
                  <a:ext cx="1758" cy="527"/>
                </a:xfrm>
                <a:prstGeom prst="rect">
                  <a:avLst/>
                </a:prstGeom>
                <a:blipFill>
                  <a:blip r:embed="rId7"/>
                  <a:stretch>
                    <a:fillRect b="-8036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58580" y="247677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200" dirty="0">
                    <a:latin typeface="+mn-lt"/>
                  </a:rPr>
                  <a:t>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alt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=2−</m:t>
                    </m:r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US" alt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80" y="247677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4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811853" y="5523091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2569840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4429536"/>
            <a:ext cx="2704889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175" y="2619"/>
                  <a:ext cx="1733" cy="52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altLang="en-US" sz="27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alt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altLang="en-US" sz="27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75" y="2619"/>
                  <a:ext cx="1733" cy="527"/>
                </a:xfrm>
                <a:prstGeom prst="rect">
                  <a:avLst/>
                </a:prstGeom>
                <a:blipFill>
                  <a:blip r:embed="rId4"/>
                  <a:stretch>
                    <a:fillRect b="-8929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5604810"/>
            <a:ext cx="265094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36" y="2698"/>
                  <a:ext cx="1698" cy="52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b="0" i="0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b="0" i="0" smtClean="0">
                              <a:latin typeface="Cambria Math" panose="02040503050406030204" pitchFamily="18" charset="0"/>
                            </a:rPr>
                            <m:t>4</m:t>
                          </m:r>
                        </m:num>
                        <m:den>
                          <m:r>
                            <a:rPr lang="en-GB" altLang="en-US" sz="2700" b="0" i="0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alt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altLang="en-US" sz="27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36" y="2698"/>
                  <a:ext cx="1698" cy="527"/>
                </a:xfrm>
                <a:prstGeom prst="rect">
                  <a:avLst/>
                </a:prstGeom>
                <a:blipFill>
                  <a:blip r:embed="rId5"/>
                  <a:stretch>
                    <a:fillRect l="-491" b="-8036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4429535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668"/>
                  <a:ext cx="1661" cy="52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0&lt;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668"/>
                  <a:ext cx="1661" cy="527"/>
                </a:xfrm>
                <a:prstGeom prst="rect">
                  <a:avLst/>
                </a:prstGeom>
                <a:blipFill>
                  <a:blip r:embed="rId6"/>
                  <a:stretch>
                    <a:fillRect b="-9009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37182" y="5604810"/>
            <a:ext cx="2865193" cy="931245"/>
            <a:chOff x="3319" y="2602"/>
            <a:chExt cx="1817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19" y="2707"/>
                  <a:ext cx="1758" cy="52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</m:t>
                      </m:r>
                      <m:f>
                        <m:fPr>
                          <m:ctrlPr>
                            <a:rPr lang="en-GB" altLang="en-US" sz="27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i="1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GB" altLang="en-US" sz="2700" i="1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19" y="2707"/>
                  <a:ext cx="1758" cy="527"/>
                </a:xfrm>
                <a:prstGeom prst="rect">
                  <a:avLst/>
                </a:prstGeom>
                <a:blipFill>
                  <a:blip r:embed="rId7"/>
                  <a:stretch>
                    <a:fillRect b="-8036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58580" y="247677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200" dirty="0">
                    <a:latin typeface="+mn-lt"/>
                  </a:rPr>
                  <a:t>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alt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+1</m:t>
                        </m:r>
                      </m:e>
                    </m:d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&lt;3</m:t>
                    </m:r>
                  </m:oMath>
                </a14:m>
                <a:endParaRPr lang="en-US" alt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80" y="247677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5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783702" y="4326816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3392262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4429536"/>
            <a:ext cx="2704889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p:sp>
          <p:nvSpPr>
            <p:cNvPr id="2" name="Text Box 8"/>
            <p:cNvSpPr txBox="1">
              <a:spLocks noChangeArrowheads="1"/>
            </p:cNvSpPr>
            <p:nvPr/>
          </p:nvSpPr>
          <p:spPr bwMode="auto">
            <a:xfrm>
              <a:off x="3168" y="2642"/>
              <a:ext cx="1733" cy="393"/>
            </a:xfrm>
            <a:prstGeom prst="rect">
              <a:avLst/>
            </a:prstGeom>
            <a:grpFill/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>
              <a:spAutoFit/>
            </a:bodyPr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50000"/>
                </a:spcBef>
                <a:buFontTx/>
                <a:buNone/>
              </a:pPr>
              <a:r>
                <a:rPr lang="en-GB" altLang="en-US" sz="2700" dirty="0"/>
                <a:t>b) No solution</a:t>
              </a:r>
            </a:p>
          </p:txBody>
        </p:sp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5604810"/>
            <a:ext cx="265094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80" y="2707"/>
                  <a:ext cx="169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b="0" i="0" smtClean="0">
                          <a:latin typeface="Cambria Math" panose="02040503050406030204" pitchFamily="18" charset="0"/>
                        </a:rPr>
                        <m:t>−1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i="1">
                          <a:latin typeface="Cambria Math" panose="02040503050406030204" pitchFamily="18" charset="0"/>
                        </a:rPr>
                        <m:t>≤7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0" y="2707"/>
                  <a:ext cx="1698" cy="393"/>
                </a:xfrm>
                <a:prstGeom prst="rect">
                  <a:avLst/>
                </a:prstGeom>
                <a:blipFill>
                  <a:blip r:embed="rId4"/>
                  <a:stretch>
                    <a:fillRect l="-1229"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4429535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25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&lt;−1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25"/>
                  <a:ext cx="1661" cy="393"/>
                </a:xfrm>
                <a:prstGeom prst="rect">
                  <a:avLst/>
                </a:prstGeom>
                <a:blipFill>
                  <a:blip r:embed="rId5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5604810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719"/>
                  <a:ext cx="1758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&lt;−1, 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&gt;7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719"/>
                  <a:ext cx="1758" cy="393"/>
                </a:xfrm>
                <a:prstGeom prst="rect">
                  <a:avLst/>
                </a:prstGeom>
                <a:blipFill>
                  <a:blip r:embed="rId6"/>
                  <a:stretch>
                    <a:fillRect l="-1101" t="-10714" b="-30952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58580" y="247677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200" dirty="0">
                    <a:latin typeface="+mn-lt"/>
                  </a:rPr>
                  <a:t>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alt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&lt;−4</m:t>
                    </m:r>
                  </m:oMath>
                </a14:m>
                <a:endParaRPr lang="en-US" alt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80" y="247677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7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6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4783702" y="4326816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343865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1" name="Group 9"/>
          <p:cNvGrpSpPr>
            <a:grpSpLocks/>
          </p:cNvGrpSpPr>
          <p:nvPr/>
        </p:nvGrpSpPr>
        <p:grpSpPr bwMode="auto">
          <a:xfrm>
            <a:off x="5191548" y="4429536"/>
            <a:ext cx="2704889" cy="931244"/>
            <a:chOff x="3161" y="2537"/>
            <a:chExt cx="1814" cy="720"/>
          </a:xfrm>
          <a:solidFill>
            <a:srgbClr val="FFC000"/>
          </a:solidFill>
        </p:grpSpPr>
        <p:sp>
          <p:nvSpPr>
            <p:cNvPr id="3090" name="AutoShape 6"/>
            <p:cNvSpPr>
              <a:spLocks noChangeArrowheads="1"/>
            </p:cNvSpPr>
            <p:nvPr/>
          </p:nvSpPr>
          <p:spPr bwMode="auto">
            <a:xfrm>
              <a:off x="3161" y="2537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3168" y="2642"/>
                  <a:ext cx="1733" cy="52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b)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2" name="Text Box 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168" y="2642"/>
                  <a:ext cx="1733" cy="527"/>
                </a:xfrm>
                <a:prstGeom prst="rect">
                  <a:avLst/>
                </a:prstGeom>
                <a:blipFill>
                  <a:blip r:embed="rId4"/>
                  <a:stretch>
                    <a:fillRect b="-8036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2" name="Group 10"/>
          <p:cNvGrpSpPr>
            <a:grpSpLocks/>
          </p:cNvGrpSpPr>
          <p:nvPr/>
        </p:nvGrpSpPr>
        <p:grpSpPr bwMode="auto">
          <a:xfrm>
            <a:off x="5191548" y="5604810"/>
            <a:ext cx="2650941" cy="931245"/>
            <a:chOff x="3322" y="2602"/>
            <a:chExt cx="1814" cy="720"/>
          </a:xfrm>
          <a:solidFill>
            <a:schemeClr val="bg1"/>
          </a:solidFill>
        </p:grpSpPr>
        <p:sp>
          <p:nvSpPr>
            <p:cNvPr id="3" name="AutoShape 11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9" name="Text Box 12"/>
                <p:cNvSpPr txBox="1">
                  <a:spLocks noChangeArrowheads="1"/>
                </p:cNvSpPr>
                <p:nvPr/>
              </p:nvSpPr>
              <p:spPr bwMode="auto">
                <a:xfrm>
                  <a:off x="3380" y="2707"/>
                  <a:ext cx="1698" cy="532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d)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9" name="Text Box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0" y="2707"/>
                  <a:ext cx="1698" cy="532"/>
                </a:xfrm>
                <a:prstGeom prst="rect">
                  <a:avLst/>
                </a:prstGeom>
                <a:blipFill>
                  <a:blip r:embed="rId5"/>
                  <a:stretch>
                    <a:fillRect l="-3440" b="-796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5" name="Group 13"/>
          <p:cNvGrpSpPr>
            <a:grpSpLocks/>
          </p:cNvGrpSpPr>
          <p:nvPr/>
        </p:nvGrpSpPr>
        <p:grpSpPr bwMode="auto">
          <a:xfrm>
            <a:off x="1141912" y="4429535"/>
            <a:ext cx="2860462" cy="931245"/>
            <a:chOff x="3322" y="2602"/>
            <a:chExt cx="1814" cy="720"/>
          </a:xfrm>
          <a:solidFill>
            <a:srgbClr val="00B050"/>
          </a:solidFill>
        </p:grpSpPr>
        <p:sp>
          <p:nvSpPr>
            <p:cNvPr id="3086" name="AutoShape 14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87" name="Text Box 15"/>
                <p:cNvSpPr txBox="1">
                  <a:spLocks noChangeArrowheads="1"/>
                </p:cNvSpPr>
                <p:nvPr/>
              </p:nvSpPr>
              <p:spPr bwMode="auto">
                <a:xfrm>
                  <a:off x="3389" y="2725"/>
                  <a:ext cx="1661" cy="393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a)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3087" name="Text Box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89" y="2725"/>
                  <a:ext cx="1661" cy="393"/>
                </a:xfrm>
                <a:prstGeom prst="rect">
                  <a:avLst/>
                </a:prstGeom>
                <a:blipFill>
                  <a:blip r:embed="rId6"/>
                  <a:stretch>
                    <a:fillRect t="-10843" b="-31325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88" name="Group 16"/>
          <p:cNvGrpSpPr>
            <a:grpSpLocks/>
          </p:cNvGrpSpPr>
          <p:nvPr/>
        </p:nvGrpSpPr>
        <p:grpSpPr bwMode="auto">
          <a:xfrm>
            <a:off x="1141912" y="5604810"/>
            <a:ext cx="2860462" cy="931245"/>
            <a:chOff x="3322" y="2602"/>
            <a:chExt cx="1814" cy="720"/>
          </a:xfrm>
          <a:solidFill>
            <a:srgbClr val="FF0000"/>
          </a:solidFill>
        </p:grpSpPr>
        <p:sp>
          <p:nvSpPr>
            <p:cNvPr id="3084" name="AutoShape 17"/>
            <p:cNvSpPr>
              <a:spLocks noChangeArrowheads="1"/>
            </p:cNvSpPr>
            <p:nvPr/>
          </p:nvSpPr>
          <p:spPr bwMode="auto">
            <a:xfrm>
              <a:off x="3322" y="2602"/>
              <a:ext cx="1814" cy="720"/>
            </a:xfrm>
            <a:prstGeom prst="roundRect">
              <a:avLst>
                <a:gd name="adj" fmla="val 16667"/>
              </a:avLst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FontTx/>
                <a:buNone/>
              </a:pPr>
              <a:endParaRPr lang="en-US" altLang="en-US" sz="2700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Text Box 18"/>
                <p:cNvSpPr txBox="1">
                  <a:spLocks noChangeArrowheads="1"/>
                </p:cNvSpPr>
                <p:nvPr/>
              </p:nvSpPr>
              <p:spPr bwMode="auto">
                <a:xfrm>
                  <a:off x="3350" y="2719"/>
                  <a:ext cx="1758" cy="527"/>
                </a:xfrm>
                <a:prstGeom prst="rect">
                  <a:avLst/>
                </a:prstGeom>
                <a:grpFill/>
                <a:ln>
                  <a:noFill/>
                </a:ln>
                <a:effectLst/>
                <a:extLs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charset="0"/>
                    </a:defRPr>
                  </a:lvl1pPr>
                  <a:lvl2pPr marL="742950" indent="-285750" eaLnBrk="0" hangingPunct="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charset="0"/>
                    </a:defRPr>
                  </a:lvl2pPr>
                  <a:lvl3pPr marL="1143000" indent="-228600" eaLnBrk="0" hangingPunct="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charset="0"/>
                    </a:defRPr>
                  </a:lvl3pPr>
                  <a:lvl4pPr marL="1600200" indent="-228600" eaLnBrk="0" hangingPunct="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4pPr>
                  <a:lvl5pPr marL="2057400" indent="-228600" eaLnBrk="0" hangingPunct="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GB" altLang="en-US" sz="2700" dirty="0"/>
                    <a:t>c) </a:t>
                  </a:r>
                  <a14:m>
                    <m:oMath xmlns:m="http://schemas.openxmlformats.org/officeDocument/2006/math"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GB" altLang="en-US" sz="27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 , 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GB" altLang="en-US" sz="2700" b="0" i="1" smtClean="0">
                          <a:latin typeface="Cambria Math" panose="02040503050406030204" pitchFamily="18" charset="0"/>
                        </a:rPr>
                        <m:t>=1</m:t>
                      </m:r>
                    </m:oMath>
                  </a14:m>
                  <a:endParaRPr lang="en-GB" altLang="en-US" sz="2700" dirty="0"/>
                </a:p>
              </p:txBody>
            </p:sp>
          </mc:Choice>
          <mc:Fallback xmlns="">
            <p:sp>
              <p:nvSpPr>
                <p:cNvPr id="4" name="Text Box 1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50" y="2719"/>
                  <a:ext cx="1758" cy="527"/>
                </a:xfrm>
                <a:prstGeom prst="rect">
                  <a:avLst/>
                </a:prstGeom>
                <a:blipFill>
                  <a:blip r:embed="rId7"/>
                  <a:stretch>
                    <a:fillRect b="-8929"/>
                  </a:stretch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AutoShape 20"/>
              <p:cNvSpPr>
                <a:spLocks noChangeArrowheads="1"/>
              </p:cNvSpPr>
              <p:nvPr/>
            </p:nvSpPr>
            <p:spPr bwMode="auto">
              <a:xfrm>
                <a:off x="758580" y="247677"/>
                <a:ext cx="4432968" cy="1151181"/>
              </a:xfrm>
              <a:prstGeom prst="roundRect">
                <a:avLst>
                  <a:gd name="adj" fmla="val 16667"/>
                </a:avLst>
              </a:prstGeom>
              <a:solidFill>
                <a:srgbClr val="CCFFCC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GB" altLang="en-US" sz="2200" dirty="0">
                    <a:latin typeface="+mn-lt"/>
                  </a:rPr>
                  <a:t>Solve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GB" altLang="en-US" sz="220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4</m:t>
                        </m:r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−3</m:t>
                        </m:r>
                      </m:e>
                    </m:d>
                    <m:r>
                      <a:rPr lang="en-GB" altLang="en-US" sz="2200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2−</m:t>
                        </m:r>
                        <m:r>
                          <a:rPr lang="en-GB" altLang="en-US" sz="22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</m:oMath>
                </a14:m>
                <a:endParaRPr lang="en-US" altLang="en-US" sz="2200" dirty="0">
                  <a:latin typeface="+mn-lt"/>
                </a:endParaRPr>
              </a:p>
            </p:txBody>
          </p:sp>
        </mc:Choice>
        <mc:Fallback xmlns="">
          <p:sp>
            <p:nvSpPr>
              <p:cNvPr id="5" name="AutoShap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758580" y="247677"/>
                <a:ext cx="4432968" cy="1151181"/>
              </a:xfrm>
              <a:prstGeom prst="roundRect">
                <a:avLst>
                  <a:gd name="adj" fmla="val 16667"/>
                </a:avLst>
              </a:prstGeom>
              <a:blipFill>
                <a:blip r:embed="rId8"/>
                <a:stretch>
                  <a:fillRect/>
                </a:stretch>
              </a:blip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9" name="Text Box 22"/>
          <p:cNvSpPr txBox="1">
            <a:spLocks noChangeArrowheads="1"/>
          </p:cNvSpPr>
          <p:nvPr/>
        </p:nvSpPr>
        <p:spPr bwMode="auto">
          <a:xfrm>
            <a:off x="1325167" y="1250157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sp>
        <p:nvSpPr>
          <p:cNvPr id="3080" name="Text Box 23"/>
          <p:cNvSpPr txBox="1">
            <a:spLocks noChangeArrowheads="1"/>
          </p:cNvSpPr>
          <p:nvPr/>
        </p:nvSpPr>
        <p:spPr bwMode="auto">
          <a:xfrm>
            <a:off x="58307" y="317426"/>
            <a:ext cx="404813" cy="7848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4500" dirty="0"/>
              <a:t>7</a:t>
            </a:r>
          </a:p>
        </p:txBody>
      </p:sp>
      <p:pic>
        <p:nvPicPr>
          <p:cNvPr id="20" name="Countdown_timer.wmv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399604" y="252667"/>
            <a:ext cx="3520580" cy="264043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56EAD616-51AC-410D-9DE1-A00F6404752D}"/>
              </a:ext>
            </a:extLst>
          </p:cNvPr>
          <p:cNvSpPr/>
          <p:nvPr/>
        </p:nvSpPr>
        <p:spPr>
          <a:xfrm>
            <a:off x="796872" y="5459142"/>
            <a:ext cx="3520580" cy="1151181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</p:spTree>
    <p:extLst>
      <p:ext uri="{BB962C8B-B14F-4D97-AF65-F5344CB8AC3E}">
        <p14:creationId xmlns:p14="http://schemas.microsoft.com/office/powerpoint/2010/main" val="422286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1" dur="1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2" fill="hold" display="0">
                  <p:stCondLst>
                    <p:cond delay="indefinite"/>
                  </p:stCondLst>
                </p:cTn>
                <p:tgtEl>
                  <p:spTgt spid="20"/>
                </p:tgtEl>
              </p:cMediaNode>
            </p:video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5F4A154C4641E49BD6DB2899EAF25E9" ma:contentTypeVersion="13" ma:contentTypeDescription="Create a new document." ma:contentTypeScope="" ma:versionID="23bc477752390507dc2cffcd22a104a8">
  <xsd:schema xmlns:xsd="http://www.w3.org/2001/XMLSchema" xmlns:xs="http://www.w3.org/2001/XMLSchema" xmlns:p="http://schemas.microsoft.com/office/2006/metadata/properties" xmlns:ns3="78db98b4-7c56-4667-9532-fea666d1edab" xmlns:ns4="00eee050-7eda-4a68-8825-514e694f5f09" targetNamespace="http://schemas.microsoft.com/office/2006/metadata/properties" ma:root="true" ma:fieldsID="8007d9db6d91cd99dd6d826ae72dde73" ns3:_="" ns4:_="">
    <xsd:import namespace="78db98b4-7c56-4667-9532-fea666d1edab"/>
    <xsd:import namespace="00eee050-7eda-4a68-8825-514e694f5f09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db98b4-7c56-4667-9532-fea666d1eda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eee050-7eda-4a68-8825-514e694f5f09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0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BC0619D-FC66-46B2-A25B-EBEA1DD0FAF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db98b4-7c56-4667-9532-fea666d1edab"/>
    <ds:schemaRef ds:uri="00eee050-7eda-4a68-8825-514e694f5f09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71DCCA78-C56C-405E-8C43-04FA3043EE9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3BE4305-8AD2-4A4D-9BC1-BECE7175A031}">
  <ds:schemaRefs>
    <ds:schemaRef ds:uri="http://schemas.microsoft.com/office/2006/documentManagement/types"/>
    <ds:schemaRef ds:uri="http://purl.org/dc/elements/1.1/"/>
    <ds:schemaRef ds:uri="http://schemas.microsoft.com/office/2006/metadata/properties"/>
    <ds:schemaRef ds:uri="78db98b4-7c56-4667-9532-fea666d1edab"/>
    <ds:schemaRef ds:uri="00eee050-7eda-4a68-8825-514e694f5f09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79</TotalTime>
  <Words>357</Words>
  <Application>Microsoft Office PowerPoint</Application>
  <PresentationFormat>On-screen Show (4:3)</PresentationFormat>
  <Paragraphs>43</Paragraphs>
  <Slides>8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Office Theme</vt:lpstr>
      <vt:lpstr>The modulus function (2.1)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5- Radians</dc:title>
  <dc:creator>Berwick, Chris</dc:creator>
  <cp:lastModifiedBy>Mr G Westwater (Staff)</cp:lastModifiedBy>
  <cp:revision>14</cp:revision>
  <dcterms:created xsi:type="dcterms:W3CDTF">2020-04-22T14:47:14Z</dcterms:created>
  <dcterms:modified xsi:type="dcterms:W3CDTF">2021-02-19T16:21:04Z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0x010100C5F4A154C4641E49BD6DB2899EAF25E9</vt:lpwstr>
  </property>
</Properties>
</file>