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3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225B0C-FE14-4C91-9D7E-C2198E506A64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D9FD60-9650-4A59-AF7B-9C2466D132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1538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007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610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04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353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624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9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194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9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906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269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72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75000"/>
              </a:schemeClr>
            </a:gs>
            <a:gs pos="6000">
              <a:schemeClr val="accent5">
                <a:lumMod val="20000"/>
                <a:lumOff val="80000"/>
              </a:schemeClr>
            </a:gs>
            <a:gs pos="95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1ED18-9525-49C4-8F1A-61607BA47645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0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5.png"/><Relationship Id="rId7" Type="http://schemas.openxmlformats.org/officeDocument/2006/relationships/image" Target="../media/image20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6.png"/><Relationship Id="rId9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11" Type="http://schemas.openxmlformats.org/officeDocument/2006/relationships/image" Target="../media/image36.png"/><Relationship Id="rId5" Type="http://schemas.openxmlformats.org/officeDocument/2006/relationships/image" Target="../media/image30.png"/><Relationship Id="rId10" Type="http://schemas.openxmlformats.org/officeDocument/2006/relationships/image" Target="../media/image35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28.png"/><Relationship Id="rId7" Type="http://schemas.openxmlformats.org/officeDocument/2006/relationships/image" Target="../media/image38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Relationship Id="rId9" Type="http://schemas.openxmlformats.org/officeDocument/2006/relationships/image" Target="../media/image4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180B3ED-5FE6-4D9B-846B-4F0F303DADB3}"/>
              </a:ext>
            </a:extLst>
          </p:cNvPr>
          <p:cNvSpPr/>
          <p:nvPr/>
        </p:nvSpPr>
        <p:spPr>
          <a:xfrm>
            <a:off x="323528" y="548680"/>
            <a:ext cx="8424935" cy="41549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8800" b="0" u="sng" cap="none" spc="0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Accord Heavy SF" panose="020BE200000000000000" pitchFamily="34" charset="0"/>
              </a:rPr>
              <a:t>Statistics</a:t>
            </a:r>
          </a:p>
          <a:p>
            <a:pPr algn="ctr"/>
            <a:r>
              <a:rPr lang="en-US" altLang="ja-JP" sz="8800" b="0" cap="none" spc="0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Accord Heavy SF" panose="020BE200000000000000" pitchFamily="34" charset="0"/>
              </a:rPr>
              <a:t>Conditional </a:t>
            </a:r>
          </a:p>
          <a:p>
            <a:pPr algn="ctr"/>
            <a:r>
              <a:rPr lang="en-US" altLang="ja-JP" sz="8800" b="0" cap="none" spc="0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Accord Heavy SF" panose="020BE200000000000000" pitchFamily="34" charset="0"/>
              </a:rPr>
              <a:t>Probability</a:t>
            </a:r>
            <a:endParaRPr lang="ja-JP" altLang="en-US" sz="8800" b="0" cap="none" spc="0" dirty="0">
              <a:ln w="19050">
                <a:solidFill>
                  <a:schemeClr val="tx1"/>
                </a:solidFill>
              </a:ln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  <a:latin typeface="Accord Heavy SF" panose="020BE200000000000000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8313DA6-E47F-4E10-80A0-614716C6A3BB}"/>
              </a:ext>
            </a:extLst>
          </p:cNvPr>
          <p:cNvSpPr txBox="1"/>
          <p:nvPr/>
        </p:nvSpPr>
        <p:spPr>
          <a:xfrm>
            <a:off x="2267744" y="4869160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376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Prior knowledge check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544714"/>
                <a:ext cx="3756919" cy="2228295"/>
              </a:xfrm>
            </p:spPr>
            <p:txBody>
              <a:bodyPr>
                <a:normAutofit/>
              </a:bodyPr>
              <a:lstStyle/>
              <a:p>
                <a:pPr marL="342900" indent="-342900">
                  <a:buAutoNum type="arabi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Events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mutually exclusive.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=0.3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=0.45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 </a:t>
                </a:r>
              </a:p>
              <a:p>
                <a:pPr marL="342900" indent="-342900">
                  <a:buAutoNum type="arabicParenR"/>
                </a:pPr>
                <a:r>
                  <a:rPr lang="en-GB" sz="1600" dirty="0">
                    <a:latin typeface="Comic Sans MS" panose="030F0702030302020204" pitchFamily="66" charset="0"/>
                  </a:rPr>
                  <a:t>Find:</a:t>
                </a:r>
              </a:p>
              <a:p>
                <a:pPr marL="0" indent="0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</a:t>
                </a:r>
                <a:r>
                  <a:rPr lang="en-GB" sz="1600" dirty="0">
                    <a:latin typeface="Comic Sans MS" panose="030F0702030302020204" pitchFamily="66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𝑜𝑟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	b)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𝑎𝑛𝑑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endParaRPr lang="en-US" sz="1600" b="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𝑛𝑒𝑖𝑡h𝑒𝑟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𝑜𝑟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544714"/>
                <a:ext cx="3756919" cy="2228295"/>
              </a:xfrm>
              <a:blipFill>
                <a:blip r:embed="rId2"/>
                <a:stretch>
                  <a:fillRect l="-1299" t="-32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コンテンツ プレースホルダー 2">
                <a:extLst>
                  <a:ext uri="{FF2B5EF4-FFF2-40B4-BE49-F238E27FC236}">
                    <a16:creationId xmlns:a16="http://schemas.microsoft.com/office/drawing/2014/main" id="{FD2CCAA4-C6C6-4969-AA9A-7CD79C8CBD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10896" y="3844030"/>
                <a:ext cx="3756919" cy="265442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2) Events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independent.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US" sz="1600" i="1" smtClean="0">
                        <a:latin typeface="Cambria Math" panose="02040503050406030204" pitchFamily="18" charset="0"/>
                      </a:rPr>
                      <m:t>=0.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</m:d>
                    <m:r>
                      <a:rPr lang="en-US" sz="1600" i="1" smtClean="0">
                        <a:latin typeface="Cambria Math" panose="02040503050406030204" pitchFamily="18" charset="0"/>
                      </a:rPr>
                      <m:t>=0.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GB" sz="1600" dirty="0">
                    <a:latin typeface="Comic Sans MS" panose="030F0702030302020204" pitchFamily="66" charset="0"/>
                  </a:rPr>
                  <a:t> 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</a:t>
                </a:r>
                <a:r>
                  <a:rPr lang="en-GB" sz="1600" dirty="0">
                    <a:latin typeface="Comic Sans MS" panose="030F0702030302020204" pitchFamily="66" charset="0"/>
                  </a:rPr>
                  <a:t>) Find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160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	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Draw a Venn diagram to show events C and D and all possible combinations of outcomes</a:t>
                </a:r>
              </a:p>
              <a:p>
                <a:pPr marL="0" indent="0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Find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𝑛𝑒𝑖𝑡h𝑒𝑟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𝑜𝑟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コンテンツ プレースホルダー 2">
                <a:extLst>
                  <a:ext uri="{FF2B5EF4-FFF2-40B4-BE49-F238E27FC236}">
                    <a16:creationId xmlns:a16="http://schemas.microsoft.com/office/drawing/2014/main" id="{FD2CCAA4-C6C6-4969-AA9A-7CD79C8CBD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896" y="3844030"/>
                <a:ext cx="3756919" cy="2654423"/>
              </a:xfrm>
              <a:prstGeom prst="rect">
                <a:avLst/>
              </a:prstGeom>
              <a:blipFill>
                <a:blip r:embed="rId3"/>
                <a:stretch>
                  <a:fillRect l="-810" t="-13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630323BE-EE90-4D47-8397-41ABBCCAFEED}"/>
              </a:ext>
            </a:extLst>
          </p:cNvPr>
          <p:cNvSpPr txBox="1">
            <a:spLocks/>
          </p:cNvSpPr>
          <p:nvPr/>
        </p:nvSpPr>
        <p:spPr>
          <a:xfrm>
            <a:off x="4783400" y="1526960"/>
            <a:ext cx="3756919" cy="229931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600" dirty="0">
                <a:latin typeface="Comic Sans MS" panose="030F0702030302020204" pitchFamily="66" charset="0"/>
              </a:rPr>
              <a:t>3) A bag contains seven counters numbered 1-7. Two counters are selected at random without replacement. Find the probability that: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>
              <a:buFont typeface="Arial" panose="020B0604020202020204" pitchFamily="34" charset="0"/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Both counters are odd-numbered</a:t>
            </a:r>
          </a:p>
          <a:p>
            <a:pPr marL="342900" indent="-342900">
              <a:buFont typeface="Arial" panose="020B0604020202020204" pitchFamily="34" charset="0"/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At least one counter is odd numbered</a:t>
            </a:r>
            <a:endParaRPr lang="en-GB" sz="1600" dirty="0">
              <a:latin typeface="Comic Sans MS" panose="030F0702030302020204" pitchFamily="66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sz="1600" dirty="0">
              <a:latin typeface="Comic Sans MS" panose="030F0702030302020204" pitchFamily="66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BF9125B-4BE6-48E8-8352-48CE04DA72A6}"/>
              </a:ext>
            </a:extLst>
          </p:cNvPr>
          <p:cNvSpPr txBox="1"/>
          <p:nvPr/>
        </p:nvSpPr>
        <p:spPr>
          <a:xfrm>
            <a:off x="1784411" y="2689933"/>
            <a:ext cx="5565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0.75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A1AB825-C748-4624-9F1A-1FF1E9B6323D}"/>
              </a:ext>
            </a:extLst>
          </p:cNvPr>
          <p:cNvSpPr txBox="1"/>
          <p:nvPr/>
        </p:nvSpPr>
        <p:spPr>
          <a:xfrm>
            <a:off x="3790765" y="2654422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1C29926-08F3-40FF-89C9-3CAC28400005}"/>
              </a:ext>
            </a:extLst>
          </p:cNvPr>
          <p:cNvSpPr txBox="1"/>
          <p:nvPr/>
        </p:nvSpPr>
        <p:spPr>
          <a:xfrm>
            <a:off x="2521258" y="3045039"/>
            <a:ext cx="5565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0.25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98B55B2-BE66-4192-B4B8-D382155A0C36}"/>
              </a:ext>
            </a:extLst>
          </p:cNvPr>
          <p:cNvSpPr txBox="1"/>
          <p:nvPr/>
        </p:nvSpPr>
        <p:spPr>
          <a:xfrm>
            <a:off x="2423603" y="4767307"/>
            <a:ext cx="5277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0.12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1AE23CA-9FFB-43A9-AA25-1411D908FE24}"/>
              </a:ext>
            </a:extLst>
          </p:cNvPr>
          <p:cNvSpPr txBox="1"/>
          <p:nvPr/>
        </p:nvSpPr>
        <p:spPr>
          <a:xfrm>
            <a:off x="3107184" y="5921405"/>
            <a:ext cx="5565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0.32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B6E15B0-7E9C-46A0-B1E3-928967C3B69D}"/>
              </a:ext>
            </a:extLst>
          </p:cNvPr>
          <p:cNvSpPr txBox="1"/>
          <p:nvPr/>
        </p:nvSpPr>
        <p:spPr>
          <a:xfrm>
            <a:off x="4572001" y="5140170"/>
            <a:ext cx="5565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0.08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207B094-8F58-4F67-A11C-69BB50572A58}"/>
              </a:ext>
            </a:extLst>
          </p:cNvPr>
          <p:cNvSpPr txBox="1"/>
          <p:nvPr/>
        </p:nvSpPr>
        <p:spPr>
          <a:xfrm>
            <a:off x="5228948" y="5131292"/>
            <a:ext cx="5277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0.12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3191765-B568-4603-8E11-B0964E122077}"/>
              </a:ext>
            </a:extLst>
          </p:cNvPr>
          <p:cNvSpPr txBox="1"/>
          <p:nvPr/>
        </p:nvSpPr>
        <p:spPr>
          <a:xfrm>
            <a:off x="5832629" y="5069149"/>
            <a:ext cx="5565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0.48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EDE2291-2A68-4EBB-B38E-3874C5131CFE}"/>
              </a:ext>
            </a:extLst>
          </p:cNvPr>
          <p:cNvSpPr txBox="1"/>
          <p:nvPr/>
        </p:nvSpPr>
        <p:spPr>
          <a:xfrm>
            <a:off x="4305670" y="5681707"/>
            <a:ext cx="5565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0.32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7202E45D-3121-4736-AA82-5F944CB44ED4}"/>
              </a:ext>
            </a:extLst>
          </p:cNvPr>
          <p:cNvSpPr/>
          <p:nvPr/>
        </p:nvSpPr>
        <p:spPr>
          <a:xfrm>
            <a:off x="4358936" y="4527612"/>
            <a:ext cx="2192785" cy="140267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4A34E7F0-D897-4CD1-B34B-A7367AABDFBD}"/>
              </a:ext>
            </a:extLst>
          </p:cNvPr>
          <p:cNvSpPr>
            <a:spLocks noChangeAspect="1"/>
          </p:cNvSpPr>
          <p:nvPr/>
        </p:nvSpPr>
        <p:spPr>
          <a:xfrm>
            <a:off x="4536490" y="4625266"/>
            <a:ext cx="1225118" cy="1225118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78426217-2DBA-4F29-B15A-4A7DD2088516}"/>
              </a:ext>
            </a:extLst>
          </p:cNvPr>
          <p:cNvSpPr>
            <a:spLocks noChangeAspect="1"/>
          </p:cNvSpPr>
          <p:nvPr/>
        </p:nvSpPr>
        <p:spPr>
          <a:xfrm>
            <a:off x="5212672" y="4608990"/>
            <a:ext cx="1225118" cy="1225118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722F4CA-9D27-497C-90AA-7DF13D54DEFE}"/>
              </a:ext>
            </a:extLst>
          </p:cNvPr>
          <p:cNvSpPr txBox="1"/>
          <p:nvPr/>
        </p:nvSpPr>
        <p:spPr>
          <a:xfrm>
            <a:off x="4438836" y="4554243"/>
            <a:ext cx="292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C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8E334B8-66FC-4BA8-B62C-D40F8D850211}"/>
              </a:ext>
            </a:extLst>
          </p:cNvPr>
          <p:cNvSpPr txBox="1"/>
          <p:nvPr/>
        </p:nvSpPr>
        <p:spPr>
          <a:xfrm>
            <a:off x="6187737" y="4518732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D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1A8F9A9E-6974-4562-9B2A-47937A9F8D25}"/>
                  </a:ext>
                </a:extLst>
              </p:cNvPr>
              <p:cNvSpPr txBox="1"/>
              <p:nvPr/>
            </p:nvSpPr>
            <p:spPr>
              <a:xfrm>
                <a:off x="8328734" y="2700290"/>
                <a:ext cx="336952" cy="4962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1A8F9A9E-6974-4562-9B2A-47937A9F8D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8734" y="2700290"/>
                <a:ext cx="336952" cy="496290"/>
              </a:xfrm>
              <a:prstGeom prst="rect">
                <a:avLst/>
              </a:prstGeom>
              <a:blipFill>
                <a:blip r:embed="rId4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89D24A42-14EF-4D89-A98F-140CEF78E1A7}"/>
                  </a:ext>
                </a:extLst>
              </p:cNvPr>
              <p:cNvSpPr txBox="1"/>
              <p:nvPr/>
            </p:nvSpPr>
            <p:spPr>
              <a:xfrm>
                <a:off x="7911484" y="3232950"/>
                <a:ext cx="336952" cy="4962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89D24A42-14EF-4D89-A98F-140CEF78E1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1484" y="3232950"/>
                <a:ext cx="336952" cy="496290"/>
              </a:xfrm>
              <a:prstGeom prst="rect">
                <a:avLst/>
              </a:prstGeom>
              <a:blipFill>
                <a:blip r:embed="rId5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5821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 animBg="1"/>
      <p:bldP spid="17" grpId="0" animBg="1"/>
      <p:bldP spid="18" grpId="0" animBg="1"/>
      <p:bldP spid="19" grpId="0"/>
      <p:bldP spid="20" grpId="0"/>
      <p:bldP spid="21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3">
            <a:extLst>
              <a:ext uri="{FF2B5EF4-FFF2-40B4-BE49-F238E27FC236}">
                <a16:creationId xmlns:a16="http://schemas.microsoft.com/office/drawing/2014/main" id="{E180B3ED-5FE6-4D9B-846B-4F0F303DADB3}"/>
              </a:ext>
            </a:extLst>
          </p:cNvPr>
          <p:cNvSpPr/>
          <p:nvPr/>
        </p:nvSpPr>
        <p:spPr>
          <a:xfrm>
            <a:off x="459351" y="2106202"/>
            <a:ext cx="8313109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8800" b="0" cap="none" spc="0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Accord Heavy SF" panose="020BE200000000000000" pitchFamily="34" charset="0"/>
              </a:rPr>
              <a:t>Teachings for </a:t>
            </a:r>
          </a:p>
          <a:p>
            <a:pPr algn="ctr"/>
            <a:r>
              <a:rPr lang="en-US" altLang="ja-JP" sz="8800" b="0" cap="none" spc="0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Accord Heavy SF" panose="020BE200000000000000" pitchFamily="34" charset="0"/>
              </a:rPr>
              <a:t>Exercise 2A</a:t>
            </a:r>
            <a:endParaRPr lang="ja-JP" altLang="en-US" sz="8800" b="0" cap="none" spc="0" dirty="0">
              <a:ln w="19050">
                <a:solidFill>
                  <a:schemeClr val="tx1"/>
                </a:solidFill>
              </a:ln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  <a:latin typeface="Accord Heavy SF" panose="020BE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014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フリーフォーム: 図形 34">
            <a:extLst>
              <a:ext uri="{FF2B5EF4-FFF2-40B4-BE49-F238E27FC236}">
                <a16:creationId xmlns:a16="http://schemas.microsoft.com/office/drawing/2014/main" id="{90A37ADB-70FB-4523-A72E-CD504AA24BEB}"/>
              </a:ext>
            </a:extLst>
          </p:cNvPr>
          <p:cNvSpPr/>
          <p:nvPr/>
        </p:nvSpPr>
        <p:spPr>
          <a:xfrm>
            <a:off x="5610225" y="3343275"/>
            <a:ext cx="1937335" cy="1149028"/>
          </a:xfrm>
          <a:custGeom>
            <a:avLst/>
            <a:gdLst>
              <a:gd name="connsiteX0" fmla="*/ 161925 w 1928813"/>
              <a:gd name="connsiteY0" fmla="*/ 171450 h 1143000"/>
              <a:gd name="connsiteX1" fmla="*/ 304800 w 1928813"/>
              <a:gd name="connsiteY1" fmla="*/ 66675 h 1143000"/>
              <a:gd name="connsiteX2" fmla="*/ 466725 w 1928813"/>
              <a:gd name="connsiteY2" fmla="*/ 4763 h 1143000"/>
              <a:gd name="connsiteX3" fmla="*/ 652463 w 1928813"/>
              <a:gd name="connsiteY3" fmla="*/ 0 h 1143000"/>
              <a:gd name="connsiteX4" fmla="*/ 862013 w 1928813"/>
              <a:gd name="connsiteY4" fmla="*/ 76200 h 1143000"/>
              <a:gd name="connsiteX5" fmla="*/ 976313 w 1928813"/>
              <a:gd name="connsiteY5" fmla="*/ 161925 h 1143000"/>
              <a:gd name="connsiteX6" fmla="*/ 1123950 w 1928813"/>
              <a:gd name="connsiteY6" fmla="*/ 57150 h 1143000"/>
              <a:gd name="connsiteX7" fmla="*/ 1362075 w 1928813"/>
              <a:gd name="connsiteY7" fmla="*/ 0 h 1143000"/>
              <a:gd name="connsiteX8" fmla="*/ 1590675 w 1928813"/>
              <a:gd name="connsiteY8" fmla="*/ 42863 h 1143000"/>
              <a:gd name="connsiteX9" fmla="*/ 1790700 w 1928813"/>
              <a:gd name="connsiteY9" fmla="*/ 180975 h 1143000"/>
              <a:gd name="connsiteX10" fmla="*/ 1919288 w 1928813"/>
              <a:gd name="connsiteY10" fmla="*/ 442913 h 1143000"/>
              <a:gd name="connsiteX11" fmla="*/ 1928813 w 1928813"/>
              <a:gd name="connsiteY11" fmla="*/ 700088 h 1143000"/>
              <a:gd name="connsiteX12" fmla="*/ 1828800 w 1928813"/>
              <a:gd name="connsiteY12" fmla="*/ 914400 h 1143000"/>
              <a:gd name="connsiteX13" fmla="*/ 1666875 w 1928813"/>
              <a:gd name="connsiteY13" fmla="*/ 1066800 h 1143000"/>
              <a:gd name="connsiteX14" fmla="*/ 1485900 w 1928813"/>
              <a:gd name="connsiteY14" fmla="*/ 1138238 h 1143000"/>
              <a:gd name="connsiteX15" fmla="*/ 1228725 w 1928813"/>
              <a:gd name="connsiteY15" fmla="*/ 1128713 h 1143000"/>
              <a:gd name="connsiteX16" fmla="*/ 1071563 w 1928813"/>
              <a:gd name="connsiteY16" fmla="*/ 1057275 h 1143000"/>
              <a:gd name="connsiteX17" fmla="*/ 976313 w 1928813"/>
              <a:gd name="connsiteY17" fmla="*/ 981075 h 1143000"/>
              <a:gd name="connsiteX18" fmla="*/ 833438 w 1928813"/>
              <a:gd name="connsiteY18" fmla="*/ 1085850 h 1143000"/>
              <a:gd name="connsiteX19" fmla="*/ 647700 w 1928813"/>
              <a:gd name="connsiteY19" fmla="*/ 1143000 h 1143000"/>
              <a:gd name="connsiteX20" fmla="*/ 381000 w 1928813"/>
              <a:gd name="connsiteY20" fmla="*/ 1114425 h 1143000"/>
              <a:gd name="connsiteX21" fmla="*/ 200025 w 1928813"/>
              <a:gd name="connsiteY21" fmla="*/ 1028700 h 1143000"/>
              <a:gd name="connsiteX22" fmla="*/ 57150 w 1928813"/>
              <a:gd name="connsiteY22" fmla="*/ 809625 h 1143000"/>
              <a:gd name="connsiteX23" fmla="*/ 0 w 1928813"/>
              <a:gd name="connsiteY23" fmla="*/ 619125 h 1143000"/>
              <a:gd name="connsiteX24" fmla="*/ 57150 w 1928813"/>
              <a:gd name="connsiteY24" fmla="*/ 323850 h 1143000"/>
              <a:gd name="connsiteX25" fmla="*/ 161925 w 1928813"/>
              <a:gd name="connsiteY25" fmla="*/ 171450 h 1143000"/>
              <a:gd name="connsiteX0" fmla="*/ 161925 w 1924051"/>
              <a:gd name="connsiteY0" fmla="*/ 171450 h 1143000"/>
              <a:gd name="connsiteX1" fmla="*/ 304800 w 1924051"/>
              <a:gd name="connsiteY1" fmla="*/ 66675 h 1143000"/>
              <a:gd name="connsiteX2" fmla="*/ 466725 w 1924051"/>
              <a:gd name="connsiteY2" fmla="*/ 4763 h 1143000"/>
              <a:gd name="connsiteX3" fmla="*/ 652463 w 1924051"/>
              <a:gd name="connsiteY3" fmla="*/ 0 h 1143000"/>
              <a:gd name="connsiteX4" fmla="*/ 862013 w 1924051"/>
              <a:gd name="connsiteY4" fmla="*/ 76200 h 1143000"/>
              <a:gd name="connsiteX5" fmla="*/ 976313 w 1924051"/>
              <a:gd name="connsiteY5" fmla="*/ 161925 h 1143000"/>
              <a:gd name="connsiteX6" fmla="*/ 1123950 w 1924051"/>
              <a:gd name="connsiteY6" fmla="*/ 57150 h 1143000"/>
              <a:gd name="connsiteX7" fmla="*/ 1362075 w 1924051"/>
              <a:gd name="connsiteY7" fmla="*/ 0 h 1143000"/>
              <a:gd name="connsiteX8" fmla="*/ 1590675 w 1924051"/>
              <a:gd name="connsiteY8" fmla="*/ 42863 h 1143000"/>
              <a:gd name="connsiteX9" fmla="*/ 1790700 w 1924051"/>
              <a:gd name="connsiteY9" fmla="*/ 180975 h 1143000"/>
              <a:gd name="connsiteX10" fmla="*/ 1919288 w 1924051"/>
              <a:gd name="connsiteY10" fmla="*/ 442913 h 1143000"/>
              <a:gd name="connsiteX11" fmla="*/ 1924051 w 1924051"/>
              <a:gd name="connsiteY11" fmla="*/ 683419 h 1143000"/>
              <a:gd name="connsiteX12" fmla="*/ 1828800 w 1924051"/>
              <a:gd name="connsiteY12" fmla="*/ 914400 h 1143000"/>
              <a:gd name="connsiteX13" fmla="*/ 1666875 w 1924051"/>
              <a:gd name="connsiteY13" fmla="*/ 1066800 h 1143000"/>
              <a:gd name="connsiteX14" fmla="*/ 1485900 w 1924051"/>
              <a:gd name="connsiteY14" fmla="*/ 1138238 h 1143000"/>
              <a:gd name="connsiteX15" fmla="*/ 1228725 w 1924051"/>
              <a:gd name="connsiteY15" fmla="*/ 1128713 h 1143000"/>
              <a:gd name="connsiteX16" fmla="*/ 1071563 w 1924051"/>
              <a:gd name="connsiteY16" fmla="*/ 1057275 h 1143000"/>
              <a:gd name="connsiteX17" fmla="*/ 976313 w 1924051"/>
              <a:gd name="connsiteY17" fmla="*/ 981075 h 1143000"/>
              <a:gd name="connsiteX18" fmla="*/ 833438 w 1924051"/>
              <a:gd name="connsiteY18" fmla="*/ 1085850 h 1143000"/>
              <a:gd name="connsiteX19" fmla="*/ 647700 w 1924051"/>
              <a:gd name="connsiteY19" fmla="*/ 1143000 h 1143000"/>
              <a:gd name="connsiteX20" fmla="*/ 381000 w 1924051"/>
              <a:gd name="connsiteY20" fmla="*/ 1114425 h 1143000"/>
              <a:gd name="connsiteX21" fmla="*/ 200025 w 1924051"/>
              <a:gd name="connsiteY21" fmla="*/ 1028700 h 1143000"/>
              <a:gd name="connsiteX22" fmla="*/ 57150 w 1924051"/>
              <a:gd name="connsiteY22" fmla="*/ 809625 h 1143000"/>
              <a:gd name="connsiteX23" fmla="*/ 0 w 1924051"/>
              <a:gd name="connsiteY23" fmla="*/ 619125 h 1143000"/>
              <a:gd name="connsiteX24" fmla="*/ 57150 w 1924051"/>
              <a:gd name="connsiteY24" fmla="*/ 323850 h 1143000"/>
              <a:gd name="connsiteX25" fmla="*/ 161925 w 1924051"/>
              <a:gd name="connsiteY25" fmla="*/ 171450 h 1143000"/>
              <a:gd name="connsiteX0" fmla="*/ 161925 w 1937335"/>
              <a:gd name="connsiteY0" fmla="*/ 171450 h 1143000"/>
              <a:gd name="connsiteX1" fmla="*/ 304800 w 1937335"/>
              <a:gd name="connsiteY1" fmla="*/ 66675 h 1143000"/>
              <a:gd name="connsiteX2" fmla="*/ 466725 w 1937335"/>
              <a:gd name="connsiteY2" fmla="*/ 4763 h 1143000"/>
              <a:gd name="connsiteX3" fmla="*/ 652463 w 1937335"/>
              <a:gd name="connsiteY3" fmla="*/ 0 h 1143000"/>
              <a:gd name="connsiteX4" fmla="*/ 862013 w 1937335"/>
              <a:gd name="connsiteY4" fmla="*/ 76200 h 1143000"/>
              <a:gd name="connsiteX5" fmla="*/ 976313 w 1937335"/>
              <a:gd name="connsiteY5" fmla="*/ 161925 h 1143000"/>
              <a:gd name="connsiteX6" fmla="*/ 1123950 w 1937335"/>
              <a:gd name="connsiteY6" fmla="*/ 57150 h 1143000"/>
              <a:gd name="connsiteX7" fmla="*/ 1362075 w 1937335"/>
              <a:gd name="connsiteY7" fmla="*/ 0 h 1143000"/>
              <a:gd name="connsiteX8" fmla="*/ 1590675 w 1937335"/>
              <a:gd name="connsiteY8" fmla="*/ 42863 h 1143000"/>
              <a:gd name="connsiteX9" fmla="*/ 1790700 w 1937335"/>
              <a:gd name="connsiteY9" fmla="*/ 180975 h 1143000"/>
              <a:gd name="connsiteX10" fmla="*/ 1919288 w 1937335"/>
              <a:gd name="connsiteY10" fmla="*/ 442913 h 1143000"/>
              <a:gd name="connsiteX11" fmla="*/ 1924051 w 1937335"/>
              <a:gd name="connsiteY11" fmla="*/ 683419 h 1143000"/>
              <a:gd name="connsiteX12" fmla="*/ 1828800 w 1937335"/>
              <a:gd name="connsiteY12" fmla="*/ 914400 h 1143000"/>
              <a:gd name="connsiteX13" fmla="*/ 1666875 w 1937335"/>
              <a:gd name="connsiteY13" fmla="*/ 1066800 h 1143000"/>
              <a:gd name="connsiteX14" fmla="*/ 1485900 w 1937335"/>
              <a:gd name="connsiteY14" fmla="*/ 1138238 h 1143000"/>
              <a:gd name="connsiteX15" fmla="*/ 1228725 w 1937335"/>
              <a:gd name="connsiteY15" fmla="*/ 1128713 h 1143000"/>
              <a:gd name="connsiteX16" fmla="*/ 1071563 w 1937335"/>
              <a:gd name="connsiteY16" fmla="*/ 1057275 h 1143000"/>
              <a:gd name="connsiteX17" fmla="*/ 976313 w 1937335"/>
              <a:gd name="connsiteY17" fmla="*/ 981075 h 1143000"/>
              <a:gd name="connsiteX18" fmla="*/ 833438 w 1937335"/>
              <a:gd name="connsiteY18" fmla="*/ 1085850 h 1143000"/>
              <a:gd name="connsiteX19" fmla="*/ 647700 w 1937335"/>
              <a:gd name="connsiteY19" fmla="*/ 1143000 h 1143000"/>
              <a:gd name="connsiteX20" fmla="*/ 381000 w 1937335"/>
              <a:gd name="connsiteY20" fmla="*/ 1114425 h 1143000"/>
              <a:gd name="connsiteX21" fmla="*/ 200025 w 1937335"/>
              <a:gd name="connsiteY21" fmla="*/ 1028700 h 1143000"/>
              <a:gd name="connsiteX22" fmla="*/ 57150 w 1937335"/>
              <a:gd name="connsiteY22" fmla="*/ 809625 h 1143000"/>
              <a:gd name="connsiteX23" fmla="*/ 0 w 1937335"/>
              <a:gd name="connsiteY23" fmla="*/ 619125 h 1143000"/>
              <a:gd name="connsiteX24" fmla="*/ 57150 w 1937335"/>
              <a:gd name="connsiteY24" fmla="*/ 323850 h 1143000"/>
              <a:gd name="connsiteX25" fmla="*/ 161925 w 1937335"/>
              <a:gd name="connsiteY25" fmla="*/ 171450 h 1143000"/>
              <a:gd name="connsiteX0" fmla="*/ 161925 w 1937335"/>
              <a:gd name="connsiteY0" fmla="*/ 171450 h 1143000"/>
              <a:gd name="connsiteX1" fmla="*/ 304800 w 1937335"/>
              <a:gd name="connsiteY1" fmla="*/ 66675 h 1143000"/>
              <a:gd name="connsiteX2" fmla="*/ 466725 w 1937335"/>
              <a:gd name="connsiteY2" fmla="*/ 4763 h 1143000"/>
              <a:gd name="connsiteX3" fmla="*/ 652463 w 1937335"/>
              <a:gd name="connsiteY3" fmla="*/ 0 h 1143000"/>
              <a:gd name="connsiteX4" fmla="*/ 862013 w 1937335"/>
              <a:gd name="connsiteY4" fmla="*/ 76200 h 1143000"/>
              <a:gd name="connsiteX5" fmla="*/ 976313 w 1937335"/>
              <a:gd name="connsiteY5" fmla="*/ 161925 h 1143000"/>
              <a:gd name="connsiteX6" fmla="*/ 1123950 w 1937335"/>
              <a:gd name="connsiteY6" fmla="*/ 57150 h 1143000"/>
              <a:gd name="connsiteX7" fmla="*/ 1362075 w 1937335"/>
              <a:gd name="connsiteY7" fmla="*/ 0 h 1143000"/>
              <a:gd name="connsiteX8" fmla="*/ 1590675 w 1937335"/>
              <a:gd name="connsiteY8" fmla="*/ 42863 h 1143000"/>
              <a:gd name="connsiteX9" fmla="*/ 1790700 w 1937335"/>
              <a:gd name="connsiteY9" fmla="*/ 180975 h 1143000"/>
              <a:gd name="connsiteX10" fmla="*/ 1919288 w 1937335"/>
              <a:gd name="connsiteY10" fmla="*/ 442913 h 1143000"/>
              <a:gd name="connsiteX11" fmla="*/ 1924051 w 1937335"/>
              <a:gd name="connsiteY11" fmla="*/ 683419 h 1143000"/>
              <a:gd name="connsiteX12" fmla="*/ 1828800 w 1937335"/>
              <a:gd name="connsiteY12" fmla="*/ 914400 h 1143000"/>
              <a:gd name="connsiteX13" fmla="*/ 1666875 w 1937335"/>
              <a:gd name="connsiteY13" fmla="*/ 1066800 h 1143000"/>
              <a:gd name="connsiteX14" fmla="*/ 1485900 w 1937335"/>
              <a:gd name="connsiteY14" fmla="*/ 1138238 h 1143000"/>
              <a:gd name="connsiteX15" fmla="*/ 1228725 w 1937335"/>
              <a:gd name="connsiteY15" fmla="*/ 1128713 h 1143000"/>
              <a:gd name="connsiteX16" fmla="*/ 1071563 w 1937335"/>
              <a:gd name="connsiteY16" fmla="*/ 1057275 h 1143000"/>
              <a:gd name="connsiteX17" fmla="*/ 976313 w 1937335"/>
              <a:gd name="connsiteY17" fmla="*/ 981075 h 1143000"/>
              <a:gd name="connsiteX18" fmla="*/ 833438 w 1937335"/>
              <a:gd name="connsiteY18" fmla="*/ 1085850 h 1143000"/>
              <a:gd name="connsiteX19" fmla="*/ 647700 w 1937335"/>
              <a:gd name="connsiteY19" fmla="*/ 1143000 h 1143000"/>
              <a:gd name="connsiteX20" fmla="*/ 381000 w 1937335"/>
              <a:gd name="connsiteY20" fmla="*/ 1114425 h 1143000"/>
              <a:gd name="connsiteX21" fmla="*/ 200025 w 1937335"/>
              <a:gd name="connsiteY21" fmla="*/ 1028700 h 1143000"/>
              <a:gd name="connsiteX22" fmla="*/ 57150 w 1937335"/>
              <a:gd name="connsiteY22" fmla="*/ 809625 h 1143000"/>
              <a:gd name="connsiteX23" fmla="*/ 0 w 1937335"/>
              <a:gd name="connsiteY23" fmla="*/ 619125 h 1143000"/>
              <a:gd name="connsiteX24" fmla="*/ 57150 w 1937335"/>
              <a:gd name="connsiteY24" fmla="*/ 323850 h 1143000"/>
              <a:gd name="connsiteX25" fmla="*/ 161925 w 1937335"/>
              <a:gd name="connsiteY25" fmla="*/ 171450 h 1143000"/>
              <a:gd name="connsiteX0" fmla="*/ 161925 w 1937335"/>
              <a:gd name="connsiteY0" fmla="*/ 171450 h 1143000"/>
              <a:gd name="connsiteX1" fmla="*/ 304800 w 1937335"/>
              <a:gd name="connsiteY1" fmla="*/ 66675 h 1143000"/>
              <a:gd name="connsiteX2" fmla="*/ 466725 w 1937335"/>
              <a:gd name="connsiteY2" fmla="*/ 4763 h 1143000"/>
              <a:gd name="connsiteX3" fmla="*/ 652463 w 1937335"/>
              <a:gd name="connsiteY3" fmla="*/ 0 h 1143000"/>
              <a:gd name="connsiteX4" fmla="*/ 862013 w 1937335"/>
              <a:gd name="connsiteY4" fmla="*/ 76200 h 1143000"/>
              <a:gd name="connsiteX5" fmla="*/ 976313 w 1937335"/>
              <a:gd name="connsiteY5" fmla="*/ 161925 h 1143000"/>
              <a:gd name="connsiteX6" fmla="*/ 1123950 w 1937335"/>
              <a:gd name="connsiteY6" fmla="*/ 57150 h 1143000"/>
              <a:gd name="connsiteX7" fmla="*/ 1362075 w 1937335"/>
              <a:gd name="connsiteY7" fmla="*/ 0 h 1143000"/>
              <a:gd name="connsiteX8" fmla="*/ 1590675 w 1937335"/>
              <a:gd name="connsiteY8" fmla="*/ 42863 h 1143000"/>
              <a:gd name="connsiteX9" fmla="*/ 1790700 w 1937335"/>
              <a:gd name="connsiteY9" fmla="*/ 180975 h 1143000"/>
              <a:gd name="connsiteX10" fmla="*/ 1919288 w 1937335"/>
              <a:gd name="connsiteY10" fmla="*/ 442913 h 1143000"/>
              <a:gd name="connsiteX11" fmla="*/ 1924051 w 1937335"/>
              <a:gd name="connsiteY11" fmla="*/ 683419 h 1143000"/>
              <a:gd name="connsiteX12" fmla="*/ 1828800 w 1937335"/>
              <a:gd name="connsiteY12" fmla="*/ 914400 h 1143000"/>
              <a:gd name="connsiteX13" fmla="*/ 1666875 w 1937335"/>
              <a:gd name="connsiteY13" fmla="*/ 1066800 h 1143000"/>
              <a:gd name="connsiteX14" fmla="*/ 1485900 w 1937335"/>
              <a:gd name="connsiteY14" fmla="*/ 1138238 h 1143000"/>
              <a:gd name="connsiteX15" fmla="*/ 1228725 w 1937335"/>
              <a:gd name="connsiteY15" fmla="*/ 1128713 h 1143000"/>
              <a:gd name="connsiteX16" fmla="*/ 1071563 w 1937335"/>
              <a:gd name="connsiteY16" fmla="*/ 1057275 h 1143000"/>
              <a:gd name="connsiteX17" fmla="*/ 976313 w 1937335"/>
              <a:gd name="connsiteY17" fmla="*/ 981075 h 1143000"/>
              <a:gd name="connsiteX18" fmla="*/ 833438 w 1937335"/>
              <a:gd name="connsiteY18" fmla="*/ 1085850 h 1143000"/>
              <a:gd name="connsiteX19" fmla="*/ 647700 w 1937335"/>
              <a:gd name="connsiteY19" fmla="*/ 1143000 h 1143000"/>
              <a:gd name="connsiteX20" fmla="*/ 381000 w 1937335"/>
              <a:gd name="connsiteY20" fmla="*/ 1114425 h 1143000"/>
              <a:gd name="connsiteX21" fmla="*/ 200025 w 1937335"/>
              <a:gd name="connsiteY21" fmla="*/ 1028700 h 1143000"/>
              <a:gd name="connsiteX22" fmla="*/ 57150 w 1937335"/>
              <a:gd name="connsiteY22" fmla="*/ 809625 h 1143000"/>
              <a:gd name="connsiteX23" fmla="*/ 0 w 1937335"/>
              <a:gd name="connsiteY23" fmla="*/ 619125 h 1143000"/>
              <a:gd name="connsiteX24" fmla="*/ 57150 w 1937335"/>
              <a:gd name="connsiteY24" fmla="*/ 323850 h 1143000"/>
              <a:gd name="connsiteX25" fmla="*/ 161925 w 1937335"/>
              <a:gd name="connsiteY25" fmla="*/ 171450 h 1143000"/>
              <a:gd name="connsiteX0" fmla="*/ 161925 w 1937335"/>
              <a:gd name="connsiteY0" fmla="*/ 171450 h 1149028"/>
              <a:gd name="connsiteX1" fmla="*/ 304800 w 1937335"/>
              <a:gd name="connsiteY1" fmla="*/ 66675 h 1149028"/>
              <a:gd name="connsiteX2" fmla="*/ 466725 w 1937335"/>
              <a:gd name="connsiteY2" fmla="*/ 4763 h 1149028"/>
              <a:gd name="connsiteX3" fmla="*/ 652463 w 1937335"/>
              <a:gd name="connsiteY3" fmla="*/ 0 h 1149028"/>
              <a:gd name="connsiteX4" fmla="*/ 862013 w 1937335"/>
              <a:gd name="connsiteY4" fmla="*/ 76200 h 1149028"/>
              <a:gd name="connsiteX5" fmla="*/ 976313 w 1937335"/>
              <a:gd name="connsiteY5" fmla="*/ 161925 h 1149028"/>
              <a:gd name="connsiteX6" fmla="*/ 1123950 w 1937335"/>
              <a:gd name="connsiteY6" fmla="*/ 57150 h 1149028"/>
              <a:gd name="connsiteX7" fmla="*/ 1362075 w 1937335"/>
              <a:gd name="connsiteY7" fmla="*/ 0 h 1149028"/>
              <a:gd name="connsiteX8" fmla="*/ 1590675 w 1937335"/>
              <a:gd name="connsiteY8" fmla="*/ 42863 h 1149028"/>
              <a:gd name="connsiteX9" fmla="*/ 1790700 w 1937335"/>
              <a:gd name="connsiteY9" fmla="*/ 180975 h 1149028"/>
              <a:gd name="connsiteX10" fmla="*/ 1919288 w 1937335"/>
              <a:gd name="connsiteY10" fmla="*/ 442913 h 1149028"/>
              <a:gd name="connsiteX11" fmla="*/ 1924051 w 1937335"/>
              <a:gd name="connsiteY11" fmla="*/ 683419 h 1149028"/>
              <a:gd name="connsiteX12" fmla="*/ 1828800 w 1937335"/>
              <a:gd name="connsiteY12" fmla="*/ 914400 h 1149028"/>
              <a:gd name="connsiteX13" fmla="*/ 1666875 w 1937335"/>
              <a:gd name="connsiteY13" fmla="*/ 1066800 h 1149028"/>
              <a:gd name="connsiteX14" fmla="*/ 1485900 w 1937335"/>
              <a:gd name="connsiteY14" fmla="*/ 1138238 h 1149028"/>
              <a:gd name="connsiteX15" fmla="*/ 1228725 w 1937335"/>
              <a:gd name="connsiteY15" fmla="*/ 1128713 h 1149028"/>
              <a:gd name="connsiteX16" fmla="*/ 1071563 w 1937335"/>
              <a:gd name="connsiteY16" fmla="*/ 1057275 h 1149028"/>
              <a:gd name="connsiteX17" fmla="*/ 976313 w 1937335"/>
              <a:gd name="connsiteY17" fmla="*/ 981075 h 1149028"/>
              <a:gd name="connsiteX18" fmla="*/ 833438 w 1937335"/>
              <a:gd name="connsiteY18" fmla="*/ 1085850 h 1149028"/>
              <a:gd name="connsiteX19" fmla="*/ 647700 w 1937335"/>
              <a:gd name="connsiteY19" fmla="*/ 1143000 h 1149028"/>
              <a:gd name="connsiteX20" fmla="*/ 381000 w 1937335"/>
              <a:gd name="connsiteY20" fmla="*/ 1114425 h 1149028"/>
              <a:gd name="connsiteX21" fmla="*/ 200025 w 1937335"/>
              <a:gd name="connsiteY21" fmla="*/ 1028700 h 1149028"/>
              <a:gd name="connsiteX22" fmla="*/ 57150 w 1937335"/>
              <a:gd name="connsiteY22" fmla="*/ 809625 h 1149028"/>
              <a:gd name="connsiteX23" fmla="*/ 0 w 1937335"/>
              <a:gd name="connsiteY23" fmla="*/ 619125 h 1149028"/>
              <a:gd name="connsiteX24" fmla="*/ 57150 w 1937335"/>
              <a:gd name="connsiteY24" fmla="*/ 323850 h 1149028"/>
              <a:gd name="connsiteX25" fmla="*/ 161925 w 1937335"/>
              <a:gd name="connsiteY25" fmla="*/ 171450 h 1149028"/>
              <a:gd name="connsiteX0" fmla="*/ 161925 w 1937335"/>
              <a:gd name="connsiteY0" fmla="*/ 171450 h 1149028"/>
              <a:gd name="connsiteX1" fmla="*/ 304800 w 1937335"/>
              <a:gd name="connsiteY1" fmla="*/ 66675 h 1149028"/>
              <a:gd name="connsiteX2" fmla="*/ 466725 w 1937335"/>
              <a:gd name="connsiteY2" fmla="*/ 4763 h 1149028"/>
              <a:gd name="connsiteX3" fmla="*/ 652463 w 1937335"/>
              <a:gd name="connsiteY3" fmla="*/ 0 h 1149028"/>
              <a:gd name="connsiteX4" fmla="*/ 862013 w 1937335"/>
              <a:gd name="connsiteY4" fmla="*/ 76200 h 1149028"/>
              <a:gd name="connsiteX5" fmla="*/ 976313 w 1937335"/>
              <a:gd name="connsiteY5" fmla="*/ 161925 h 1149028"/>
              <a:gd name="connsiteX6" fmla="*/ 1123950 w 1937335"/>
              <a:gd name="connsiteY6" fmla="*/ 57150 h 1149028"/>
              <a:gd name="connsiteX7" fmla="*/ 1362075 w 1937335"/>
              <a:gd name="connsiteY7" fmla="*/ 0 h 1149028"/>
              <a:gd name="connsiteX8" fmla="*/ 1590675 w 1937335"/>
              <a:gd name="connsiteY8" fmla="*/ 42863 h 1149028"/>
              <a:gd name="connsiteX9" fmla="*/ 1790700 w 1937335"/>
              <a:gd name="connsiteY9" fmla="*/ 180975 h 1149028"/>
              <a:gd name="connsiteX10" fmla="*/ 1919288 w 1937335"/>
              <a:gd name="connsiteY10" fmla="*/ 442913 h 1149028"/>
              <a:gd name="connsiteX11" fmla="*/ 1924051 w 1937335"/>
              <a:gd name="connsiteY11" fmla="*/ 683419 h 1149028"/>
              <a:gd name="connsiteX12" fmla="*/ 1828800 w 1937335"/>
              <a:gd name="connsiteY12" fmla="*/ 914400 h 1149028"/>
              <a:gd name="connsiteX13" fmla="*/ 1666875 w 1937335"/>
              <a:gd name="connsiteY13" fmla="*/ 1066800 h 1149028"/>
              <a:gd name="connsiteX14" fmla="*/ 1485900 w 1937335"/>
              <a:gd name="connsiteY14" fmla="*/ 1138238 h 1149028"/>
              <a:gd name="connsiteX15" fmla="*/ 1228725 w 1937335"/>
              <a:gd name="connsiteY15" fmla="*/ 1128713 h 1149028"/>
              <a:gd name="connsiteX16" fmla="*/ 1071563 w 1937335"/>
              <a:gd name="connsiteY16" fmla="*/ 1057275 h 1149028"/>
              <a:gd name="connsiteX17" fmla="*/ 976313 w 1937335"/>
              <a:gd name="connsiteY17" fmla="*/ 981075 h 1149028"/>
              <a:gd name="connsiteX18" fmla="*/ 833438 w 1937335"/>
              <a:gd name="connsiteY18" fmla="*/ 1085850 h 1149028"/>
              <a:gd name="connsiteX19" fmla="*/ 647700 w 1937335"/>
              <a:gd name="connsiteY19" fmla="*/ 1143000 h 1149028"/>
              <a:gd name="connsiteX20" fmla="*/ 381000 w 1937335"/>
              <a:gd name="connsiteY20" fmla="*/ 1114425 h 1149028"/>
              <a:gd name="connsiteX21" fmla="*/ 200025 w 1937335"/>
              <a:gd name="connsiteY21" fmla="*/ 1028700 h 1149028"/>
              <a:gd name="connsiteX22" fmla="*/ 57150 w 1937335"/>
              <a:gd name="connsiteY22" fmla="*/ 809625 h 1149028"/>
              <a:gd name="connsiteX23" fmla="*/ 0 w 1937335"/>
              <a:gd name="connsiteY23" fmla="*/ 619125 h 1149028"/>
              <a:gd name="connsiteX24" fmla="*/ 57150 w 1937335"/>
              <a:gd name="connsiteY24" fmla="*/ 323850 h 1149028"/>
              <a:gd name="connsiteX25" fmla="*/ 161925 w 1937335"/>
              <a:gd name="connsiteY25" fmla="*/ 171450 h 1149028"/>
              <a:gd name="connsiteX0" fmla="*/ 161925 w 1937335"/>
              <a:gd name="connsiteY0" fmla="*/ 171450 h 1149028"/>
              <a:gd name="connsiteX1" fmla="*/ 304800 w 1937335"/>
              <a:gd name="connsiteY1" fmla="*/ 66675 h 1149028"/>
              <a:gd name="connsiteX2" fmla="*/ 466725 w 1937335"/>
              <a:gd name="connsiteY2" fmla="*/ 4763 h 1149028"/>
              <a:gd name="connsiteX3" fmla="*/ 652463 w 1937335"/>
              <a:gd name="connsiteY3" fmla="*/ 0 h 1149028"/>
              <a:gd name="connsiteX4" fmla="*/ 862013 w 1937335"/>
              <a:gd name="connsiteY4" fmla="*/ 76200 h 1149028"/>
              <a:gd name="connsiteX5" fmla="*/ 976313 w 1937335"/>
              <a:gd name="connsiteY5" fmla="*/ 161925 h 1149028"/>
              <a:gd name="connsiteX6" fmla="*/ 1123950 w 1937335"/>
              <a:gd name="connsiteY6" fmla="*/ 57150 h 1149028"/>
              <a:gd name="connsiteX7" fmla="*/ 1362075 w 1937335"/>
              <a:gd name="connsiteY7" fmla="*/ 0 h 1149028"/>
              <a:gd name="connsiteX8" fmla="*/ 1590675 w 1937335"/>
              <a:gd name="connsiteY8" fmla="*/ 42863 h 1149028"/>
              <a:gd name="connsiteX9" fmla="*/ 1790700 w 1937335"/>
              <a:gd name="connsiteY9" fmla="*/ 197644 h 1149028"/>
              <a:gd name="connsiteX10" fmla="*/ 1919288 w 1937335"/>
              <a:gd name="connsiteY10" fmla="*/ 442913 h 1149028"/>
              <a:gd name="connsiteX11" fmla="*/ 1924051 w 1937335"/>
              <a:gd name="connsiteY11" fmla="*/ 683419 h 1149028"/>
              <a:gd name="connsiteX12" fmla="*/ 1828800 w 1937335"/>
              <a:gd name="connsiteY12" fmla="*/ 914400 h 1149028"/>
              <a:gd name="connsiteX13" fmla="*/ 1666875 w 1937335"/>
              <a:gd name="connsiteY13" fmla="*/ 1066800 h 1149028"/>
              <a:gd name="connsiteX14" fmla="*/ 1485900 w 1937335"/>
              <a:gd name="connsiteY14" fmla="*/ 1138238 h 1149028"/>
              <a:gd name="connsiteX15" fmla="*/ 1228725 w 1937335"/>
              <a:gd name="connsiteY15" fmla="*/ 1128713 h 1149028"/>
              <a:gd name="connsiteX16" fmla="*/ 1071563 w 1937335"/>
              <a:gd name="connsiteY16" fmla="*/ 1057275 h 1149028"/>
              <a:gd name="connsiteX17" fmla="*/ 976313 w 1937335"/>
              <a:gd name="connsiteY17" fmla="*/ 981075 h 1149028"/>
              <a:gd name="connsiteX18" fmla="*/ 833438 w 1937335"/>
              <a:gd name="connsiteY18" fmla="*/ 1085850 h 1149028"/>
              <a:gd name="connsiteX19" fmla="*/ 647700 w 1937335"/>
              <a:gd name="connsiteY19" fmla="*/ 1143000 h 1149028"/>
              <a:gd name="connsiteX20" fmla="*/ 381000 w 1937335"/>
              <a:gd name="connsiteY20" fmla="*/ 1114425 h 1149028"/>
              <a:gd name="connsiteX21" fmla="*/ 200025 w 1937335"/>
              <a:gd name="connsiteY21" fmla="*/ 1028700 h 1149028"/>
              <a:gd name="connsiteX22" fmla="*/ 57150 w 1937335"/>
              <a:gd name="connsiteY22" fmla="*/ 809625 h 1149028"/>
              <a:gd name="connsiteX23" fmla="*/ 0 w 1937335"/>
              <a:gd name="connsiteY23" fmla="*/ 619125 h 1149028"/>
              <a:gd name="connsiteX24" fmla="*/ 57150 w 1937335"/>
              <a:gd name="connsiteY24" fmla="*/ 323850 h 1149028"/>
              <a:gd name="connsiteX25" fmla="*/ 161925 w 1937335"/>
              <a:gd name="connsiteY25" fmla="*/ 171450 h 1149028"/>
              <a:gd name="connsiteX0" fmla="*/ 161925 w 1937335"/>
              <a:gd name="connsiteY0" fmla="*/ 171450 h 1149028"/>
              <a:gd name="connsiteX1" fmla="*/ 304800 w 1937335"/>
              <a:gd name="connsiteY1" fmla="*/ 66675 h 1149028"/>
              <a:gd name="connsiteX2" fmla="*/ 466725 w 1937335"/>
              <a:gd name="connsiteY2" fmla="*/ 4763 h 1149028"/>
              <a:gd name="connsiteX3" fmla="*/ 652463 w 1937335"/>
              <a:gd name="connsiteY3" fmla="*/ 0 h 1149028"/>
              <a:gd name="connsiteX4" fmla="*/ 862013 w 1937335"/>
              <a:gd name="connsiteY4" fmla="*/ 76200 h 1149028"/>
              <a:gd name="connsiteX5" fmla="*/ 976313 w 1937335"/>
              <a:gd name="connsiteY5" fmla="*/ 161925 h 1149028"/>
              <a:gd name="connsiteX6" fmla="*/ 1123950 w 1937335"/>
              <a:gd name="connsiteY6" fmla="*/ 57150 h 1149028"/>
              <a:gd name="connsiteX7" fmla="*/ 1362075 w 1937335"/>
              <a:gd name="connsiteY7" fmla="*/ 0 h 1149028"/>
              <a:gd name="connsiteX8" fmla="*/ 1590675 w 1937335"/>
              <a:gd name="connsiteY8" fmla="*/ 42863 h 1149028"/>
              <a:gd name="connsiteX9" fmla="*/ 1790700 w 1937335"/>
              <a:gd name="connsiteY9" fmla="*/ 197644 h 1149028"/>
              <a:gd name="connsiteX10" fmla="*/ 1919288 w 1937335"/>
              <a:gd name="connsiteY10" fmla="*/ 442913 h 1149028"/>
              <a:gd name="connsiteX11" fmla="*/ 1924051 w 1937335"/>
              <a:gd name="connsiteY11" fmla="*/ 683419 h 1149028"/>
              <a:gd name="connsiteX12" fmla="*/ 1828800 w 1937335"/>
              <a:gd name="connsiteY12" fmla="*/ 914400 h 1149028"/>
              <a:gd name="connsiteX13" fmla="*/ 1666875 w 1937335"/>
              <a:gd name="connsiteY13" fmla="*/ 1066800 h 1149028"/>
              <a:gd name="connsiteX14" fmla="*/ 1485900 w 1937335"/>
              <a:gd name="connsiteY14" fmla="*/ 1138238 h 1149028"/>
              <a:gd name="connsiteX15" fmla="*/ 1228725 w 1937335"/>
              <a:gd name="connsiteY15" fmla="*/ 1128713 h 1149028"/>
              <a:gd name="connsiteX16" fmla="*/ 1071563 w 1937335"/>
              <a:gd name="connsiteY16" fmla="*/ 1057275 h 1149028"/>
              <a:gd name="connsiteX17" fmla="*/ 976313 w 1937335"/>
              <a:gd name="connsiteY17" fmla="*/ 981075 h 1149028"/>
              <a:gd name="connsiteX18" fmla="*/ 833438 w 1937335"/>
              <a:gd name="connsiteY18" fmla="*/ 1085850 h 1149028"/>
              <a:gd name="connsiteX19" fmla="*/ 647700 w 1937335"/>
              <a:gd name="connsiteY19" fmla="*/ 1143000 h 1149028"/>
              <a:gd name="connsiteX20" fmla="*/ 381000 w 1937335"/>
              <a:gd name="connsiteY20" fmla="*/ 1114425 h 1149028"/>
              <a:gd name="connsiteX21" fmla="*/ 200025 w 1937335"/>
              <a:gd name="connsiteY21" fmla="*/ 1028700 h 1149028"/>
              <a:gd name="connsiteX22" fmla="*/ 57150 w 1937335"/>
              <a:gd name="connsiteY22" fmla="*/ 809625 h 1149028"/>
              <a:gd name="connsiteX23" fmla="*/ 0 w 1937335"/>
              <a:gd name="connsiteY23" fmla="*/ 619125 h 1149028"/>
              <a:gd name="connsiteX24" fmla="*/ 57150 w 1937335"/>
              <a:gd name="connsiteY24" fmla="*/ 323850 h 1149028"/>
              <a:gd name="connsiteX25" fmla="*/ 161925 w 1937335"/>
              <a:gd name="connsiteY25" fmla="*/ 171450 h 1149028"/>
              <a:gd name="connsiteX0" fmla="*/ 161925 w 1937335"/>
              <a:gd name="connsiteY0" fmla="*/ 171450 h 1149028"/>
              <a:gd name="connsiteX1" fmla="*/ 304800 w 1937335"/>
              <a:gd name="connsiteY1" fmla="*/ 66675 h 1149028"/>
              <a:gd name="connsiteX2" fmla="*/ 466725 w 1937335"/>
              <a:gd name="connsiteY2" fmla="*/ 4763 h 1149028"/>
              <a:gd name="connsiteX3" fmla="*/ 652463 w 1937335"/>
              <a:gd name="connsiteY3" fmla="*/ 0 h 1149028"/>
              <a:gd name="connsiteX4" fmla="*/ 862013 w 1937335"/>
              <a:gd name="connsiteY4" fmla="*/ 76200 h 1149028"/>
              <a:gd name="connsiteX5" fmla="*/ 976313 w 1937335"/>
              <a:gd name="connsiteY5" fmla="*/ 161925 h 1149028"/>
              <a:gd name="connsiteX6" fmla="*/ 1123950 w 1937335"/>
              <a:gd name="connsiteY6" fmla="*/ 57150 h 1149028"/>
              <a:gd name="connsiteX7" fmla="*/ 1362075 w 1937335"/>
              <a:gd name="connsiteY7" fmla="*/ 0 h 1149028"/>
              <a:gd name="connsiteX8" fmla="*/ 1590675 w 1937335"/>
              <a:gd name="connsiteY8" fmla="*/ 42863 h 1149028"/>
              <a:gd name="connsiteX9" fmla="*/ 1790700 w 1937335"/>
              <a:gd name="connsiteY9" fmla="*/ 197644 h 1149028"/>
              <a:gd name="connsiteX10" fmla="*/ 1919288 w 1937335"/>
              <a:gd name="connsiteY10" fmla="*/ 442913 h 1149028"/>
              <a:gd name="connsiteX11" fmla="*/ 1924051 w 1937335"/>
              <a:gd name="connsiteY11" fmla="*/ 683419 h 1149028"/>
              <a:gd name="connsiteX12" fmla="*/ 1828800 w 1937335"/>
              <a:gd name="connsiteY12" fmla="*/ 914400 h 1149028"/>
              <a:gd name="connsiteX13" fmla="*/ 1666875 w 1937335"/>
              <a:gd name="connsiteY13" fmla="*/ 1066800 h 1149028"/>
              <a:gd name="connsiteX14" fmla="*/ 1485900 w 1937335"/>
              <a:gd name="connsiteY14" fmla="*/ 1138238 h 1149028"/>
              <a:gd name="connsiteX15" fmla="*/ 1228725 w 1937335"/>
              <a:gd name="connsiteY15" fmla="*/ 1128713 h 1149028"/>
              <a:gd name="connsiteX16" fmla="*/ 1071563 w 1937335"/>
              <a:gd name="connsiteY16" fmla="*/ 1057275 h 1149028"/>
              <a:gd name="connsiteX17" fmla="*/ 976313 w 1937335"/>
              <a:gd name="connsiteY17" fmla="*/ 981075 h 1149028"/>
              <a:gd name="connsiteX18" fmla="*/ 833438 w 1937335"/>
              <a:gd name="connsiteY18" fmla="*/ 1085850 h 1149028"/>
              <a:gd name="connsiteX19" fmla="*/ 647700 w 1937335"/>
              <a:gd name="connsiteY19" fmla="*/ 1143000 h 1149028"/>
              <a:gd name="connsiteX20" fmla="*/ 381000 w 1937335"/>
              <a:gd name="connsiteY20" fmla="*/ 1114425 h 1149028"/>
              <a:gd name="connsiteX21" fmla="*/ 200025 w 1937335"/>
              <a:gd name="connsiteY21" fmla="*/ 1028700 h 1149028"/>
              <a:gd name="connsiteX22" fmla="*/ 57150 w 1937335"/>
              <a:gd name="connsiteY22" fmla="*/ 809625 h 1149028"/>
              <a:gd name="connsiteX23" fmla="*/ 0 w 1937335"/>
              <a:gd name="connsiteY23" fmla="*/ 619125 h 1149028"/>
              <a:gd name="connsiteX24" fmla="*/ 57150 w 1937335"/>
              <a:gd name="connsiteY24" fmla="*/ 323850 h 1149028"/>
              <a:gd name="connsiteX25" fmla="*/ 161925 w 1937335"/>
              <a:gd name="connsiteY25" fmla="*/ 171450 h 1149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937335" h="1149028">
                <a:moveTo>
                  <a:pt x="161925" y="171450"/>
                </a:moveTo>
                <a:lnTo>
                  <a:pt x="304800" y="66675"/>
                </a:lnTo>
                <a:lnTo>
                  <a:pt x="466725" y="4763"/>
                </a:lnTo>
                <a:lnTo>
                  <a:pt x="652463" y="0"/>
                </a:lnTo>
                <a:lnTo>
                  <a:pt x="862013" y="76200"/>
                </a:lnTo>
                <a:lnTo>
                  <a:pt x="976313" y="161925"/>
                </a:lnTo>
                <a:lnTo>
                  <a:pt x="1123950" y="57150"/>
                </a:lnTo>
                <a:lnTo>
                  <a:pt x="1362075" y="0"/>
                </a:lnTo>
                <a:lnTo>
                  <a:pt x="1590675" y="42863"/>
                </a:lnTo>
                <a:cubicBezTo>
                  <a:pt x="1657350" y="94457"/>
                  <a:pt x="1738312" y="131763"/>
                  <a:pt x="1790700" y="197644"/>
                </a:cubicBezTo>
                <a:cubicBezTo>
                  <a:pt x="1857376" y="277813"/>
                  <a:pt x="1893094" y="341313"/>
                  <a:pt x="1919288" y="442913"/>
                </a:cubicBezTo>
                <a:cubicBezTo>
                  <a:pt x="1920876" y="523082"/>
                  <a:pt x="1955800" y="603250"/>
                  <a:pt x="1924051" y="683419"/>
                </a:cubicBezTo>
                <a:cubicBezTo>
                  <a:pt x="1892301" y="822326"/>
                  <a:pt x="1860550" y="837406"/>
                  <a:pt x="1828800" y="914400"/>
                </a:cubicBezTo>
                <a:lnTo>
                  <a:pt x="1666875" y="1066800"/>
                </a:lnTo>
                <a:lnTo>
                  <a:pt x="1485900" y="1138238"/>
                </a:lnTo>
                <a:cubicBezTo>
                  <a:pt x="1400175" y="1135063"/>
                  <a:pt x="1316831" y="1169988"/>
                  <a:pt x="1228725" y="1128713"/>
                </a:cubicBezTo>
                <a:lnTo>
                  <a:pt x="1071563" y="1057275"/>
                </a:lnTo>
                <a:lnTo>
                  <a:pt x="976313" y="981075"/>
                </a:lnTo>
                <a:lnTo>
                  <a:pt x="833438" y="1085850"/>
                </a:lnTo>
                <a:lnTo>
                  <a:pt x="647700" y="1143000"/>
                </a:lnTo>
                <a:cubicBezTo>
                  <a:pt x="558800" y="1133475"/>
                  <a:pt x="522288" y="1152525"/>
                  <a:pt x="381000" y="1114425"/>
                </a:cubicBezTo>
                <a:lnTo>
                  <a:pt x="200025" y="1028700"/>
                </a:lnTo>
                <a:lnTo>
                  <a:pt x="57150" y="809625"/>
                </a:lnTo>
                <a:lnTo>
                  <a:pt x="0" y="619125"/>
                </a:lnTo>
                <a:lnTo>
                  <a:pt x="57150" y="323850"/>
                </a:lnTo>
                <a:lnTo>
                  <a:pt x="161925" y="17145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4" name="フリーフォーム: 図形 33">
            <a:extLst>
              <a:ext uri="{FF2B5EF4-FFF2-40B4-BE49-F238E27FC236}">
                <a16:creationId xmlns:a16="http://schemas.microsoft.com/office/drawing/2014/main" id="{D54726F4-CAFE-4BA0-A477-5211C55A9746}"/>
              </a:ext>
            </a:extLst>
          </p:cNvPr>
          <p:cNvSpPr/>
          <p:nvPr/>
        </p:nvSpPr>
        <p:spPr>
          <a:xfrm>
            <a:off x="6397625" y="1781175"/>
            <a:ext cx="355600" cy="822325"/>
          </a:xfrm>
          <a:custGeom>
            <a:avLst/>
            <a:gdLst>
              <a:gd name="connsiteX0" fmla="*/ 180975 w 355600"/>
              <a:gd name="connsiteY0" fmla="*/ 0 h 822325"/>
              <a:gd name="connsiteX1" fmla="*/ 266700 w 355600"/>
              <a:gd name="connsiteY1" fmla="*/ 95250 h 822325"/>
              <a:gd name="connsiteX2" fmla="*/ 333375 w 355600"/>
              <a:gd name="connsiteY2" fmla="*/ 241300 h 822325"/>
              <a:gd name="connsiteX3" fmla="*/ 355600 w 355600"/>
              <a:gd name="connsiteY3" fmla="*/ 406400 h 822325"/>
              <a:gd name="connsiteX4" fmla="*/ 333375 w 355600"/>
              <a:gd name="connsiteY4" fmla="*/ 571500 h 822325"/>
              <a:gd name="connsiteX5" fmla="*/ 273050 w 355600"/>
              <a:gd name="connsiteY5" fmla="*/ 701675 h 822325"/>
              <a:gd name="connsiteX6" fmla="*/ 180975 w 355600"/>
              <a:gd name="connsiteY6" fmla="*/ 822325 h 822325"/>
              <a:gd name="connsiteX7" fmla="*/ 98425 w 355600"/>
              <a:gd name="connsiteY7" fmla="*/ 720725 h 822325"/>
              <a:gd name="connsiteX8" fmla="*/ 41275 w 355600"/>
              <a:gd name="connsiteY8" fmla="*/ 606425 h 822325"/>
              <a:gd name="connsiteX9" fmla="*/ 0 w 355600"/>
              <a:gd name="connsiteY9" fmla="*/ 396875 h 822325"/>
              <a:gd name="connsiteX10" fmla="*/ 19050 w 355600"/>
              <a:gd name="connsiteY10" fmla="*/ 250825 h 822325"/>
              <a:gd name="connsiteX11" fmla="*/ 88900 w 355600"/>
              <a:gd name="connsiteY11" fmla="*/ 107950 h 822325"/>
              <a:gd name="connsiteX12" fmla="*/ 180975 w 355600"/>
              <a:gd name="connsiteY12" fmla="*/ 0 h 822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5600" h="822325">
                <a:moveTo>
                  <a:pt x="180975" y="0"/>
                </a:moveTo>
                <a:lnTo>
                  <a:pt x="266700" y="95250"/>
                </a:lnTo>
                <a:lnTo>
                  <a:pt x="333375" y="241300"/>
                </a:lnTo>
                <a:lnTo>
                  <a:pt x="355600" y="406400"/>
                </a:lnTo>
                <a:lnTo>
                  <a:pt x="333375" y="571500"/>
                </a:lnTo>
                <a:lnTo>
                  <a:pt x="273050" y="701675"/>
                </a:lnTo>
                <a:lnTo>
                  <a:pt x="180975" y="822325"/>
                </a:lnTo>
                <a:lnTo>
                  <a:pt x="98425" y="720725"/>
                </a:lnTo>
                <a:lnTo>
                  <a:pt x="41275" y="606425"/>
                </a:lnTo>
                <a:lnTo>
                  <a:pt x="0" y="396875"/>
                </a:lnTo>
                <a:lnTo>
                  <a:pt x="19050" y="250825"/>
                </a:lnTo>
                <a:lnTo>
                  <a:pt x="88900" y="107950"/>
                </a:lnTo>
                <a:lnTo>
                  <a:pt x="180975" y="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5"/>
                <a:ext cx="3870664" cy="463224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set notation to describe probabilities, and link them to Venn diagrams to help with problem solving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event ‘A and B’ can be written as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 The ‘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’ stands for ‘intersection’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event ‘A or B’ can be written as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 The ‘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’ stands for ‘intersection’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</a:t>
                </a:r>
                <a:r>
                  <a:rPr lang="en-GB" sz="1600" dirty="0">
                    <a:latin typeface="Comic Sans MS" panose="030F0702030302020204" pitchFamily="66" charset="0"/>
                  </a:rPr>
                  <a:t>he event ‘not A’ can be written as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(it is sometimes called the complement of A)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5"/>
                <a:ext cx="3870664" cy="4632248"/>
              </a:xfrm>
              <a:blipFill>
                <a:blip r:embed="rId2"/>
                <a:stretch>
                  <a:fillRect l="-630" t="-789" r="-2677" b="-14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FEF59185-61CD-4E0D-9805-F98AB328B763}"/>
              </a:ext>
            </a:extLst>
          </p:cNvPr>
          <p:cNvGrpSpPr/>
          <p:nvPr/>
        </p:nvGrpSpPr>
        <p:grpSpPr>
          <a:xfrm>
            <a:off x="5292080" y="1484784"/>
            <a:ext cx="2618913" cy="1402672"/>
            <a:chOff x="5308846" y="1571347"/>
            <a:chExt cx="2618913" cy="1402672"/>
          </a:xfrm>
        </p:grpSpPr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D66A6C16-FAAC-4A73-BCE2-641DD2AF394B}"/>
                </a:ext>
              </a:extLst>
            </p:cNvPr>
            <p:cNvGrpSpPr/>
            <p:nvPr/>
          </p:nvGrpSpPr>
          <p:grpSpPr>
            <a:xfrm>
              <a:off x="5308846" y="1571347"/>
              <a:ext cx="2618913" cy="1402672"/>
              <a:chOff x="4882718" y="1997476"/>
              <a:chExt cx="2618913" cy="1402672"/>
            </a:xfrm>
          </p:grpSpPr>
          <p:sp>
            <p:nvSpPr>
              <p:cNvPr id="5" name="正方形/長方形 4">
                <a:extLst>
                  <a:ext uri="{FF2B5EF4-FFF2-40B4-BE49-F238E27FC236}">
                    <a16:creationId xmlns:a16="http://schemas.microsoft.com/office/drawing/2014/main" id="{A577A890-CD24-4D70-919A-5EED22188D42}"/>
                  </a:ext>
                </a:extLst>
              </p:cNvPr>
              <p:cNvSpPr/>
              <p:nvPr/>
            </p:nvSpPr>
            <p:spPr>
              <a:xfrm>
                <a:off x="4882718" y="1997476"/>
                <a:ext cx="2618913" cy="140267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" name="楕円 5">
                <a:extLst>
                  <a:ext uri="{FF2B5EF4-FFF2-40B4-BE49-F238E27FC236}">
                    <a16:creationId xmlns:a16="http://schemas.microsoft.com/office/drawing/2014/main" id="{1FCFD176-9669-4DC8-96EE-691341A8415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202315" y="2130641"/>
                <a:ext cx="1145220" cy="114522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" name="楕円 6">
                <a:extLst>
                  <a:ext uri="{FF2B5EF4-FFF2-40B4-BE49-F238E27FC236}">
                    <a16:creationId xmlns:a16="http://schemas.microsoft.com/office/drawing/2014/main" id="{5DB5A9E6-6922-4C29-AB36-B036DDF12BF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3908" y="2132120"/>
                <a:ext cx="1145220" cy="114522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テキスト ボックス 16">
                  <a:extLst>
                    <a:ext uri="{FF2B5EF4-FFF2-40B4-BE49-F238E27FC236}">
                      <a16:creationId xmlns:a16="http://schemas.microsoft.com/office/drawing/2014/main" id="{9DABA72D-8C45-45E2-89A1-ADBC3E98F7FA}"/>
                    </a:ext>
                  </a:extLst>
                </p:cNvPr>
                <p:cNvSpPr txBox="1"/>
                <p:nvPr/>
              </p:nvSpPr>
              <p:spPr>
                <a:xfrm>
                  <a:off x="5436096" y="1628800"/>
                  <a:ext cx="38568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7" name="テキスト ボックス 16">
                  <a:extLst>
                    <a:ext uri="{FF2B5EF4-FFF2-40B4-BE49-F238E27FC236}">
                      <a16:creationId xmlns:a16="http://schemas.microsoft.com/office/drawing/2014/main" id="{9DABA72D-8C45-45E2-89A1-ADBC3E98F7F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36096" y="1628800"/>
                  <a:ext cx="385683" cy="3693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正方形/長方形 17">
                  <a:extLst>
                    <a:ext uri="{FF2B5EF4-FFF2-40B4-BE49-F238E27FC236}">
                      <a16:creationId xmlns:a16="http://schemas.microsoft.com/office/drawing/2014/main" id="{188C6F10-F920-40D2-B992-2ECC1048F5D9}"/>
                    </a:ext>
                  </a:extLst>
                </p:cNvPr>
                <p:cNvSpPr/>
                <p:nvPr/>
              </p:nvSpPr>
              <p:spPr>
                <a:xfrm>
                  <a:off x="7380312" y="1628800"/>
                  <a:ext cx="39606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8" name="正方形/長方形 17">
                  <a:extLst>
                    <a:ext uri="{FF2B5EF4-FFF2-40B4-BE49-F238E27FC236}">
                      <a16:creationId xmlns:a16="http://schemas.microsoft.com/office/drawing/2014/main" id="{188C6F10-F920-40D2-B992-2ECC1048F5D9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80312" y="1628800"/>
                  <a:ext cx="396069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D2CA4CBE-249A-45F0-8BD5-35F1E232D954}"/>
              </a:ext>
            </a:extLst>
          </p:cNvPr>
          <p:cNvGrpSpPr/>
          <p:nvPr/>
        </p:nvGrpSpPr>
        <p:grpSpPr>
          <a:xfrm>
            <a:off x="5292080" y="3212976"/>
            <a:ext cx="2618913" cy="1402672"/>
            <a:chOff x="5308846" y="1571347"/>
            <a:chExt cx="2618913" cy="1402672"/>
          </a:xfrm>
        </p:grpSpPr>
        <p:grpSp>
          <p:nvGrpSpPr>
            <p:cNvPr id="21" name="グループ化 20">
              <a:extLst>
                <a:ext uri="{FF2B5EF4-FFF2-40B4-BE49-F238E27FC236}">
                  <a16:creationId xmlns:a16="http://schemas.microsoft.com/office/drawing/2014/main" id="{FE68CE74-83B1-477A-A261-D58A09B8F242}"/>
                </a:ext>
              </a:extLst>
            </p:cNvPr>
            <p:cNvGrpSpPr/>
            <p:nvPr/>
          </p:nvGrpSpPr>
          <p:grpSpPr>
            <a:xfrm>
              <a:off x="5308846" y="1571347"/>
              <a:ext cx="2618913" cy="1402672"/>
              <a:chOff x="4882718" y="1997476"/>
              <a:chExt cx="2618913" cy="1402672"/>
            </a:xfrm>
          </p:grpSpPr>
          <p:sp>
            <p:nvSpPr>
              <p:cNvPr id="24" name="正方形/長方形 23">
                <a:extLst>
                  <a:ext uri="{FF2B5EF4-FFF2-40B4-BE49-F238E27FC236}">
                    <a16:creationId xmlns:a16="http://schemas.microsoft.com/office/drawing/2014/main" id="{F8173852-9DBD-46D1-B3D3-0059AB2E9C70}"/>
                  </a:ext>
                </a:extLst>
              </p:cNvPr>
              <p:cNvSpPr/>
              <p:nvPr/>
            </p:nvSpPr>
            <p:spPr>
              <a:xfrm>
                <a:off x="4882718" y="1997476"/>
                <a:ext cx="2618913" cy="140267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" name="楕円 24">
                <a:extLst>
                  <a:ext uri="{FF2B5EF4-FFF2-40B4-BE49-F238E27FC236}">
                    <a16:creationId xmlns:a16="http://schemas.microsoft.com/office/drawing/2014/main" id="{81A349FF-016D-45C9-B097-F8C9E8349D0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202315" y="2130641"/>
                <a:ext cx="1145220" cy="114522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" name="楕円 25">
                <a:extLst>
                  <a:ext uri="{FF2B5EF4-FFF2-40B4-BE49-F238E27FC236}">
                    <a16:creationId xmlns:a16="http://schemas.microsoft.com/office/drawing/2014/main" id="{FDA50630-98E3-471F-9598-F200CE87D71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3908" y="2132120"/>
                <a:ext cx="1145220" cy="114522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テキスト ボックス 21">
                  <a:extLst>
                    <a:ext uri="{FF2B5EF4-FFF2-40B4-BE49-F238E27FC236}">
                      <a16:creationId xmlns:a16="http://schemas.microsoft.com/office/drawing/2014/main" id="{CA4DE56C-BE4C-4281-9DCF-713F47788B81}"/>
                    </a:ext>
                  </a:extLst>
                </p:cNvPr>
                <p:cNvSpPr txBox="1"/>
                <p:nvPr/>
              </p:nvSpPr>
              <p:spPr>
                <a:xfrm>
                  <a:off x="5436096" y="1628800"/>
                  <a:ext cx="38568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2" name="テキスト ボックス 21">
                  <a:extLst>
                    <a:ext uri="{FF2B5EF4-FFF2-40B4-BE49-F238E27FC236}">
                      <a16:creationId xmlns:a16="http://schemas.microsoft.com/office/drawing/2014/main" id="{CA4DE56C-BE4C-4281-9DCF-713F47788B8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36096" y="1628800"/>
                  <a:ext cx="385683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正方形/長方形 22">
                  <a:extLst>
                    <a:ext uri="{FF2B5EF4-FFF2-40B4-BE49-F238E27FC236}">
                      <a16:creationId xmlns:a16="http://schemas.microsoft.com/office/drawing/2014/main" id="{F8737EC6-A57C-479D-A481-7509612E528F}"/>
                    </a:ext>
                  </a:extLst>
                </p:cNvPr>
                <p:cNvSpPr/>
                <p:nvPr/>
              </p:nvSpPr>
              <p:spPr>
                <a:xfrm>
                  <a:off x="7380312" y="1628800"/>
                  <a:ext cx="39606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3" name="正方形/長方形 22">
                  <a:extLst>
                    <a:ext uri="{FF2B5EF4-FFF2-40B4-BE49-F238E27FC236}">
                      <a16:creationId xmlns:a16="http://schemas.microsoft.com/office/drawing/2014/main" id="{F8737EC6-A57C-479D-A481-7509612E528F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80312" y="1628800"/>
                  <a:ext cx="396069" cy="36933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80A3CE01-7949-4A15-91E2-17B1D405E8E5}"/>
              </a:ext>
            </a:extLst>
          </p:cNvPr>
          <p:cNvSpPr/>
          <p:nvPr/>
        </p:nvSpPr>
        <p:spPr>
          <a:xfrm>
            <a:off x="5292080" y="4941168"/>
            <a:ext cx="2618913" cy="1402672"/>
          </a:xfrm>
          <a:prstGeom prst="rect">
            <a:avLst/>
          </a:prstGeom>
          <a:solidFill>
            <a:schemeClr val="accent4">
              <a:lumMod val="60000"/>
              <a:lumOff val="40000"/>
              <a:alpha val="6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 useBgFill="1">
        <p:nvSpPr>
          <p:cNvPr id="32" name="楕円 31">
            <a:extLst>
              <a:ext uri="{FF2B5EF4-FFF2-40B4-BE49-F238E27FC236}">
                <a16:creationId xmlns:a16="http://schemas.microsoft.com/office/drawing/2014/main" id="{286146E6-B242-43E9-ADF9-BA2D9E66996C}"/>
              </a:ext>
            </a:extLst>
          </p:cNvPr>
          <p:cNvSpPr>
            <a:spLocks noChangeAspect="1"/>
          </p:cNvSpPr>
          <p:nvPr/>
        </p:nvSpPr>
        <p:spPr>
          <a:xfrm>
            <a:off x="5611677" y="5074333"/>
            <a:ext cx="1145220" cy="1145220"/>
          </a:xfrm>
          <a:prstGeom prst="ellips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楕円 32">
            <a:extLst>
              <a:ext uri="{FF2B5EF4-FFF2-40B4-BE49-F238E27FC236}">
                <a16:creationId xmlns:a16="http://schemas.microsoft.com/office/drawing/2014/main" id="{22F581DA-5641-46EF-9FB9-E3C275D96C81}"/>
              </a:ext>
            </a:extLst>
          </p:cNvPr>
          <p:cNvSpPr>
            <a:spLocks noChangeAspect="1"/>
          </p:cNvSpPr>
          <p:nvPr/>
        </p:nvSpPr>
        <p:spPr>
          <a:xfrm>
            <a:off x="6403270" y="5075812"/>
            <a:ext cx="1145220" cy="114522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546885A6-F9C1-43CA-A489-BD793FF9558A}"/>
                  </a:ext>
                </a:extLst>
              </p:cNvPr>
              <p:cNvSpPr txBox="1"/>
              <p:nvPr/>
            </p:nvSpPr>
            <p:spPr>
              <a:xfrm>
                <a:off x="5419330" y="4998621"/>
                <a:ext cx="3856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546885A6-F9C1-43CA-A489-BD793FF955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9330" y="4998621"/>
                <a:ext cx="385683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正方形/長方形 29">
                <a:extLst>
                  <a:ext uri="{FF2B5EF4-FFF2-40B4-BE49-F238E27FC236}">
                    <a16:creationId xmlns:a16="http://schemas.microsoft.com/office/drawing/2014/main" id="{99FF76A5-490D-477A-9F5B-A2DF8B1CB10A}"/>
                  </a:ext>
                </a:extLst>
              </p:cNvPr>
              <p:cNvSpPr/>
              <p:nvPr/>
            </p:nvSpPr>
            <p:spPr>
              <a:xfrm>
                <a:off x="7363546" y="4998621"/>
                <a:ext cx="39606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正方形/長方形 29">
                <a:extLst>
                  <a:ext uri="{FF2B5EF4-FFF2-40B4-BE49-F238E27FC236}">
                    <a16:creationId xmlns:a16="http://schemas.microsoft.com/office/drawing/2014/main" id="{99FF76A5-490D-477A-9F5B-A2DF8B1CB10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3546" y="4998621"/>
                <a:ext cx="396069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96F4E80A-25C1-40DF-8B08-52896471B7A7}"/>
                  </a:ext>
                </a:extLst>
              </p:cNvPr>
              <p:cNvSpPr txBox="1"/>
              <p:nvPr/>
            </p:nvSpPr>
            <p:spPr>
              <a:xfrm>
                <a:off x="8028384" y="2060848"/>
                <a:ext cx="6192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96F4E80A-25C1-40DF-8B08-52896471B7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8384" y="2060848"/>
                <a:ext cx="619208" cy="276999"/>
              </a:xfrm>
              <a:prstGeom prst="rect">
                <a:avLst/>
              </a:prstGeom>
              <a:blipFill>
                <a:blip r:embed="rId9"/>
                <a:stretch>
                  <a:fillRect l="-8824" r="-6863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38A3FA45-B929-435B-A114-E2ACCB51E4A3}"/>
                  </a:ext>
                </a:extLst>
              </p:cNvPr>
              <p:cNvSpPr txBox="1"/>
              <p:nvPr/>
            </p:nvSpPr>
            <p:spPr>
              <a:xfrm>
                <a:off x="8028384" y="3717032"/>
                <a:ext cx="6192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∪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38A3FA45-B929-435B-A114-E2ACCB51E4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8384" y="3717032"/>
                <a:ext cx="619208" cy="276999"/>
              </a:xfrm>
              <a:prstGeom prst="rect">
                <a:avLst/>
              </a:prstGeom>
              <a:blipFill>
                <a:blip r:embed="rId10"/>
                <a:stretch>
                  <a:fillRect l="-8824" r="-6863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EF1C1862-01F6-4589-B2EC-2AF020B6CD43}"/>
                  </a:ext>
                </a:extLst>
              </p:cNvPr>
              <p:cNvSpPr txBox="1"/>
              <p:nvPr/>
            </p:nvSpPr>
            <p:spPr>
              <a:xfrm>
                <a:off x="8028384" y="5517232"/>
                <a:ext cx="2580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EF1C1862-01F6-4589-B2EC-2AF020B6CD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8384" y="5517232"/>
                <a:ext cx="258084" cy="276999"/>
              </a:xfrm>
              <a:prstGeom prst="rect">
                <a:avLst/>
              </a:prstGeom>
              <a:blipFill>
                <a:blip r:embed="rId11"/>
                <a:stretch>
                  <a:fillRect l="-26190" t="-4444" r="-26190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098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4" grpId="0" animBg="1"/>
      <p:bldP spid="31" grpId="0" animBg="1"/>
      <p:bldP spid="32" grpId="0" animBg="1"/>
      <p:bldP spid="33" grpId="0" animBg="1"/>
      <p:bldP spid="29" grpId="0"/>
      <p:bldP spid="30" grpId="0"/>
      <p:bldP spid="37" grpId="0"/>
      <p:bldP spid="38" grpId="0"/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05EC9A-9A67-481E-9F6E-17B5E76AB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820" y="1544715"/>
            <a:ext cx="3870664" cy="46322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set notation to describe probabilities, and link them to Venn diagrams to help with problem solving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 card is selected at random from a standard pack of playing cards. Let A be the event that the card is an Ace, and D be the event that the card is a diamond.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a) Draw a Venn diagram to represent this information.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2DCD03B0-F675-4991-8407-26ACDEBC8E9A}"/>
              </a:ext>
            </a:extLst>
          </p:cNvPr>
          <p:cNvGrpSpPr/>
          <p:nvPr/>
        </p:nvGrpSpPr>
        <p:grpSpPr>
          <a:xfrm>
            <a:off x="5148064" y="1556792"/>
            <a:ext cx="2618913" cy="1402672"/>
            <a:chOff x="5308846" y="1571347"/>
            <a:chExt cx="2618913" cy="1402672"/>
          </a:xfrm>
        </p:grpSpPr>
        <p:grpSp>
          <p:nvGrpSpPr>
            <p:cNvPr id="40" name="グループ化 39">
              <a:extLst>
                <a:ext uri="{FF2B5EF4-FFF2-40B4-BE49-F238E27FC236}">
                  <a16:creationId xmlns:a16="http://schemas.microsoft.com/office/drawing/2014/main" id="{CE2BDD0A-B9D1-4723-9F69-2F342F0DF816}"/>
                </a:ext>
              </a:extLst>
            </p:cNvPr>
            <p:cNvGrpSpPr/>
            <p:nvPr/>
          </p:nvGrpSpPr>
          <p:grpSpPr>
            <a:xfrm>
              <a:off x="5308846" y="1571347"/>
              <a:ext cx="2618913" cy="1402672"/>
              <a:chOff x="4882718" y="1997476"/>
              <a:chExt cx="2618913" cy="1402672"/>
            </a:xfrm>
          </p:grpSpPr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D894BBFA-77C7-4533-8C2B-747778A68B22}"/>
                  </a:ext>
                </a:extLst>
              </p:cNvPr>
              <p:cNvSpPr/>
              <p:nvPr/>
            </p:nvSpPr>
            <p:spPr>
              <a:xfrm>
                <a:off x="4882718" y="1997476"/>
                <a:ext cx="2618913" cy="140267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4" name="楕円 43">
                <a:extLst>
                  <a:ext uri="{FF2B5EF4-FFF2-40B4-BE49-F238E27FC236}">
                    <a16:creationId xmlns:a16="http://schemas.microsoft.com/office/drawing/2014/main" id="{A2947A1E-D175-470D-AF53-FF2B1F67333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202315" y="2130641"/>
                <a:ext cx="1145220" cy="114522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5" name="楕円 44">
                <a:extLst>
                  <a:ext uri="{FF2B5EF4-FFF2-40B4-BE49-F238E27FC236}">
                    <a16:creationId xmlns:a16="http://schemas.microsoft.com/office/drawing/2014/main" id="{601BB07C-4F8C-4E11-86E5-D38A9D5EA8B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3908" y="2132120"/>
                <a:ext cx="1145220" cy="114522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テキスト ボックス 40">
                  <a:extLst>
                    <a:ext uri="{FF2B5EF4-FFF2-40B4-BE49-F238E27FC236}">
                      <a16:creationId xmlns:a16="http://schemas.microsoft.com/office/drawing/2014/main" id="{25316D23-0564-46E9-9CDD-6ED79403AB58}"/>
                    </a:ext>
                  </a:extLst>
                </p:cNvPr>
                <p:cNvSpPr txBox="1"/>
                <p:nvPr/>
              </p:nvSpPr>
              <p:spPr>
                <a:xfrm>
                  <a:off x="5436096" y="1628800"/>
                  <a:ext cx="38568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41" name="テキスト ボックス 40">
                  <a:extLst>
                    <a:ext uri="{FF2B5EF4-FFF2-40B4-BE49-F238E27FC236}">
                      <a16:creationId xmlns:a16="http://schemas.microsoft.com/office/drawing/2014/main" id="{25316D23-0564-46E9-9CDD-6ED79403AB5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36096" y="1628800"/>
                  <a:ext cx="385683" cy="369332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正方形/長方形 41">
                  <a:extLst>
                    <a:ext uri="{FF2B5EF4-FFF2-40B4-BE49-F238E27FC236}">
                      <a16:creationId xmlns:a16="http://schemas.microsoft.com/office/drawing/2014/main" id="{647DD63D-7619-41A0-80F1-4B7A0018AEE5}"/>
                    </a:ext>
                  </a:extLst>
                </p:cNvPr>
                <p:cNvSpPr/>
                <p:nvPr/>
              </p:nvSpPr>
              <p:spPr>
                <a:xfrm>
                  <a:off x="7380312" y="1628800"/>
                  <a:ext cx="40459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𝐷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42" name="正方形/長方形 41">
                  <a:extLst>
                    <a:ext uri="{FF2B5EF4-FFF2-40B4-BE49-F238E27FC236}">
                      <a16:creationId xmlns:a16="http://schemas.microsoft.com/office/drawing/2014/main" id="{647DD63D-7619-41A0-80F1-4B7A0018AEE5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80312" y="1628800"/>
                  <a:ext cx="404598" cy="3693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59C18D3-BB81-46CB-A826-264D906E2A86}"/>
              </a:ext>
            </a:extLst>
          </p:cNvPr>
          <p:cNvSpPr txBox="1"/>
          <p:nvPr/>
        </p:nvSpPr>
        <p:spPr>
          <a:xfrm>
            <a:off x="6300192" y="2132856"/>
            <a:ext cx="264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1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2DE302C-5C22-45F1-9BD9-771800B23823}"/>
              </a:ext>
            </a:extLst>
          </p:cNvPr>
          <p:cNvSpPr txBox="1"/>
          <p:nvPr/>
        </p:nvSpPr>
        <p:spPr>
          <a:xfrm>
            <a:off x="5724128" y="2060848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3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B3B4D18E-2BB8-4E01-9225-7A71BCA51E70}"/>
              </a:ext>
            </a:extLst>
          </p:cNvPr>
          <p:cNvSpPr txBox="1"/>
          <p:nvPr/>
        </p:nvSpPr>
        <p:spPr>
          <a:xfrm>
            <a:off x="6804248" y="2060848"/>
            <a:ext cx="373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12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F3B07DDD-1D5D-46F3-85D6-31094F236B56}"/>
              </a:ext>
            </a:extLst>
          </p:cNvPr>
          <p:cNvSpPr txBox="1"/>
          <p:nvPr/>
        </p:nvSpPr>
        <p:spPr>
          <a:xfrm>
            <a:off x="7380312" y="2636912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36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D62C1BB-2CA2-43F8-83A7-BD321917879D}"/>
              </a:ext>
            </a:extLst>
          </p:cNvPr>
          <p:cNvSpPr txBox="1"/>
          <p:nvPr/>
        </p:nvSpPr>
        <p:spPr>
          <a:xfrm>
            <a:off x="4499992" y="3212976"/>
            <a:ext cx="39604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There is one card that is both an ace and a diamond</a:t>
            </a:r>
          </a:p>
          <a:p>
            <a:pPr algn="ctr"/>
            <a:endParaRPr lang="en-US" sz="1400" dirty="0"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latin typeface="Comic Sans MS" panose="030F0702030302020204" pitchFamily="66" charset="0"/>
              </a:rPr>
              <a:t>There are 3 aces that are not diamonds</a:t>
            </a:r>
          </a:p>
          <a:p>
            <a:pPr algn="ctr"/>
            <a:endParaRPr lang="en-US" sz="1400" dirty="0"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latin typeface="Comic Sans MS" panose="030F0702030302020204" pitchFamily="66" charset="0"/>
              </a:rPr>
              <a:t>There are 12 diamonds that are not aces</a:t>
            </a:r>
          </a:p>
          <a:p>
            <a:pPr algn="ctr"/>
            <a:endParaRPr lang="en-US" sz="1400" dirty="0"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latin typeface="Comic Sans MS" panose="030F0702030302020204" pitchFamily="66" charset="0"/>
              </a:rPr>
              <a:t>After this, 36 cards remain that are neither aces or diamonds</a:t>
            </a:r>
            <a:endParaRPr lang="en-GB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693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6" grpId="0"/>
      <p:bldP spid="47" grpId="0"/>
      <p:bldP spid="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5"/>
                <a:ext cx="3870664" cy="463224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set notation to describe probabilities, and link them to Venn diagrams to help with problem solving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card is selected at random from a standard pack of playing cards. Let A be the event that the card is an Ace, and D be the event that the card is a diamond.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Find: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e>
                    </m:d>
                  </m:oMath>
                </a14:m>
                <a:endParaRPr lang="en-US" sz="1600" b="0" dirty="0">
                  <a:latin typeface="Comic Sans MS" panose="030F0702030302020204" pitchFamily="66" charset="0"/>
                  <a:ea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e>
                    </m:d>
                  </m:oMath>
                </a14:m>
                <a:endParaRPr lang="en-US" sz="1600" b="0" dirty="0">
                  <a:latin typeface="Comic Sans MS" panose="030F0702030302020204" pitchFamily="66" charset="0"/>
                  <a:ea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p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</m:oMath>
                </a14:m>
                <a:endParaRPr lang="en-US" sz="1600" b="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e)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𝐷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5"/>
                <a:ext cx="3870664" cy="4632248"/>
              </a:xfrm>
              <a:blipFill>
                <a:blip r:embed="rId2"/>
                <a:stretch>
                  <a:fillRect l="-157" t="-789" r="-2677" b="-14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2DCD03B0-F675-4991-8407-26ACDEBC8E9A}"/>
              </a:ext>
            </a:extLst>
          </p:cNvPr>
          <p:cNvGrpSpPr/>
          <p:nvPr/>
        </p:nvGrpSpPr>
        <p:grpSpPr>
          <a:xfrm>
            <a:off x="5148064" y="1556792"/>
            <a:ext cx="2618913" cy="1402672"/>
            <a:chOff x="5308846" y="1571347"/>
            <a:chExt cx="2618913" cy="1402672"/>
          </a:xfrm>
        </p:grpSpPr>
        <p:grpSp>
          <p:nvGrpSpPr>
            <p:cNvPr id="40" name="グループ化 39">
              <a:extLst>
                <a:ext uri="{FF2B5EF4-FFF2-40B4-BE49-F238E27FC236}">
                  <a16:creationId xmlns:a16="http://schemas.microsoft.com/office/drawing/2014/main" id="{CE2BDD0A-B9D1-4723-9F69-2F342F0DF816}"/>
                </a:ext>
              </a:extLst>
            </p:cNvPr>
            <p:cNvGrpSpPr/>
            <p:nvPr/>
          </p:nvGrpSpPr>
          <p:grpSpPr>
            <a:xfrm>
              <a:off x="5308846" y="1571347"/>
              <a:ext cx="2618913" cy="1402672"/>
              <a:chOff x="4882718" y="1997476"/>
              <a:chExt cx="2618913" cy="1402672"/>
            </a:xfrm>
          </p:grpSpPr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D894BBFA-77C7-4533-8C2B-747778A68B22}"/>
                  </a:ext>
                </a:extLst>
              </p:cNvPr>
              <p:cNvSpPr/>
              <p:nvPr/>
            </p:nvSpPr>
            <p:spPr>
              <a:xfrm>
                <a:off x="4882718" y="1997476"/>
                <a:ext cx="2618913" cy="140267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4" name="楕円 43">
                <a:extLst>
                  <a:ext uri="{FF2B5EF4-FFF2-40B4-BE49-F238E27FC236}">
                    <a16:creationId xmlns:a16="http://schemas.microsoft.com/office/drawing/2014/main" id="{A2947A1E-D175-470D-AF53-FF2B1F67333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202315" y="2130641"/>
                <a:ext cx="1145220" cy="114522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5" name="楕円 44">
                <a:extLst>
                  <a:ext uri="{FF2B5EF4-FFF2-40B4-BE49-F238E27FC236}">
                    <a16:creationId xmlns:a16="http://schemas.microsoft.com/office/drawing/2014/main" id="{601BB07C-4F8C-4E11-86E5-D38A9D5EA8B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3908" y="2132120"/>
                <a:ext cx="1145220" cy="114522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テキスト ボックス 40">
                  <a:extLst>
                    <a:ext uri="{FF2B5EF4-FFF2-40B4-BE49-F238E27FC236}">
                      <a16:creationId xmlns:a16="http://schemas.microsoft.com/office/drawing/2014/main" id="{25316D23-0564-46E9-9CDD-6ED79403AB58}"/>
                    </a:ext>
                  </a:extLst>
                </p:cNvPr>
                <p:cNvSpPr txBox="1"/>
                <p:nvPr/>
              </p:nvSpPr>
              <p:spPr>
                <a:xfrm>
                  <a:off x="5436096" y="1628800"/>
                  <a:ext cx="38568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41" name="テキスト ボックス 40">
                  <a:extLst>
                    <a:ext uri="{FF2B5EF4-FFF2-40B4-BE49-F238E27FC236}">
                      <a16:creationId xmlns:a16="http://schemas.microsoft.com/office/drawing/2014/main" id="{25316D23-0564-46E9-9CDD-6ED79403AB5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36096" y="1628800"/>
                  <a:ext cx="385683" cy="3693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正方形/長方形 41">
                  <a:extLst>
                    <a:ext uri="{FF2B5EF4-FFF2-40B4-BE49-F238E27FC236}">
                      <a16:creationId xmlns:a16="http://schemas.microsoft.com/office/drawing/2014/main" id="{647DD63D-7619-41A0-80F1-4B7A0018AEE5}"/>
                    </a:ext>
                  </a:extLst>
                </p:cNvPr>
                <p:cNvSpPr/>
                <p:nvPr/>
              </p:nvSpPr>
              <p:spPr>
                <a:xfrm>
                  <a:off x="7380312" y="1628800"/>
                  <a:ext cx="40459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𝐷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42" name="正方形/長方形 41">
                  <a:extLst>
                    <a:ext uri="{FF2B5EF4-FFF2-40B4-BE49-F238E27FC236}">
                      <a16:creationId xmlns:a16="http://schemas.microsoft.com/office/drawing/2014/main" id="{647DD63D-7619-41A0-80F1-4B7A0018AEE5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80312" y="1628800"/>
                  <a:ext cx="404598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59C18D3-BB81-46CB-A826-264D906E2A86}"/>
              </a:ext>
            </a:extLst>
          </p:cNvPr>
          <p:cNvSpPr txBox="1"/>
          <p:nvPr/>
        </p:nvSpPr>
        <p:spPr>
          <a:xfrm>
            <a:off x="6300192" y="2132856"/>
            <a:ext cx="264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1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2DE302C-5C22-45F1-9BD9-771800B23823}"/>
              </a:ext>
            </a:extLst>
          </p:cNvPr>
          <p:cNvSpPr txBox="1"/>
          <p:nvPr/>
        </p:nvSpPr>
        <p:spPr>
          <a:xfrm>
            <a:off x="5724128" y="2060848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3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B3B4D18E-2BB8-4E01-9225-7A71BCA51E70}"/>
              </a:ext>
            </a:extLst>
          </p:cNvPr>
          <p:cNvSpPr txBox="1"/>
          <p:nvPr/>
        </p:nvSpPr>
        <p:spPr>
          <a:xfrm>
            <a:off x="6804248" y="2060848"/>
            <a:ext cx="373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12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F3B07DDD-1D5D-46F3-85D6-31094F236B56}"/>
              </a:ext>
            </a:extLst>
          </p:cNvPr>
          <p:cNvSpPr txBox="1"/>
          <p:nvPr/>
        </p:nvSpPr>
        <p:spPr>
          <a:xfrm>
            <a:off x="7380312" y="2636912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36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12855503-23D2-4EC3-96AA-5CBB5B7F87CA}"/>
              </a:ext>
            </a:extLst>
          </p:cNvPr>
          <p:cNvCxnSpPr>
            <a:cxnSpLocks/>
          </p:cNvCxnSpPr>
          <p:nvPr/>
        </p:nvCxnSpPr>
        <p:spPr>
          <a:xfrm flipH="1">
            <a:off x="2771800" y="3717032"/>
            <a:ext cx="1872208" cy="122413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C6D5117-6D50-4BB3-BF4B-8AD9272B87B6}"/>
              </a:ext>
            </a:extLst>
          </p:cNvPr>
          <p:cNvSpPr txBox="1"/>
          <p:nvPr/>
        </p:nvSpPr>
        <p:spPr>
          <a:xfrm>
            <a:off x="4463812" y="3356992"/>
            <a:ext cx="3888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‘Probability of the card being an ace and a diamond’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1CAC1B3D-AFA1-4372-9337-35057FCFF303}"/>
                  </a:ext>
                </a:extLst>
              </p:cNvPr>
              <p:cNvSpPr txBox="1"/>
              <p:nvPr/>
            </p:nvSpPr>
            <p:spPr>
              <a:xfrm>
                <a:off x="8280236" y="3356992"/>
                <a:ext cx="576064" cy="4970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52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1CAC1B3D-AFA1-4372-9337-35057FCFF3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0236" y="3356992"/>
                <a:ext cx="576064" cy="497059"/>
              </a:xfrm>
              <a:prstGeom prst="rect">
                <a:avLst/>
              </a:prstGeom>
              <a:blipFill>
                <a:blip r:embed="rId5"/>
                <a:stretch>
                  <a:fillRect b="-24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22144284-6FF4-4F1E-9679-0E5BEAB161F1}"/>
              </a:ext>
            </a:extLst>
          </p:cNvPr>
          <p:cNvSpPr txBox="1"/>
          <p:nvPr/>
        </p:nvSpPr>
        <p:spPr>
          <a:xfrm>
            <a:off x="4463812" y="4221088"/>
            <a:ext cx="3888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‘Probability of the card being an ace or a diamond’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951CFA6E-5E24-44DF-8B58-F04D04273F01}"/>
                  </a:ext>
                </a:extLst>
              </p:cNvPr>
              <p:cNvSpPr txBox="1"/>
              <p:nvPr/>
            </p:nvSpPr>
            <p:spPr>
              <a:xfrm>
                <a:off x="8064212" y="4221088"/>
                <a:ext cx="576064" cy="4970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16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52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951CFA6E-5E24-44DF-8B58-F04D04273F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4212" y="4221088"/>
                <a:ext cx="576064" cy="497059"/>
              </a:xfrm>
              <a:prstGeom prst="rect">
                <a:avLst/>
              </a:prstGeom>
              <a:blipFill>
                <a:blip r:embed="rId6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4B20A90C-D71E-48A4-AE23-328C8AA91DE6}"/>
              </a:ext>
            </a:extLst>
          </p:cNvPr>
          <p:cNvSpPr txBox="1"/>
          <p:nvPr/>
        </p:nvSpPr>
        <p:spPr>
          <a:xfrm>
            <a:off x="4463812" y="5085184"/>
            <a:ext cx="38884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‘Probability of the card not being an ace’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005181F1-2E49-42EF-ACB5-0CE500A834A6}"/>
                  </a:ext>
                </a:extLst>
              </p:cNvPr>
              <p:cNvSpPr txBox="1"/>
              <p:nvPr/>
            </p:nvSpPr>
            <p:spPr>
              <a:xfrm>
                <a:off x="8064212" y="5013176"/>
                <a:ext cx="576064" cy="4970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48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52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005181F1-2E49-42EF-ACB5-0CE500A834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4212" y="5013176"/>
                <a:ext cx="576064" cy="497059"/>
              </a:xfrm>
              <a:prstGeom prst="rect">
                <a:avLst/>
              </a:prstGeom>
              <a:blipFill>
                <a:blip r:embed="rId7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747B5125-C582-442E-AF35-A3BBFF6FBD4E}"/>
              </a:ext>
            </a:extLst>
          </p:cNvPr>
          <p:cNvSpPr txBox="1"/>
          <p:nvPr/>
        </p:nvSpPr>
        <p:spPr>
          <a:xfrm>
            <a:off x="4463812" y="5805264"/>
            <a:ext cx="3888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‘Probability of the card not being an ace, and being a diamond’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F13B155E-DCC7-4C20-ABBF-75B8D0749A6A}"/>
                  </a:ext>
                </a:extLst>
              </p:cNvPr>
              <p:cNvSpPr txBox="1"/>
              <p:nvPr/>
            </p:nvSpPr>
            <p:spPr>
              <a:xfrm>
                <a:off x="8100392" y="5949280"/>
                <a:ext cx="576064" cy="4970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52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F13B155E-DCC7-4C20-ABBF-75B8D0749A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0392" y="5949280"/>
                <a:ext cx="576064" cy="497059"/>
              </a:xfrm>
              <a:prstGeom prst="rect">
                <a:avLst/>
              </a:prstGeom>
              <a:blipFill>
                <a:blip r:embed="rId8"/>
                <a:stretch>
                  <a:fillRect b="-24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1D565EE7-B15D-4C48-8343-6008DCA73202}"/>
              </a:ext>
            </a:extLst>
          </p:cNvPr>
          <p:cNvCxnSpPr>
            <a:cxnSpLocks/>
          </p:cNvCxnSpPr>
          <p:nvPr/>
        </p:nvCxnSpPr>
        <p:spPr>
          <a:xfrm flipH="1">
            <a:off x="2771800" y="4509120"/>
            <a:ext cx="1800200" cy="81851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549790A9-0533-4218-9EAE-E49C8D40E6C8}"/>
              </a:ext>
            </a:extLst>
          </p:cNvPr>
          <p:cNvCxnSpPr>
            <a:cxnSpLocks/>
          </p:cNvCxnSpPr>
          <p:nvPr/>
        </p:nvCxnSpPr>
        <p:spPr>
          <a:xfrm flipH="1">
            <a:off x="2699792" y="5265495"/>
            <a:ext cx="1872208" cy="42217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>
            <a:extLst>
              <a:ext uri="{FF2B5EF4-FFF2-40B4-BE49-F238E27FC236}">
                <a16:creationId xmlns:a16="http://schemas.microsoft.com/office/drawing/2014/main" id="{2D361821-5F44-449E-8F1A-EB56D3C27096}"/>
              </a:ext>
            </a:extLst>
          </p:cNvPr>
          <p:cNvCxnSpPr>
            <a:cxnSpLocks/>
            <a:stCxn id="28" idx="1"/>
          </p:cNvCxnSpPr>
          <p:nvPr/>
        </p:nvCxnSpPr>
        <p:spPr>
          <a:xfrm flipH="1" flipV="1">
            <a:off x="2735620" y="6021288"/>
            <a:ext cx="1728192" cy="4558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D30CCD80-6205-4826-A102-86CCC68A316F}"/>
                  </a:ext>
                </a:extLst>
              </p:cNvPr>
              <p:cNvSpPr txBox="1"/>
              <p:nvPr/>
            </p:nvSpPr>
            <p:spPr>
              <a:xfrm>
                <a:off x="8568268" y="4221088"/>
                <a:ext cx="576064" cy="4970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D30CCD80-6205-4826-A102-86CCC68A31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8268" y="4221088"/>
                <a:ext cx="576064" cy="497059"/>
              </a:xfrm>
              <a:prstGeom prst="rect">
                <a:avLst/>
              </a:prstGeom>
              <a:blipFill>
                <a:blip r:embed="rId9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1FA9CD50-CEB4-422E-B42D-2D015F47D342}"/>
                  </a:ext>
                </a:extLst>
              </p:cNvPr>
              <p:cNvSpPr txBox="1"/>
              <p:nvPr/>
            </p:nvSpPr>
            <p:spPr>
              <a:xfrm>
                <a:off x="8568268" y="5013176"/>
                <a:ext cx="576064" cy="4970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1FA9CD50-CEB4-422E-B42D-2D015F47D3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8268" y="5013176"/>
                <a:ext cx="576064" cy="497059"/>
              </a:xfrm>
              <a:prstGeom prst="rect">
                <a:avLst/>
              </a:prstGeom>
              <a:blipFill>
                <a:blip r:embed="rId10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0E1AF0B0-43CA-4479-AE5E-5246872BC4B1}"/>
                  </a:ext>
                </a:extLst>
              </p:cNvPr>
              <p:cNvSpPr txBox="1"/>
              <p:nvPr/>
            </p:nvSpPr>
            <p:spPr>
              <a:xfrm>
                <a:off x="8596084" y="5949280"/>
                <a:ext cx="576064" cy="4970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0E1AF0B0-43CA-4479-AE5E-5246872BC4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6084" y="5949280"/>
                <a:ext cx="576064" cy="497059"/>
              </a:xfrm>
              <a:prstGeom prst="rect">
                <a:avLst/>
              </a:prstGeom>
              <a:blipFill>
                <a:blip r:embed="rId11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3708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49" grpId="0"/>
      <p:bldP spid="50" grpId="0"/>
      <p:bldP spid="5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4"/>
                <a:ext cx="3870664" cy="505263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set notation to describe probabilities, and link them to Venn diagrams to help with problem solving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=0.3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=0.4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=0.25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Explain why events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not independent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Given also that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=0.2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events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C are mutually exclusive, and events B and C are independent, draw a Venn diagram to represent the situation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∩</m:t>
                            </m:r>
                            <m:sSup>
                              <m:sSupPr>
                                <m:ctrlP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𝐵</m:t>
                                </m:r>
                              </m:e>
                              <m:sup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</m:e>
                        </m:d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</m:d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4"/>
                <a:ext cx="3870664" cy="5052637"/>
              </a:xfrm>
              <a:blipFill>
                <a:blip r:embed="rId2"/>
                <a:stretch>
                  <a:fillRect l="-945" t="-724" r="-26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C5223B17-6B06-42B5-B96A-E868BACB7A24}"/>
              </a:ext>
            </a:extLst>
          </p:cNvPr>
          <p:cNvCxnSpPr>
            <a:cxnSpLocks/>
          </p:cNvCxnSpPr>
          <p:nvPr/>
        </p:nvCxnSpPr>
        <p:spPr>
          <a:xfrm flipV="1">
            <a:off x="4067944" y="2564904"/>
            <a:ext cx="1008112" cy="115212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6F55B246-EC37-4750-834D-CEE51B4E2F48}"/>
                  </a:ext>
                </a:extLst>
              </p:cNvPr>
              <p:cNvSpPr txBox="1"/>
              <p:nvPr/>
            </p:nvSpPr>
            <p:spPr>
              <a:xfrm>
                <a:off x="4932040" y="2060848"/>
                <a:ext cx="388843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If the events are independent, then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6F55B246-EC37-4750-834D-CEE51B4E2F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2060848"/>
                <a:ext cx="3888432" cy="584775"/>
              </a:xfrm>
              <a:prstGeom prst="rect">
                <a:avLst/>
              </a:prstGeom>
              <a:blipFill>
                <a:blip r:embed="rId3"/>
                <a:stretch>
                  <a:fillRect t="-2083" b="-6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0EEE13B5-02A9-4EF4-9145-4F4F001B564F}"/>
                  </a:ext>
                </a:extLst>
              </p:cNvPr>
              <p:cNvSpPr txBox="1"/>
              <p:nvPr/>
            </p:nvSpPr>
            <p:spPr>
              <a:xfrm>
                <a:off x="4932040" y="3068960"/>
                <a:ext cx="3888432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Since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0.3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×0.4≠0.25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then these events cannot be independent (</a:t>
                </a:r>
                <a:r>
                  <a:rPr lang="en-GB" sz="1600" dirty="0" err="1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ie</a:t>
                </a:r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if one happens, it will affect the probability of the other happening)</a:t>
                </a:r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0EEE13B5-02A9-4EF4-9145-4F4F001B56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3068960"/>
                <a:ext cx="3888432" cy="1077218"/>
              </a:xfrm>
              <a:prstGeom prst="rect">
                <a:avLst/>
              </a:prstGeom>
              <a:blipFill>
                <a:blip r:embed="rId4"/>
                <a:stretch>
                  <a:fillRect t="-1130" b="-67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6633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4"/>
                <a:ext cx="3870664" cy="505263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set notation to describe probabilities, and link them to Venn diagrams to help with problem solving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=0.3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=0.4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=0.25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Explain why events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not independent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Given also that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=0.2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events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C are mutually exclusive, and events B and C are independent, draw a Venn diagram to represent the situation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∩</m:t>
                            </m:r>
                            <m:sSup>
                              <m:sSupPr>
                                <m:ctrlP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𝐵</m:t>
                                </m:r>
                              </m:e>
                              <m:sup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</m:e>
                        </m:d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</m:d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4"/>
                <a:ext cx="3870664" cy="5052637"/>
              </a:xfrm>
              <a:blipFill>
                <a:blip r:embed="rId2"/>
                <a:stretch>
                  <a:fillRect l="-945" t="-724" r="-26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B003D5A5-D8A8-4529-AB55-AB245481E1E3}"/>
              </a:ext>
            </a:extLst>
          </p:cNvPr>
          <p:cNvSpPr/>
          <p:nvPr/>
        </p:nvSpPr>
        <p:spPr>
          <a:xfrm>
            <a:off x="5292080" y="1268760"/>
            <a:ext cx="3312368" cy="187220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B4CA9C95-B49B-4FCF-BC0D-3607FBE28249}"/>
              </a:ext>
            </a:extLst>
          </p:cNvPr>
          <p:cNvSpPr>
            <a:spLocks noChangeAspect="1"/>
          </p:cNvSpPr>
          <p:nvPr/>
        </p:nvSpPr>
        <p:spPr>
          <a:xfrm>
            <a:off x="5404532" y="1628800"/>
            <a:ext cx="1368152" cy="1368152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923A9C34-5440-4062-B89C-0B0BB9AAF30B}"/>
              </a:ext>
            </a:extLst>
          </p:cNvPr>
          <p:cNvSpPr>
            <a:spLocks noChangeAspect="1"/>
          </p:cNvSpPr>
          <p:nvPr/>
        </p:nvSpPr>
        <p:spPr>
          <a:xfrm>
            <a:off x="6300192" y="1628800"/>
            <a:ext cx="1368152" cy="1368152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2F2A8F0C-E2E8-44A0-AB85-CF9C84BC1254}"/>
                  </a:ext>
                </a:extLst>
              </p:cNvPr>
              <p:cNvSpPr txBox="1"/>
              <p:nvPr/>
            </p:nvSpPr>
            <p:spPr>
              <a:xfrm>
                <a:off x="5292080" y="1484784"/>
                <a:ext cx="3856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2F2A8F0C-E2E8-44A0-AB85-CF9C84BC12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1484784"/>
                <a:ext cx="385683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1A9BC695-B315-4514-867C-B6489DA25833}"/>
                  </a:ext>
                </a:extLst>
              </p:cNvPr>
              <p:cNvSpPr/>
              <p:nvPr/>
            </p:nvSpPr>
            <p:spPr>
              <a:xfrm>
                <a:off x="6804248" y="1268760"/>
                <a:ext cx="432048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1A9BC695-B315-4514-867C-B6489DA258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1268760"/>
                <a:ext cx="432048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楕円 15">
            <a:extLst>
              <a:ext uri="{FF2B5EF4-FFF2-40B4-BE49-F238E27FC236}">
                <a16:creationId xmlns:a16="http://schemas.microsoft.com/office/drawing/2014/main" id="{CF628219-926C-42D3-A3EB-9C02EF6A33CF}"/>
              </a:ext>
            </a:extLst>
          </p:cNvPr>
          <p:cNvSpPr>
            <a:spLocks noChangeAspect="1"/>
          </p:cNvSpPr>
          <p:nvPr/>
        </p:nvSpPr>
        <p:spPr>
          <a:xfrm>
            <a:off x="7164288" y="1628800"/>
            <a:ext cx="1368152" cy="1368152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正方形/長方形 16">
                <a:extLst>
                  <a:ext uri="{FF2B5EF4-FFF2-40B4-BE49-F238E27FC236}">
                    <a16:creationId xmlns:a16="http://schemas.microsoft.com/office/drawing/2014/main" id="{ED5DCE8E-5D0E-4AEB-B429-B268F8C1D20C}"/>
                  </a:ext>
                </a:extLst>
              </p:cNvPr>
              <p:cNvSpPr/>
              <p:nvPr/>
            </p:nvSpPr>
            <p:spPr>
              <a:xfrm>
                <a:off x="8028384" y="1412776"/>
                <a:ext cx="38555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正方形/長方形 16">
                <a:extLst>
                  <a:ext uri="{FF2B5EF4-FFF2-40B4-BE49-F238E27FC236}">
                    <a16:creationId xmlns:a16="http://schemas.microsoft.com/office/drawing/2014/main" id="{ED5DCE8E-5D0E-4AEB-B429-B268F8C1D20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8384" y="1412776"/>
                <a:ext cx="385554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3E11742-9E1B-42D9-8E8F-3BE9DFBD87F7}"/>
              </a:ext>
            </a:extLst>
          </p:cNvPr>
          <p:cNvSpPr txBox="1"/>
          <p:nvPr/>
        </p:nvSpPr>
        <p:spPr>
          <a:xfrm>
            <a:off x="6228184" y="213285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0.25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FC600FA-2219-4D57-9656-3161A711FCA9}"/>
              </a:ext>
            </a:extLst>
          </p:cNvPr>
          <p:cNvSpPr txBox="1"/>
          <p:nvPr/>
        </p:nvSpPr>
        <p:spPr>
          <a:xfrm>
            <a:off x="5580112" y="213285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0.05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CDE3E92-A4B5-441D-BB8E-CE1E7F904919}"/>
              </a:ext>
            </a:extLst>
          </p:cNvPr>
          <p:cNvSpPr txBox="1"/>
          <p:nvPr/>
        </p:nvSpPr>
        <p:spPr>
          <a:xfrm>
            <a:off x="7092280" y="213285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0.08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05669A7-D70D-412C-8AD6-52919FD1D2C9}"/>
              </a:ext>
            </a:extLst>
          </p:cNvPr>
          <p:cNvSpPr txBox="1"/>
          <p:nvPr/>
        </p:nvSpPr>
        <p:spPr>
          <a:xfrm>
            <a:off x="7668344" y="213285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0.12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8275101-BE20-4D34-8CB8-9F2E9DA33A3E}"/>
              </a:ext>
            </a:extLst>
          </p:cNvPr>
          <p:cNvSpPr txBox="1"/>
          <p:nvPr/>
        </p:nvSpPr>
        <p:spPr>
          <a:xfrm>
            <a:off x="6660232" y="249289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0.07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7186C93-723F-4395-9D46-0159B9A34BA1}"/>
              </a:ext>
            </a:extLst>
          </p:cNvPr>
          <p:cNvSpPr txBox="1"/>
          <p:nvPr/>
        </p:nvSpPr>
        <p:spPr>
          <a:xfrm>
            <a:off x="7236296" y="1268760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0.43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488F106F-8F0B-44AE-9886-ED723CB4632E}"/>
                  </a:ext>
                </a:extLst>
              </p:cNvPr>
              <p:cNvSpPr txBox="1"/>
              <p:nvPr/>
            </p:nvSpPr>
            <p:spPr>
              <a:xfrm>
                <a:off x="4329337" y="3861048"/>
                <a:ext cx="167507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  <m:d>
                      <m:d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𝐴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∩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𝐵</m:t>
                        </m:r>
                      </m:e>
                    </m:d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=0.25</m:t>
                    </m:r>
                  </m:oMath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488F106F-8F0B-44AE-9886-ED723CB463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9337" y="3861048"/>
                <a:ext cx="1675074" cy="307777"/>
              </a:xfrm>
              <a:prstGeom prst="rect">
                <a:avLst/>
              </a:prstGeom>
              <a:blipFill>
                <a:blip r:embed="rId6"/>
                <a:stretch>
                  <a:fillRect l="-1091"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ABBC1C85-D022-4468-8106-3A5638D80F6D}"/>
                  </a:ext>
                </a:extLst>
              </p:cNvPr>
              <p:cNvSpPr txBox="1"/>
              <p:nvPr/>
            </p:nvSpPr>
            <p:spPr>
              <a:xfrm>
                <a:off x="4329337" y="4293096"/>
                <a:ext cx="453650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Since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  <m:d>
                      <m:d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𝐴</m:t>
                        </m:r>
                      </m:e>
                    </m:d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=0.3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the probability of only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= 0.05</a:t>
                </a:r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ABBC1C85-D022-4468-8106-3A5638D80F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9337" y="4293096"/>
                <a:ext cx="4536504" cy="307777"/>
              </a:xfrm>
              <a:prstGeom prst="rect">
                <a:avLst/>
              </a:prstGeom>
              <a:blipFill>
                <a:blip r:embed="rId7"/>
                <a:stretch>
                  <a:fillRect l="-134" t="-3922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A81B61BD-E14C-4986-806B-43F177DC25BE}"/>
                  </a:ext>
                </a:extLst>
              </p:cNvPr>
              <p:cNvSpPr txBox="1"/>
              <p:nvPr/>
            </p:nvSpPr>
            <p:spPr>
              <a:xfrm>
                <a:off x="4329337" y="4725144"/>
                <a:ext cx="475252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As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𝐵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𝐶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are independent,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  <m:d>
                      <m:d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𝐵</m:t>
                        </m:r>
                      </m:e>
                    </m:d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×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  <m:d>
                      <m:d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𝐶</m:t>
                        </m:r>
                      </m:e>
                    </m:d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(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𝐵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∩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𝐶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    (0.4x0.2=0.08)</a:t>
                </a:r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A81B61BD-E14C-4986-806B-43F177DC25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9337" y="4725144"/>
                <a:ext cx="4752528" cy="523220"/>
              </a:xfrm>
              <a:prstGeom prst="rect">
                <a:avLst/>
              </a:prstGeom>
              <a:blipFill>
                <a:blip r:embed="rId8"/>
                <a:stretch>
                  <a:fillRect l="-128" t="-2326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FD3B99D8-773A-4B73-B574-F0146151268D}"/>
                  </a:ext>
                </a:extLst>
              </p:cNvPr>
              <p:cNvSpPr txBox="1"/>
              <p:nvPr/>
            </p:nvSpPr>
            <p:spPr>
              <a:xfrm>
                <a:off x="4329337" y="5301208"/>
                <a:ext cx="482453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Since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  <m:d>
                      <m:dPr>
                        <m:ctrlP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𝐶</m:t>
                        </m:r>
                      </m:e>
                    </m:d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=0.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2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the probability of only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= 0.12</a:t>
                </a:r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FD3B99D8-773A-4B73-B574-F014615126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9337" y="5301208"/>
                <a:ext cx="4824536" cy="307777"/>
              </a:xfrm>
              <a:prstGeom prst="rect">
                <a:avLst/>
              </a:prstGeom>
              <a:blipFill>
                <a:blip r:embed="rId9"/>
                <a:stretch>
                  <a:fillRect l="-126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CE70D761-1983-4AEE-B4B1-9FDE3F4FE6FF}"/>
                  </a:ext>
                </a:extLst>
              </p:cNvPr>
              <p:cNvSpPr txBox="1"/>
              <p:nvPr/>
            </p:nvSpPr>
            <p:spPr>
              <a:xfrm>
                <a:off x="4329337" y="5733256"/>
                <a:ext cx="482453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Since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</m:t>
                    </m:r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𝐵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=0.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4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the probability of only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= 0.07</a:t>
                </a:r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CE70D761-1983-4AEE-B4B1-9FDE3F4FE6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9337" y="5733256"/>
                <a:ext cx="4824536" cy="307777"/>
              </a:xfrm>
              <a:prstGeom prst="rect">
                <a:avLst/>
              </a:prstGeom>
              <a:blipFill>
                <a:blip r:embed="rId10"/>
                <a:stretch>
                  <a:fillRect l="-126"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C61D18A6-D358-4BC1-940E-F837B9368297}"/>
                  </a:ext>
                </a:extLst>
              </p:cNvPr>
              <p:cNvSpPr txBox="1"/>
              <p:nvPr/>
            </p:nvSpPr>
            <p:spPr>
              <a:xfrm>
                <a:off x="4329337" y="3284984"/>
                <a:ext cx="432048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As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𝐶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are mutually exclusive, they do not overlap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C61D18A6-D358-4BC1-940E-F837B93682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9337" y="3284984"/>
                <a:ext cx="4320480" cy="523220"/>
              </a:xfrm>
              <a:prstGeom prst="rect">
                <a:avLst/>
              </a:prstGeom>
              <a:blipFill>
                <a:blip r:embed="rId11"/>
                <a:stretch>
                  <a:fillRect l="-423" t="-2326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5667C921-8994-4AB5-982A-3AF1C14415CA}"/>
              </a:ext>
            </a:extLst>
          </p:cNvPr>
          <p:cNvSpPr txBox="1"/>
          <p:nvPr/>
        </p:nvSpPr>
        <p:spPr>
          <a:xfrm>
            <a:off x="4329337" y="6093296"/>
            <a:ext cx="446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As they must total 1, the probability of none of these must equal 0.43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760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1" grpId="0"/>
      <p:bldP spid="12" grpId="0"/>
      <p:bldP spid="16" grpId="0" animBg="1"/>
      <p:bldP spid="17" grpId="0"/>
      <p:bldP spid="5" grpId="0"/>
      <p:bldP spid="18" grpId="0"/>
      <p:bldP spid="19" grpId="0"/>
      <p:bldP spid="20" grpId="0"/>
      <p:bldP spid="21" grpId="0"/>
      <p:bldP spid="22" grpId="0"/>
      <p:bldP spid="6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4"/>
                <a:ext cx="3870664" cy="505263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set notation to describe probabilities, and link them to Venn diagrams to help with problem solving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=0.3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=0.4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=0.25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Explain why events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not independent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Given also that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=0.2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events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C are mutually exclusive, and events B and C are independent, draw a Venn diagram to represent the situation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∩</m:t>
                            </m:r>
                            <m:sSup>
                              <m:sSupPr>
                                <m:ctrlP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𝐵</m:t>
                                </m:r>
                              </m:e>
                              <m:sup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</m:e>
                        </m:d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</m:d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4"/>
                <a:ext cx="3870664" cy="5052637"/>
              </a:xfrm>
              <a:blipFill>
                <a:blip r:embed="rId2"/>
                <a:stretch>
                  <a:fillRect l="-945" t="-724" r="-26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B003D5A5-D8A8-4529-AB55-AB245481E1E3}"/>
              </a:ext>
            </a:extLst>
          </p:cNvPr>
          <p:cNvSpPr/>
          <p:nvPr/>
        </p:nvSpPr>
        <p:spPr>
          <a:xfrm>
            <a:off x="5292080" y="1268760"/>
            <a:ext cx="3312368" cy="187220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B4CA9C95-B49B-4FCF-BC0D-3607FBE28249}"/>
              </a:ext>
            </a:extLst>
          </p:cNvPr>
          <p:cNvSpPr>
            <a:spLocks noChangeAspect="1"/>
          </p:cNvSpPr>
          <p:nvPr/>
        </p:nvSpPr>
        <p:spPr>
          <a:xfrm>
            <a:off x="5404532" y="1628800"/>
            <a:ext cx="1368152" cy="1368152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923A9C34-5440-4062-B89C-0B0BB9AAF30B}"/>
              </a:ext>
            </a:extLst>
          </p:cNvPr>
          <p:cNvSpPr>
            <a:spLocks noChangeAspect="1"/>
          </p:cNvSpPr>
          <p:nvPr/>
        </p:nvSpPr>
        <p:spPr>
          <a:xfrm>
            <a:off x="6300192" y="1628800"/>
            <a:ext cx="1368152" cy="1368152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2F2A8F0C-E2E8-44A0-AB85-CF9C84BC1254}"/>
                  </a:ext>
                </a:extLst>
              </p:cNvPr>
              <p:cNvSpPr txBox="1"/>
              <p:nvPr/>
            </p:nvSpPr>
            <p:spPr>
              <a:xfrm>
                <a:off x="5292080" y="1484784"/>
                <a:ext cx="3856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2F2A8F0C-E2E8-44A0-AB85-CF9C84BC12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1484784"/>
                <a:ext cx="385683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1A9BC695-B315-4514-867C-B6489DA25833}"/>
                  </a:ext>
                </a:extLst>
              </p:cNvPr>
              <p:cNvSpPr/>
              <p:nvPr/>
            </p:nvSpPr>
            <p:spPr>
              <a:xfrm>
                <a:off x="6804248" y="1268760"/>
                <a:ext cx="432048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1A9BC695-B315-4514-867C-B6489DA258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1268760"/>
                <a:ext cx="432048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楕円 15">
            <a:extLst>
              <a:ext uri="{FF2B5EF4-FFF2-40B4-BE49-F238E27FC236}">
                <a16:creationId xmlns:a16="http://schemas.microsoft.com/office/drawing/2014/main" id="{CF628219-926C-42D3-A3EB-9C02EF6A33CF}"/>
              </a:ext>
            </a:extLst>
          </p:cNvPr>
          <p:cNvSpPr>
            <a:spLocks noChangeAspect="1"/>
          </p:cNvSpPr>
          <p:nvPr/>
        </p:nvSpPr>
        <p:spPr>
          <a:xfrm>
            <a:off x="7164288" y="1628800"/>
            <a:ext cx="1368152" cy="1368152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正方形/長方形 16">
                <a:extLst>
                  <a:ext uri="{FF2B5EF4-FFF2-40B4-BE49-F238E27FC236}">
                    <a16:creationId xmlns:a16="http://schemas.microsoft.com/office/drawing/2014/main" id="{ED5DCE8E-5D0E-4AEB-B429-B268F8C1D20C}"/>
                  </a:ext>
                </a:extLst>
              </p:cNvPr>
              <p:cNvSpPr/>
              <p:nvPr/>
            </p:nvSpPr>
            <p:spPr>
              <a:xfrm>
                <a:off x="8028384" y="1412776"/>
                <a:ext cx="38555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正方形/長方形 16">
                <a:extLst>
                  <a:ext uri="{FF2B5EF4-FFF2-40B4-BE49-F238E27FC236}">
                    <a16:creationId xmlns:a16="http://schemas.microsoft.com/office/drawing/2014/main" id="{ED5DCE8E-5D0E-4AEB-B429-B268F8C1D20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8384" y="1412776"/>
                <a:ext cx="385554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3E11742-9E1B-42D9-8E8F-3BE9DFBD87F7}"/>
              </a:ext>
            </a:extLst>
          </p:cNvPr>
          <p:cNvSpPr txBox="1"/>
          <p:nvPr/>
        </p:nvSpPr>
        <p:spPr>
          <a:xfrm>
            <a:off x="6228184" y="213285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0.25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FC600FA-2219-4D57-9656-3161A711FCA9}"/>
              </a:ext>
            </a:extLst>
          </p:cNvPr>
          <p:cNvSpPr txBox="1"/>
          <p:nvPr/>
        </p:nvSpPr>
        <p:spPr>
          <a:xfrm>
            <a:off x="5580112" y="213285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0.05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CDE3E92-A4B5-441D-BB8E-CE1E7F904919}"/>
              </a:ext>
            </a:extLst>
          </p:cNvPr>
          <p:cNvSpPr txBox="1"/>
          <p:nvPr/>
        </p:nvSpPr>
        <p:spPr>
          <a:xfrm>
            <a:off x="7092280" y="213285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0.08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05669A7-D70D-412C-8AD6-52919FD1D2C9}"/>
              </a:ext>
            </a:extLst>
          </p:cNvPr>
          <p:cNvSpPr txBox="1"/>
          <p:nvPr/>
        </p:nvSpPr>
        <p:spPr>
          <a:xfrm>
            <a:off x="7668344" y="213285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0.12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8275101-BE20-4D34-8CB8-9F2E9DA33A3E}"/>
              </a:ext>
            </a:extLst>
          </p:cNvPr>
          <p:cNvSpPr txBox="1"/>
          <p:nvPr/>
        </p:nvSpPr>
        <p:spPr>
          <a:xfrm>
            <a:off x="6660232" y="249289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0.07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7186C93-723F-4395-9D46-0159B9A34BA1}"/>
              </a:ext>
            </a:extLst>
          </p:cNvPr>
          <p:cNvSpPr txBox="1"/>
          <p:nvPr/>
        </p:nvSpPr>
        <p:spPr>
          <a:xfrm>
            <a:off x="7236296" y="1268760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0.43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BA58C8A0-4C6A-4E5D-A003-78EFDE0CADE3}"/>
                  </a:ext>
                </a:extLst>
              </p:cNvPr>
              <p:cNvSpPr txBox="1"/>
              <p:nvPr/>
            </p:nvSpPr>
            <p:spPr>
              <a:xfrm>
                <a:off x="683568" y="5949280"/>
                <a:ext cx="318869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probability of ‘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not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’ 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BA58C8A0-4C6A-4E5D-A003-78EFDE0CAD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5949280"/>
                <a:ext cx="3188693" cy="307777"/>
              </a:xfrm>
              <a:prstGeom prst="rect">
                <a:avLst/>
              </a:prstGeom>
              <a:blipFill>
                <a:blip r:embed="rId6"/>
                <a:stretch>
                  <a:fillRect l="-574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C1ABF931-37C3-4E7F-997A-E3DE6E631690}"/>
              </a:ext>
            </a:extLst>
          </p:cNvPr>
          <p:cNvSpPr txBox="1"/>
          <p:nvPr/>
        </p:nvSpPr>
        <p:spPr>
          <a:xfrm>
            <a:off x="13823" y="6237312"/>
            <a:ext cx="46939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Highlight regions that satisfy each of these parts…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F5659971-E464-4BEF-B99A-D69BEF271545}"/>
              </a:ext>
            </a:extLst>
          </p:cNvPr>
          <p:cNvSpPr/>
          <p:nvPr/>
        </p:nvSpPr>
        <p:spPr>
          <a:xfrm>
            <a:off x="5580112" y="2060848"/>
            <a:ext cx="648072" cy="432048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AB642553-ED3F-4CB3-B381-CB9EDAAC96D8}"/>
              </a:ext>
            </a:extLst>
          </p:cNvPr>
          <p:cNvSpPr/>
          <p:nvPr/>
        </p:nvSpPr>
        <p:spPr>
          <a:xfrm>
            <a:off x="7164288" y="2060848"/>
            <a:ext cx="504056" cy="432048"/>
          </a:xfrm>
          <a:prstGeom prst="ellipse">
            <a:avLst/>
          </a:prstGeom>
          <a:noFill/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楕円 32">
            <a:extLst>
              <a:ext uri="{FF2B5EF4-FFF2-40B4-BE49-F238E27FC236}">
                <a16:creationId xmlns:a16="http://schemas.microsoft.com/office/drawing/2014/main" id="{5F82DF10-56E1-43AB-AC40-5F0CE6A1F465}"/>
              </a:ext>
            </a:extLst>
          </p:cNvPr>
          <p:cNvSpPr/>
          <p:nvPr/>
        </p:nvSpPr>
        <p:spPr>
          <a:xfrm>
            <a:off x="7740352" y="2060848"/>
            <a:ext cx="504056" cy="432048"/>
          </a:xfrm>
          <a:prstGeom prst="ellipse">
            <a:avLst/>
          </a:prstGeom>
          <a:noFill/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F8D28ECB-5F20-475E-92C9-EBC2F643D1C2}"/>
                  </a:ext>
                </a:extLst>
              </p:cNvPr>
              <p:cNvSpPr txBox="1"/>
              <p:nvPr/>
            </p:nvSpPr>
            <p:spPr>
              <a:xfrm>
                <a:off x="5652120" y="3501008"/>
                <a:ext cx="6880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sSup>
                        <m:sSupPr>
                          <m:ctrlPr>
                            <a:rPr lang="en-US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r>
                            <a:rPr lang="en-US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F8D28ECB-5F20-475E-92C9-EBC2F643D1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3501008"/>
                <a:ext cx="688073" cy="276999"/>
              </a:xfrm>
              <a:prstGeom prst="rect">
                <a:avLst/>
              </a:prstGeom>
              <a:blipFill>
                <a:blip r:embed="rId7"/>
                <a:stretch>
                  <a:fillRect l="-7080" r="-1770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514CADFB-DE0F-4AB5-AF8C-66CA13D07FE8}"/>
                  </a:ext>
                </a:extLst>
              </p:cNvPr>
              <p:cNvSpPr txBox="1"/>
              <p:nvPr/>
            </p:nvSpPr>
            <p:spPr>
              <a:xfrm>
                <a:off x="7668344" y="3501008"/>
                <a:ext cx="2008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514CADFB-DE0F-4AB5-AF8C-66CA13D07F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8344" y="3501008"/>
                <a:ext cx="200889" cy="276999"/>
              </a:xfrm>
              <a:prstGeom prst="rect">
                <a:avLst/>
              </a:prstGeom>
              <a:blipFill>
                <a:blip r:embed="rId8"/>
                <a:stretch>
                  <a:fillRect l="-30303" r="-21212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CEF18A2C-077A-4671-89A6-1FD550484CD9}"/>
              </a:ext>
            </a:extLst>
          </p:cNvPr>
          <p:cNvSpPr txBox="1"/>
          <p:nvPr/>
        </p:nvSpPr>
        <p:spPr>
          <a:xfrm>
            <a:off x="5724128" y="3861048"/>
            <a:ext cx="5565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0.05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A8D18699-DC1B-4307-A58D-258F92F8B975}"/>
              </a:ext>
            </a:extLst>
          </p:cNvPr>
          <p:cNvSpPr txBox="1"/>
          <p:nvPr/>
        </p:nvSpPr>
        <p:spPr>
          <a:xfrm>
            <a:off x="7524328" y="3861048"/>
            <a:ext cx="447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0.2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E5D66B3A-E90F-4F95-8413-5F69A03B6B59}"/>
                  </a:ext>
                </a:extLst>
              </p:cNvPr>
              <p:cNvSpPr txBox="1"/>
              <p:nvPr/>
            </p:nvSpPr>
            <p:spPr>
              <a:xfrm flipH="1">
                <a:off x="5508104" y="4365104"/>
                <a:ext cx="2546569" cy="4049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∩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=0.25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E5D66B3A-E90F-4F95-8413-5F69A03B6B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5508104" y="4365104"/>
                <a:ext cx="2546569" cy="40498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3945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1" grpId="0"/>
      <p:bldP spid="9" grpId="0" animBg="1"/>
      <p:bldP spid="32" grpId="0" animBg="1"/>
      <p:bldP spid="33" grpId="0" animBg="1"/>
      <p:bldP spid="23" grpId="0"/>
      <p:bldP spid="34" grpId="0"/>
      <p:bldP spid="35" grpId="0"/>
      <p:bldP spid="36" grpId="0"/>
      <p:bldP spid="37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557563A-46D2-4D7C-9285-CBA44FAD11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9A0A779-E4F3-4782-8276-B25ABF84CB8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DF3620F-3560-468F-B6AE-2F2D6ADBC7EC}">
  <ds:schemaRefs>
    <ds:schemaRef ds:uri="78db98b4-7c56-4667-9532-fea666d1edab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179</TotalTime>
  <Words>1155</Words>
  <Application>Microsoft Office PowerPoint</Application>
  <PresentationFormat>On-screen Show (4:3)</PresentationFormat>
  <Paragraphs>164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0" baseType="lpstr">
      <vt:lpstr>游ゴシック</vt:lpstr>
      <vt:lpstr>游ゴシック Light</vt:lpstr>
      <vt:lpstr>Accord Heavy SF</vt:lpstr>
      <vt:lpstr>Arial</vt:lpstr>
      <vt:lpstr>Arial Black</vt:lpstr>
      <vt:lpstr>Calibri</vt:lpstr>
      <vt:lpstr>Calibri Light</vt:lpstr>
      <vt:lpstr>Cambria Math</vt:lpstr>
      <vt:lpstr>Comic Sans MS</vt:lpstr>
      <vt:lpstr>Wingdings</vt:lpstr>
      <vt:lpstr>Office テーマ</vt:lpstr>
      <vt:lpstr>PowerPoint Presentation</vt:lpstr>
      <vt:lpstr>Prior knowledge check</vt:lpstr>
      <vt:lpstr>PowerPoint Presentation</vt:lpstr>
      <vt:lpstr>Conditional Probability</vt:lpstr>
      <vt:lpstr>Conditional Probability</vt:lpstr>
      <vt:lpstr>Conditional Probability</vt:lpstr>
      <vt:lpstr>Conditional Probability</vt:lpstr>
      <vt:lpstr>Conditional Probability</vt:lpstr>
      <vt:lpstr>Conditional Probability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41</cp:revision>
  <dcterms:created xsi:type="dcterms:W3CDTF">2018-06-16T01:40:49Z</dcterms:created>
  <dcterms:modified xsi:type="dcterms:W3CDTF">2021-02-14T19:16:13Z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