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61" r:id="rId15"/>
    <p:sldId id="26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63" r:id="rId24"/>
    <p:sldId id="264" r:id="rId25"/>
    <p:sldId id="285" r:id="rId26"/>
    <p:sldId id="286" r:id="rId27"/>
    <p:sldId id="287" r:id="rId28"/>
    <p:sldId id="288" r:id="rId29"/>
    <p:sldId id="289" r:id="rId30"/>
    <p:sldId id="265" r:id="rId31"/>
    <p:sldId id="266" r:id="rId32"/>
    <p:sldId id="290" r:id="rId33"/>
    <p:sldId id="291" r:id="rId34"/>
    <p:sldId id="293" r:id="rId35"/>
    <p:sldId id="294" r:id="rId36"/>
    <p:sldId id="295" r:id="rId37"/>
    <p:sldId id="296" r:id="rId38"/>
    <p:sldId id="297" r:id="rId39"/>
    <p:sldId id="298" r:id="rId40"/>
    <p:sldId id="267" r:id="rId41"/>
    <p:sldId id="268" r:id="rId42"/>
    <p:sldId id="299" r:id="rId43"/>
    <p:sldId id="300" r:id="rId44"/>
    <p:sldId id="301" r:id="rId45"/>
    <p:sldId id="302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31.png"/><Relationship Id="rId17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25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0.png"/><Relationship Id="rId15" Type="http://schemas.openxmlformats.org/officeDocument/2006/relationships/image" Target="../media/image26.png"/><Relationship Id="rId10" Type="http://schemas.openxmlformats.org/officeDocument/2006/relationships/image" Target="../media/image29.png"/><Relationship Id="rId19" Type="http://schemas.openxmlformats.org/officeDocument/2006/relationships/image" Target="../media/image36.png"/><Relationship Id="rId4" Type="http://schemas.openxmlformats.org/officeDocument/2006/relationships/image" Target="../media/image16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31.png"/><Relationship Id="rId17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0.png"/><Relationship Id="rId15" Type="http://schemas.openxmlformats.org/officeDocument/2006/relationships/image" Target="../media/image26.png"/><Relationship Id="rId10" Type="http://schemas.openxmlformats.org/officeDocument/2006/relationships/image" Target="../media/image29.png"/><Relationship Id="rId4" Type="http://schemas.openxmlformats.org/officeDocument/2006/relationships/image" Target="../media/image16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8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15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3.png"/><Relationship Id="rId7" Type="http://schemas.openxmlformats.org/officeDocument/2006/relationships/image" Target="../media/image4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15.png"/><Relationship Id="rId9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0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3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20.png"/><Relationship Id="rId7" Type="http://schemas.openxmlformats.org/officeDocument/2006/relationships/image" Target="../media/image97.png"/><Relationship Id="rId12" Type="http://schemas.openxmlformats.org/officeDocument/2006/relationships/image" Target="../media/image930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8.png"/><Relationship Id="rId3" Type="http://schemas.openxmlformats.org/officeDocument/2006/relationships/image" Target="../media/image930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7.png"/><Relationship Id="rId5" Type="http://schemas.openxmlformats.org/officeDocument/2006/relationships/image" Target="../media/image102.png"/><Relationship Id="rId15" Type="http://schemas.openxmlformats.org/officeDocument/2006/relationships/image" Target="../media/image110.png"/><Relationship Id="rId10" Type="http://schemas.openxmlformats.org/officeDocument/2006/relationships/image" Target="../media/image106.png"/><Relationship Id="rId4" Type="http://schemas.openxmlformats.org/officeDocument/2006/relationships/image" Target="../media/image920.png"/><Relationship Id="rId9" Type="http://schemas.openxmlformats.org/officeDocument/2006/relationships/image" Target="../media/image105.png"/><Relationship Id="rId14" Type="http://schemas.openxmlformats.org/officeDocument/2006/relationships/image" Target="../media/image10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17.png"/><Relationship Id="rId3" Type="http://schemas.openxmlformats.org/officeDocument/2006/relationships/image" Target="../media/image930.png"/><Relationship Id="rId7" Type="http://schemas.openxmlformats.org/officeDocument/2006/relationships/image" Target="../media/image112.png"/><Relationship Id="rId12" Type="http://schemas.openxmlformats.org/officeDocument/2006/relationships/image" Target="../media/image116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11" Type="http://schemas.openxmlformats.org/officeDocument/2006/relationships/image" Target="../media/image115.png"/><Relationship Id="rId5" Type="http://schemas.openxmlformats.org/officeDocument/2006/relationships/image" Target="../media/image110.png"/><Relationship Id="rId10" Type="http://schemas.openxmlformats.org/officeDocument/2006/relationships/image" Target="../media/image114.png"/><Relationship Id="rId4" Type="http://schemas.openxmlformats.org/officeDocument/2006/relationships/image" Target="../media/image920.png"/><Relationship Id="rId9" Type="http://schemas.openxmlformats.org/officeDocument/2006/relationships/image" Target="../media/image11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17.png"/><Relationship Id="rId3" Type="http://schemas.openxmlformats.org/officeDocument/2006/relationships/image" Target="../media/image930.png"/><Relationship Id="rId7" Type="http://schemas.openxmlformats.org/officeDocument/2006/relationships/image" Target="../media/image119.png"/><Relationship Id="rId12" Type="http://schemas.openxmlformats.org/officeDocument/2006/relationships/image" Target="../media/image123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2.png"/><Relationship Id="rId5" Type="http://schemas.openxmlformats.org/officeDocument/2006/relationships/image" Target="../media/image110.png"/><Relationship Id="rId15" Type="http://schemas.openxmlformats.org/officeDocument/2006/relationships/image" Target="../media/image125.png"/><Relationship Id="rId10" Type="http://schemas.openxmlformats.org/officeDocument/2006/relationships/image" Target="../media/image121.png"/><Relationship Id="rId4" Type="http://schemas.openxmlformats.org/officeDocument/2006/relationships/image" Target="../media/image920.png"/><Relationship Id="rId9" Type="http://schemas.openxmlformats.org/officeDocument/2006/relationships/image" Target="../media/image120.png"/><Relationship Id="rId14" Type="http://schemas.openxmlformats.org/officeDocument/2006/relationships/image" Target="../media/image1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1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3.png"/><Relationship Id="rId10" Type="http://schemas.openxmlformats.org/officeDocument/2006/relationships/image" Target="../media/image139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7" Type="http://schemas.openxmlformats.org/officeDocument/2006/relationships/image" Target="../media/image140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4" Type="http://schemas.openxmlformats.org/officeDocument/2006/relationships/image" Target="../media/image137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13" Type="http://schemas.openxmlformats.org/officeDocument/2006/relationships/image" Target="../media/image147.png"/><Relationship Id="rId3" Type="http://schemas.openxmlformats.org/officeDocument/2006/relationships/image" Target="../media/image143.png"/><Relationship Id="rId7" Type="http://schemas.openxmlformats.org/officeDocument/2006/relationships/image" Target="../media/image138.png"/><Relationship Id="rId12" Type="http://schemas.openxmlformats.org/officeDocument/2006/relationships/image" Target="../media/image146.png"/><Relationship Id="rId2" Type="http://schemas.openxmlformats.org/officeDocument/2006/relationships/image" Target="../media/image142.png"/><Relationship Id="rId16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145.png"/><Relationship Id="rId5" Type="http://schemas.openxmlformats.org/officeDocument/2006/relationships/image" Target="../media/image136.png"/><Relationship Id="rId15" Type="http://schemas.openxmlformats.org/officeDocument/2006/relationships/image" Target="../media/image149.png"/><Relationship Id="rId10" Type="http://schemas.openxmlformats.org/officeDocument/2006/relationships/image" Target="../media/image144.png"/><Relationship Id="rId4" Type="http://schemas.openxmlformats.org/officeDocument/2006/relationships/image" Target="../media/image135.png"/><Relationship Id="rId9" Type="http://schemas.openxmlformats.org/officeDocument/2006/relationships/image" Target="../media/image140.png"/><Relationship Id="rId14" Type="http://schemas.openxmlformats.org/officeDocument/2006/relationships/image" Target="../media/image148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3" Type="http://schemas.openxmlformats.org/officeDocument/2006/relationships/image" Target="../media/image136.png"/><Relationship Id="rId7" Type="http://schemas.openxmlformats.org/officeDocument/2006/relationships/image" Target="../media/image140.png"/><Relationship Id="rId12" Type="http://schemas.openxmlformats.org/officeDocument/2006/relationships/image" Target="../media/image155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11" Type="http://schemas.openxmlformats.org/officeDocument/2006/relationships/image" Target="../media/image154.png"/><Relationship Id="rId5" Type="http://schemas.openxmlformats.org/officeDocument/2006/relationships/image" Target="../media/image138.png"/><Relationship Id="rId10" Type="http://schemas.openxmlformats.org/officeDocument/2006/relationships/image" Target="../media/image153.png"/><Relationship Id="rId4" Type="http://schemas.openxmlformats.org/officeDocument/2006/relationships/image" Target="../media/image137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18" Type="http://schemas.openxmlformats.org/officeDocument/2006/relationships/image" Target="../media/image168.png"/><Relationship Id="rId26" Type="http://schemas.openxmlformats.org/officeDocument/2006/relationships/image" Target="../media/image176.png"/><Relationship Id="rId3" Type="http://schemas.openxmlformats.org/officeDocument/2006/relationships/image" Target="../media/image136.png"/><Relationship Id="rId21" Type="http://schemas.openxmlformats.org/officeDocument/2006/relationships/image" Target="../media/image171.png"/><Relationship Id="rId7" Type="http://schemas.openxmlformats.org/officeDocument/2006/relationships/image" Target="../media/image140.png"/><Relationship Id="rId12" Type="http://schemas.openxmlformats.org/officeDocument/2006/relationships/image" Target="../media/image162.png"/><Relationship Id="rId17" Type="http://schemas.openxmlformats.org/officeDocument/2006/relationships/image" Target="../media/image167.png"/><Relationship Id="rId25" Type="http://schemas.openxmlformats.org/officeDocument/2006/relationships/image" Target="../media/image175.png"/><Relationship Id="rId2" Type="http://schemas.openxmlformats.org/officeDocument/2006/relationships/image" Target="../media/image135.png"/><Relationship Id="rId16" Type="http://schemas.openxmlformats.org/officeDocument/2006/relationships/image" Target="../media/image166.png"/><Relationship Id="rId20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11" Type="http://schemas.openxmlformats.org/officeDocument/2006/relationships/image" Target="../media/image161.png"/><Relationship Id="rId24" Type="http://schemas.openxmlformats.org/officeDocument/2006/relationships/image" Target="../media/image174.png"/><Relationship Id="rId5" Type="http://schemas.openxmlformats.org/officeDocument/2006/relationships/image" Target="../media/image138.png"/><Relationship Id="rId15" Type="http://schemas.openxmlformats.org/officeDocument/2006/relationships/image" Target="../media/image165.png"/><Relationship Id="rId23" Type="http://schemas.openxmlformats.org/officeDocument/2006/relationships/image" Target="../media/image173.png"/><Relationship Id="rId10" Type="http://schemas.openxmlformats.org/officeDocument/2006/relationships/image" Target="../media/image160.png"/><Relationship Id="rId19" Type="http://schemas.openxmlformats.org/officeDocument/2006/relationships/image" Target="../media/image169.png"/><Relationship Id="rId4" Type="http://schemas.openxmlformats.org/officeDocument/2006/relationships/image" Target="../media/image137.png"/><Relationship Id="rId9" Type="http://schemas.openxmlformats.org/officeDocument/2006/relationships/image" Target="../media/image159.png"/><Relationship Id="rId14" Type="http://schemas.openxmlformats.org/officeDocument/2006/relationships/image" Target="../media/image164.png"/><Relationship Id="rId22" Type="http://schemas.openxmlformats.org/officeDocument/2006/relationships/image" Target="../media/image172.png"/><Relationship Id="rId27" Type="http://schemas.openxmlformats.org/officeDocument/2006/relationships/image" Target="../media/image177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83.png"/><Relationship Id="rId18" Type="http://schemas.openxmlformats.org/officeDocument/2006/relationships/image" Target="../media/image188.png"/><Relationship Id="rId26" Type="http://schemas.openxmlformats.org/officeDocument/2006/relationships/image" Target="../media/image196.png"/><Relationship Id="rId3" Type="http://schemas.openxmlformats.org/officeDocument/2006/relationships/image" Target="../media/image179.png"/><Relationship Id="rId21" Type="http://schemas.openxmlformats.org/officeDocument/2006/relationships/image" Target="../media/image191.png"/><Relationship Id="rId7" Type="http://schemas.openxmlformats.org/officeDocument/2006/relationships/image" Target="../media/image137.png"/><Relationship Id="rId12" Type="http://schemas.openxmlformats.org/officeDocument/2006/relationships/image" Target="../media/image182.png"/><Relationship Id="rId17" Type="http://schemas.openxmlformats.org/officeDocument/2006/relationships/image" Target="../media/image187.png"/><Relationship Id="rId25" Type="http://schemas.openxmlformats.org/officeDocument/2006/relationships/image" Target="../media/image195.png"/><Relationship Id="rId2" Type="http://schemas.openxmlformats.org/officeDocument/2006/relationships/image" Target="../media/image178.png"/><Relationship Id="rId16" Type="http://schemas.openxmlformats.org/officeDocument/2006/relationships/image" Target="../media/image186.png"/><Relationship Id="rId20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81.png"/><Relationship Id="rId24" Type="http://schemas.openxmlformats.org/officeDocument/2006/relationships/image" Target="../media/image194.png"/><Relationship Id="rId5" Type="http://schemas.openxmlformats.org/officeDocument/2006/relationships/image" Target="../media/image135.png"/><Relationship Id="rId15" Type="http://schemas.openxmlformats.org/officeDocument/2006/relationships/image" Target="../media/image185.png"/><Relationship Id="rId23" Type="http://schemas.openxmlformats.org/officeDocument/2006/relationships/image" Target="../media/image193.png"/><Relationship Id="rId28" Type="http://schemas.openxmlformats.org/officeDocument/2006/relationships/image" Target="../media/image198.png"/><Relationship Id="rId10" Type="http://schemas.openxmlformats.org/officeDocument/2006/relationships/image" Target="../media/image140.png"/><Relationship Id="rId19" Type="http://schemas.openxmlformats.org/officeDocument/2006/relationships/image" Target="../media/image189.png"/><Relationship Id="rId4" Type="http://schemas.openxmlformats.org/officeDocument/2006/relationships/image" Target="../media/image180.png"/><Relationship Id="rId9" Type="http://schemas.openxmlformats.org/officeDocument/2006/relationships/image" Target="../media/image139.png"/><Relationship Id="rId14" Type="http://schemas.openxmlformats.org/officeDocument/2006/relationships/image" Target="../media/image184.png"/><Relationship Id="rId22" Type="http://schemas.openxmlformats.org/officeDocument/2006/relationships/image" Target="../media/image192.png"/><Relationship Id="rId27" Type="http://schemas.openxmlformats.org/officeDocument/2006/relationships/image" Target="../media/image197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83.png"/><Relationship Id="rId3" Type="http://schemas.openxmlformats.org/officeDocument/2006/relationships/image" Target="../media/image179.png"/><Relationship Id="rId7" Type="http://schemas.openxmlformats.org/officeDocument/2006/relationships/image" Target="../media/image137.png"/><Relationship Id="rId12" Type="http://schemas.openxmlformats.org/officeDocument/2006/relationships/image" Target="../media/image182.png"/><Relationship Id="rId17" Type="http://schemas.openxmlformats.org/officeDocument/2006/relationships/image" Target="../media/image203.png"/><Relationship Id="rId2" Type="http://schemas.openxmlformats.org/officeDocument/2006/relationships/image" Target="../media/image199.png"/><Relationship Id="rId16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81.png"/><Relationship Id="rId5" Type="http://schemas.openxmlformats.org/officeDocument/2006/relationships/image" Target="../media/image135.png"/><Relationship Id="rId15" Type="http://schemas.openxmlformats.org/officeDocument/2006/relationships/image" Target="../media/image201.png"/><Relationship Id="rId10" Type="http://schemas.openxmlformats.org/officeDocument/2006/relationships/image" Target="../media/image140.png"/><Relationship Id="rId4" Type="http://schemas.openxmlformats.org/officeDocument/2006/relationships/image" Target="../media/image200.png"/><Relationship Id="rId9" Type="http://schemas.openxmlformats.org/officeDocument/2006/relationships/image" Target="../media/image139.png"/><Relationship Id="rId14" Type="http://schemas.openxmlformats.org/officeDocument/2006/relationships/image" Target="../media/image18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.png"/><Relationship Id="rId2" Type="http://schemas.openxmlformats.org/officeDocument/2006/relationships/image" Target="../media/image20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7.png"/><Relationship Id="rId4" Type="http://schemas.openxmlformats.org/officeDocument/2006/relationships/image" Target="../media/image20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png"/><Relationship Id="rId13" Type="http://schemas.openxmlformats.org/officeDocument/2006/relationships/image" Target="../media/image216.png"/><Relationship Id="rId18" Type="http://schemas.openxmlformats.org/officeDocument/2006/relationships/image" Target="../media/image221.png"/><Relationship Id="rId3" Type="http://schemas.openxmlformats.org/officeDocument/2006/relationships/image" Target="../media/image209.png"/><Relationship Id="rId21" Type="http://schemas.openxmlformats.org/officeDocument/2006/relationships/image" Target="../media/image207.png"/><Relationship Id="rId7" Type="http://schemas.openxmlformats.org/officeDocument/2006/relationships/image" Target="../media/image205.png"/><Relationship Id="rId12" Type="http://schemas.openxmlformats.org/officeDocument/2006/relationships/image" Target="../media/image215.png"/><Relationship Id="rId17" Type="http://schemas.openxmlformats.org/officeDocument/2006/relationships/image" Target="../media/image220.png"/><Relationship Id="rId2" Type="http://schemas.openxmlformats.org/officeDocument/2006/relationships/image" Target="../media/image208.png"/><Relationship Id="rId16" Type="http://schemas.openxmlformats.org/officeDocument/2006/relationships/image" Target="../media/image219.png"/><Relationship Id="rId20" Type="http://schemas.openxmlformats.org/officeDocument/2006/relationships/image" Target="../media/image2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11" Type="http://schemas.openxmlformats.org/officeDocument/2006/relationships/image" Target="../media/image214.png"/><Relationship Id="rId5" Type="http://schemas.openxmlformats.org/officeDocument/2006/relationships/image" Target="../media/image211.png"/><Relationship Id="rId15" Type="http://schemas.openxmlformats.org/officeDocument/2006/relationships/image" Target="../media/image218.png"/><Relationship Id="rId10" Type="http://schemas.openxmlformats.org/officeDocument/2006/relationships/image" Target="../media/image213.png"/><Relationship Id="rId19" Type="http://schemas.openxmlformats.org/officeDocument/2006/relationships/image" Target="../media/image222.png"/><Relationship Id="rId4" Type="http://schemas.openxmlformats.org/officeDocument/2006/relationships/image" Target="../media/image210.png"/><Relationship Id="rId9" Type="http://schemas.openxmlformats.org/officeDocument/2006/relationships/image" Target="../media/image212.png"/><Relationship Id="rId14" Type="http://schemas.openxmlformats.org/officeDocument/2006/relationships/image" Target="../media/image21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6.png"/><Relationship Id="rId3" Type="http://schemas.openxmlformats.org/officeDocument/2006/relationships/image" Target="../media/image204.png"/><Relationship Id="rId7" Type="http://schemas.openxmlformats.org/officeDocument/2006/relationships/image" Target="../media/image225.png"/><Relationship Id="rId12" Type="http://schemas.openxmlformats.org/officeDocument/2006/relationships/image" Target="../media/image207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.png"/><Relationship Id="rId11" Type="http://schemas.openxmlformats.org/officeDocument/2006/relationships/image" Target="../media/image229.png"/><Relationship Id="rId5" Type="http://schemas.openxmlformats.org/officeDocument/2006/relationships/image" Target="../media/image206.png"/><Relationship Id="rId10" Type="http://schemas.openxmlformats.org/officeDocument/2006/relationships/image" Target="../media/image228.png"/><Relationship Id="rId4" Type="http://schemas.openxmlformats.org/officeDocument/2006/relationships/image" Target="../media/image205.png"/><Relationship Id="rId9" Type="http://schemas.openxmlformats.org/officeDocument/2006/relationships/image" Target="../media/image227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png"/><Relationship Id="rId3" Type="http://schemas.openxmlformats.org/officeDocument/2006/relationships/image" Target="../media/image204.png"/><Relationship Id="rId7" Type="http://schemas.openxmlformats.org/officeDocument/2006/relationships/image" Target="../media/image232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11" Type="http://schemas.openxmlformats.org/officeDocument/2006/relationships/image" Target="../media/image235.png"/><Relationship Id="rId5" Type="http://schemas.openxmlformats.org/officeDocument/2006/relationships/image" Target="../media/image206.png"/><Relationship Id="rId10" Type="http://schemas.openxmlformats.org/officeDocument/2006/relationships/image" Target="../media/image207.png"/><Relationship Id="rId4" Type="http://schemas.openxmlformats.org/officeDocument/2006/relationships/image" Target="../media/image205.png"/><Relationship Id="rId9" Type="http://schemas.openxmlformats.org/officeDocument/2006/relationships/image" Target="../media/image234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6.png"/><Relationship Id="rId13" Type="http://schemas.openxmlformats.org/officeDocument/2006/relationships/image" Target="../media/image241.png"/><Relationship Id="rId3" Type="http://schemas.openxmlformats.org/officeDocument/2006/relationships/image" Target="../media/image204.png"/><Relationship Id="rId7" Type="http://schemas.openxmlformats.org/officeDocument/2006/relationships/image" Target="../media/image207.png"/><Relationship Id="rId12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4.png"/><Relationship Id="rId11" Type="http://schemas.openxmlformats.org/officeDocument/2006/relationships/image" Target="../media/image239.png"/><Relationship Id="rId5" Type="http://schemas.openxmlformats.org/officeDocument/2006/relationships/image" Target="../media/image206.png"/><Relationship Id="rId10" Type="http://schemas.openxmlformats.org/officeDocument/2006/relationships/image" Target="../media/image238.png"/><Relationship Id="rId4" Type="http://schemas.openxmlformats.org/officeDocument/2006/relationships/image" Target="../media/image205.png"/><Relationship Id="rId9" Type="http://schemas.openxmlformats.org/officeDocument/2006/relationships/image" Target="../media/image237.png"/><Relationship Id="rId14" Type="http://schemas.openxmlformats.org/officeDocument/2006/relationships/image" Target="../media/image2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703438" y="625571"/>
            <a:ext cx="7646965" cy="311623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u="sng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Statistics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Measures of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location and spread</a:t>
            </a:r>
            <a:endParaRPr lang="ja-JP" altLang="en-US" sz="66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56062" y="383734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Rebecca records the shirt collar size, x, of the male students in her year. The results are shown in the table.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the data, calculate: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mode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why a shirt manufacturer might use the mode for setting their production quota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0875"/>
              </p:ext>
            </p:extLst>
          </p:nvPr>
        </p:nvGraphicFramePr>
        <p:xfrm>
          <a:off x="4580708" y="1597297"/>
          <a:ext cx="2621280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Collar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Size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Number of Students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061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blipFill>
                <a:blip r:embed="rId6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blipFill>
                <a:blip r:embed="rId7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blipFill>
                <a:blip r:embed="rId8"/>
                <a:stretch>
                  <a:fillRect l="-24444" r="-2444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blipFill>
                <a:blip r:embed="rId9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263.5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blipFill>
                <a:blip r:embed="rId10"/>
                <a:stretch>
                  <a:fillRect l="-8989" r="-898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464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blipFill>
                <a:blip r:embed="rId11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blipFill>
                <a:blip r:embed="rId12"/>
                <a:stretch>
                  <a:fillRect l="-12500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blipFill>
                <a:blip r:embed="rId13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𝑓𝑥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=1537.5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/>
              <p:nvPr/>
            </p:nvSpPr>
            <p:spPr>
              <a:xfrm>
                <a:off x="4924583" y="4741458"/>
                <a:ext cx="836576" cy="51924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83" y="4741458"/>
                <a:ext cx="836576" cy="51924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/>
              <p:nvPr/>
            </p:nvSpPr>
            <p:spPr>
              <a:xfrm>
                <a:off x="4924583" y="5442627"/>
                <a:ext cx="1040348" cy="46762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1537.5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83" y="5442627"/>
                <a:ext cx="1040348" cy="46762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/>
              <p:nvPr/>
            </p:nvSpPr>
            <p:spPr>
              <a:xfrm>
                <a:off x="4924583" y="6176962"/>
                <a:ext cx="812723" cy="246221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=16.2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83" y="6176962"/>
                <a:ext cx="812723" cy="246221"/>
              </a:xfrm>
              <a:prstGeom prst="rect">
                <a:avLst/>
              </a:prstGeom>
              <a:blipFill>
                <a:blip r:embed="rId20"/>
                <a:stretch>
                  <a:fillRect l="-3759" r="-5263" b="-487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76029" y="4982913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86748" y="5018423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31">
            <a:extLst>
              <a:ext uri="{FF2B5EF4-FFF2-40B4-BE49-F238E27FC236}">
                <a16:creationId xmlns:a16="http://schemas.microsoft.com/office/drawing/2014/main" id="{992D8CE9-9EE6-4388-811E-64B13AA9A4F5}"/>
              </a:ext>
            </a:extLst>
          </p:cNvPr>
          <p:cNvSpPr/>
          <p:nvPr/>
        </p:nvSpPr>
        <p:spPr>
          <a:xfrm>
            <a:off x="5896685" y="5639860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9F316A48-13F6-4DEE-85BD-B52595AB4387}"/>
              </a:ext>
            </a:extLst>
          </p:cNvPr>
          <p:cNvSpPr txBox="1"/>
          <p:nvPr/>
        </p:nvSpPr>
        <p:spPr>
          <a:xfrm>
            <a:off x="6207404" y="5755827"/>
            <a:ext cx="118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8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Rebecca records the shirt collar size, x, of the male students in her year. The results are shown in the table.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the data, calculate: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mode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why a shirt manufacturer might use the mode for setting their production quota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80708" y="1597297"/>
          <a:ext cx="2621280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Collar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Size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Number of Students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061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blipFill>
                <a:blip r:embed="rId6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blipFill>
                <a:blip r:embed="rId7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844" y="1306286"/>
                <a:ext cx="273921" cy="246221"/>
              </a:xfrm>
              <a:prstGeom prst="rect">
                <a:avLst/>
              </a:prstGeom>
              <a:blipFill>
                <a:blip r:embed="rId8"/>
                <a:stretch>
                  <a:fillRect l="-24444" r="-2444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6718" y="2151019"/>
                <a:ext cx="274114" cy="246221"/>
              </a:xfrm>
              <a:prstGeom prst="rect">
                <a:avLst/>
              </a:prstGeom>
              <a:blipFill>
                <a:blip r:embed="rId9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263.5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735" y="2547260"/>
                <a:ext cx="543418" cy="246221"/>
              </a:xfrm>
              <a:prstGeom prst="rect">
                <a:avLst/>
              </a:prstGeom>
              <a:blipFill>
                <a:blip r:embed="rId10"/>
                <a:stretch>
                  <a:fillRect l="-8989" r="-898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464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049" y="2908666"/>
                <a:ext cx="387927" cy="246221"/>
              </a:xfrm>
              <a:prstGeom prst="rect">
                <a:avLst/>
              </a:prstGeom>
              <a:blipFill>
                <a:blip r:embed="rId11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403" y="3270072"/>
                <a:ext cx="387927" cy="246221"/>
              </a:xfrm>
              <a:prstGeom prst="rect">
                <a:avLst/>
              </a:prstGeom>
              <a:blipFill>
                <a:blip r:embed="rId12"/>
                <a:stretch>
                  <a:fillRect l="-12500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39" y="3648895"/>
                <a:ext cx="387927" cy="246221"/>
              </a:xfrm>
              <a:prstGeom prst="rect">
                <a:avLst/>
              </a:prstGeom>
              <a:blipFill>
                <a:blip r:embed="rId13"/>
                <a:stretch>
                  <a:fillRect l="-10938" r="-109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𝑓𝑥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=1537.5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222" y="3949338"/>
                <a:ext cx="1458733" cy="5962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153" y="4907009"/>
                <a:ext cx="97494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EB3A01-087F-4952-A73E-F9B10A512DE1}"/>
              </a:ext>
            </a:extLst>
          </p:cNvPr>
          <p:cNvSpPr txBox="1"/>
          <p:nvPr/>
        </p:nvSpPr>
        <p:spPr>
          <a:xfrm>
            <a:off x="4499007" y="4860842"/>
            <a:ext cx="4193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mode is in this case more useful as it tells the manufacturer what size shirt it needs to produce the most of</a:t>
            </a:r>
          </a:p>
        </p:txBody>
      </p:sp>
    </p:spTree>
    <p:extLst>
      <p:ext uri="{BB962C8B-B14F-4D97-AF65-F5344CB8AC3E}">
        <p14:creationId xmlns:p14="http://schemas.microsoft.com/office/powerpoint/2010/main" val="348519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measure of location is a single value which is used to represent a set of data. Examples include the mean, median and mode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</a:t>
                </a:r>
                <a:r>
                  <a:rPr lang="en-US" sz="1600" dirty="0">
                    <a:latin typeface="Comic Sans MS" panose="030F0702030302020204" pitchFamily="66" charset="0"/>
                  </a:rPr>
                  <a:t>, to the nearest mm, of a random sample of pine cones is measured. The data is shown in the table to the right.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modal class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Estimate the mean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median class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  <a:blipFill>
                <a:blip r:embed="rId2"/>
                <a:stretch>
                  <a:fillRect l="-436" t="-766" r="-1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6">
            <a:extLst>
              <a:ext uri="{FF2B5EF4-FFF2-40B4-BE49-F238E27FC236}">
                <a16:creationId xmlns:a16="http://schemas.microsoft.com/office/drawing/2014/main" id="{A324ABE9-BC38-4730-9231-B885ACFF1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04443"/>
              </p:ext>
            </p:extLst>
          </p:nvPr>
        </p:nvGraphicFramePr>
        <p:xfrm>
          <a:off x="4807134" y="1400175"/>
          <a:ext cx="2621280" cy="200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Cone length (mm)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237180" y="3848410"/>
            <a:ext cx="73577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34-36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blipFill>
                <a:blip r:embed="rId5"/>
                <a:stretch>
                  <a:fillRect l="-44444" r="-3703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blipFill>
                <a:blip r:embed="rId6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42169" y="1132115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169" y="1132115"/>
                <a:ext cx="273921" cy="246221"/>
              </a:xfrm>
              <a:prstGeom prst="rect">
                <a:avLst/>
              </a:prstGeom>
              <a:blipFill>
                <a:blip r:embed="rId7"/>
                <a:stretch>
                  <a:fillRect l="-26667" r="-2222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16043" y="1950722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043" y="1950722"/>
                <a:ext cx="274114" cy="246221"/>
              </a:xfrm>
              <a:prstGeom prst="rect">
                <a:avLst/>
              </a:prstGeom>
              <a:blipFill>
                <a:blip r:embed="rId8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528512" y="3452950"/>
                <a:ext cx="1458733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𝑓𝑥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=2417.5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512" y="3452950"/>
                <a:ext cx="1458733" cy="5962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59437" y="3087190"/>
                <a:ext cx="3879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9437" y="3087190"/>
                <a:ext cx="387927" cy="246221"/>
              </a:xfrm>
              <a:prstGeom prst="rect">
                <a:avLst/>
              </a:prstGeom>
              <a:blipFill>
                <a:blip r:embed="rId11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802832" y="2699659"/>
                <a:ext cx="501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1050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832" y="2699659"/>
                <a:ext cx="501740" cy="246221"/>
              </a:xfrm>
              <a:prstGeom prst="rect">
                <a:avLst/>
              </a:prstGeom>
              <a:blipFill>
                <a:blip r:embed="rId12"/>
                <a:stretch>
                  <a:fillRect l="-9756" r="-853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89769" y="2338254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9" y="2338254"/>
                <a:ext cx="543418" cy="246221"/>
              </a:xfrm>
              <a:prstGeom prst="rect">
                <a:avLst/>
              </a:prstGeom>
              <a:blipFill>
                <a:blip r:embed="rId13"/>
                <a:stretch>
                  <a:fillRect l="-8989" r="-898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/>
              <p:nvPr/>
            </p:nvSpPr>
            <p:spPr>
              <a:xfrm>
                <a:off x="4611074" y="4854670"/>
                <a:ext cx="836576" cy="51924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5678B0DF-D1C2-481D-BF63-0E08C8955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74" y="4854670"/>
                <a:ext cx="836576" cy="51924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/>
              <p:nvPr/>
            </p:nvSpPr>
            <p:spPr>
              <a:xfrm>
                <a:off x="4611074" y="5555839"/>
                <a:ext cx="1040349" cy="46762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2417.5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18">
                <a:extLst>
                  <a:ext uri="{FF2B5EF4-FFF2-40B4-BE49-F238E27FC236}">
                    <a16:creationId xmlns:a16="http://schemas.microsoft.com/office/drawing/2014/main" id="{78F2E7C0-4DD9-41D6-AF9B-6775AA191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74" y="5555839"/>
                <a:ext cx="1040349" cy="4676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/>
              <p:nvPr/>
            </p:nvSpPr>
            <p:spPr>
              <a:xfrm>
                <a:off x="4611074" y="6290174"/>
                <a:ext cx="812723" cy="246221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=34.5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18">
                <a:extLst>
                  <a:ext uri="{FF2B5EF4-FFF2-40B4-BE49-F238E27FC236}">
                    <a16:creationId xmlns:a16="http://schemas.microsoft.com/office/drawing/2014/main" id="{AB5B6CED-DBDD-4ABF-86BB-5020BA8D3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74" y="6290174"/>
                <a:ext cx="812723" cy="246221"/>
              </a:xfrm>
              <a:prstGeom prst="rect">
                <a:avLst/>
              </a:prstGeom>
              <a:blipFill>
                <a:blip r:embed="rId16"/>
                <a:stretch>
                  <a:fillRect l="-2985" r="-5224" b="-7500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562520" y="5096125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873239" y="5131635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31">
            <a:extLst>
              <a:ext uri="{FF2B5EF4-FFF2-40B4-BE49-F238E27FC236}">
                <a16:creationId xmlns:a16="http://schemas.microsoft.com/office/drawing/2014/main" id="{992D8CE9-9EE6-4388-811E-64B13AA9A4F5}"/>
              </a:ext>
            </a:extLst>
          </p:cNvPr>
          <p:cNvSpPr/>
          <p:nvPr/>
        </p:nvSpPr>
        <p:spPr>
          <a:xfrm>
            <a:off x="5583176" y="5753072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32">
            <a:extLst>
              <a:ext uri="{FF2B5EF4-FFF2-40B4-BE49-F238E27FC236}">
                <a16:creationId xmlns:a16="http://schemas.microsoft.com/office/drawing/2014/main" id="{9F316A48-13F6-4DEE-85BD-B52595AB4387}"/>
              </a:ext>
            </a:extLst>
          </p:cNvPr>
          <p:cNvSpPr txBox="1"/>
          <p:nvPr/>
        </p:nvSpPr>
        <p:spPr>
          <a:xfrm>
            <a:off x="5893895" y="5869039"/>
            <a:ext cx="118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610496" y="4086606"/>
            <a:ext cx="4341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To calculate the mean from a grouped table you need to use the midpoint of each group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9617" y="2096697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30.5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5263" y="2466811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32.5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9618" y="2828217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5264" y="3198332"/>
            <a:ext cx="540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38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406997" y="4427530"/>
            <a:ext cx="53540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34.5</a:t>
            </a:r>
          </a:p>
        </p:txBody>
      </p:sp>
    </p:spTree>
    <p:extLst>
      <p:ext uri="{BB962C8B-B14F-4D97-AF65-F5344CB8AC3E}">
        <p14:creationId xmlns:p14="http://schemas.microsoft.com/office/powerpoint/2010/main" val="223326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 animBg="1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measure of location is a single value which is used to represent a set of data. Examples include the mean, median and mode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</a:t>
                </a:r>
                <a:r>
                  <a:rPr lang="en-US" sz="1600" dirty="0">
                    <a:latin typeface="Comic Sans MS" panose="030F0702030302020204" pitchFamily="66" charset="0"/>
                  </a:rPr>
                  <a:t>, to the nearest mm, of a random sample of pine cones is measured. The data is shown in the table to the right.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modal class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Estimate the mean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median class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193993" cy="4776787"/>
              </a:xfrm>
              <a:blipFill>
                <a:blip r:embed="rId2"/>
                <a:stretch>
                  <a:fillRect l="-436" t="-766" r="-1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6">
            <a:extLst>
              <a:ext uri="{FF2B5EF4-FFF2-40B4-BE49-F238E27FC236}">
                <a16:creationId xmlns:a16="http://schemas.microsoft.com/office/drawing/2014/main" id="{A324ABE9-BC38-4730-9231-B885ACFF1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04443"/>
              </p:ext>
            </p:extLst>
          </p:nvPr>
        </p:nvGraphicFramePr>
        <p:xfrm>
          <a:off x="4807134" y="1400175"/>
          <a:ext cx="2621280" cy="200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Cone length (mm)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237180" y="3848410"/>
            <a:ext cx="73577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34-36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24" y="1110344"/>
                <a:ext cx="164725" cy="246221"/>
              </a:xfrm>
              <a:prstGeom prst="rect">
                <a:avLst/>
              </a:prstGeom>
              <a:blipFill>
                <a:blip r:embed="rId5"/>
                <a:stretch>
                  <a:fillRect l="-44444" r="-3703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39" y="1145177"/>
                <a:ext cx="134983" cy="246221"/>
              </a:xfrm>
              <a:prstGeom prst="rect">
                <a:avLst/>
              </a:prstGeom>
              <a:blipFill>
                <a:blip r:embed="rId6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/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2FC9AADC-4446-4A88-AF1C-BDACFDC9F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47" y="3461658"/>
                <a:ext cx="966418" cy="5962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406997" y="4427530"/>
            <a:ext cx="53540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65518" y="4419599"/>
                <a:ext cx="63299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70+1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518" y="4419599"/>
                <a:ext cx="632994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26330" y="5042261"/>
                <a:ext cx="8395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35.5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330" y="5042261"/>
                <a:ext cx="839589" cy="246221"/>
              </a:xfrm>
              <a:prstGeom prst="rect">
                <a:avLst/>
              </a:prstGeom>
              <a:blipFill>
                <a:blip r:embed="rId9"/>
                <a:stretch>
                  <a:fillRect l="-2190" r="-51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236722" y="5351419"/>
            <a:ext cx="4376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median is the 35.5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the frequencies up until you get beyond this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median class is 34-36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205651" y="2057509"/>
            <a:ext cx="27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122919" y="2427623"/>
            <a:ext cx="375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109856" y="2789029"/>
            <a:ext cx="375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57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8">
            <a:extLst>
              <a:ext uri="{FF2B5EF4-FFF2-40B4-BE49-F238E27FC236}">
                <a16:creationId xmlns:a16="http://schemas.microsoft.com/office/drawing/2014/main" id="{BFC03D22-EB15-41CC-82B5-259CFB9016A1}"/>
              </a:ext>
            </a:extLst>
          </p:cNvPr>
          <p:cNvSpPr txBox="1"/>
          <p:nvPr/>
        </p:nvSpPr>
        <p:spPr>
          <a:xfrm>
            <a:off x="3324266" y="5050192"/>
            <a:ext cx="73577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34-36</a:t>
            </a:r>
          </a:p>
        </p:txBody>
      </p:sp>
    </p:spTree>
    <p:extLst>
      <p:ext uri="{BB962C8B-B14F-4D97-AF65-F5344CB8AC3E}">
        <p14:creationId xmlns:p14="http://schemas.microsoft.com/office/powerpoint/2010/main" val="205107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2C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850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median describes the middle of a set of data, splitting the data into two halves with 50% in each.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also calculate quartiles and percentiles, which are also both measures of location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median is also known as the second quartile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60032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92080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24128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56176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8822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20272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452320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884368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16416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74846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427984" y="2132856"/>
            <a:ext cx="43204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444208" y="1628800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628800"/>
                <a:ext cx="308418" cy="276999"/>
              </a:xfrm>
              <a:prstGeom prst="rect">
                <a:avLst/>
              </a:prstGeom>
              <a:blipFill>
                <a:blip r:embed="rId2"/>
                <a:stretch>
                  <a:fillRect l="-23529" r="-7843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64088" y="1628800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628800"/>
                <a:ext cx="308418" cy="276999"/>
              </a:xfrm>
              <a:prstGeom prst="rect">
                <a:avLst/>
              </a:prstGeom>
              <a:blipFill>
                <a:blip r:embed="rId3"/>
                <a:stretch>
                  <a:fillRect l="-23529" r="-5882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24328" y="1628800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628800"/>
                <a:ext cx="308418" cy="276999"/>
              </a:xfrm>
              <a:prstGeom prst="rect">
                <a:avLst/>
              </a:prstGeom>
              <a:blipFill>
                <a:blip r:embed="rId4"/>
                <a:stretch>
                  <a:fillRect l="-23529" r="-7843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766834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810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227687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588224" y="227687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50810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8822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66834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27984" y="2276872"/>
            <a:ext cx="432048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7984" y="2276872"/>
            <a:ext cx="388843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11960" y="1556792"/>
            <a:ext cx="458459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Lowest</a:t>
            </a:r>
          </a:p>
          <a:p>
            <a:pPr algn="ctr"/>
            <a:r>
              <a:rPr lang="en-US" sz="1100" dirty="0">
                <a:latin typeface="Comic Sans MS" panose="030F0702030302020204" pitchFamily="66" charset="0"/>
              </a:rPr>
              <a:t>value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460432" y="1556792"/>
            <a:ext cx="517770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Highest</a:t>
            </a:r>
          </a:p>
          <a:p>
            <a:pPr algn="ctr"/>
            <a:r>
              <a:rPr lang="en-US" sz="1100" dirty="0">
                <a:latin typeface="Comic Sans MS" panose="030F0702030302020204" pitchFamily="66" charset="0"/>
              </a:rPr>
              <a:t>value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64088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24328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8802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6814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4826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2838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99992" y="2348880"/>
            <a:ext cx="38632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00192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90%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72200" y="1412776"/>
            <a:ext cx="4712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Median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48064" y="1268760"/>
            <a:ext cx="64807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Lower Quartile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80312" y="1268760"/>
            <a:ext cx="64807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Upper Quartile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83968" y="270892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When combined with the median, the lower and upper quartiles split the data into 4 equal sections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83968" y="371703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10th percentile is the value with 10% of the data lower than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83968" y="4509120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90th percentile is the value with 90% of the data lower than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83968" y="530120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if your test score was in the 90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percentile, that is a good thing!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8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41" grpId="0"/>
      <p:bldP spid="43" grpId="0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3" grpId="0"/>
      <p:bldP spid="55" grpId="0"/>
      <p:bldP spid="56" grpId="0"/>
      <p:bldP spid="57" grpId="0"/>
      <p:bldP spid="54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way the quartiles are calculated depends on whether the data is discrete or continuous…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184241"/>
              </p:ext>
            </p:extLst>
          </p:nvPr>
        </p:nvGraphicFramePr>
        <p:xfrm>
          <a:off x="179511" y="3573016"/>
          <a:ext cx="8208912" cy="26642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104611284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61691841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856349541"/>
                    </a:ext>
                  </a:extLst>
                </a:gridCol>
              </a:tblGrid>
              <a:tr h="88809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Lower Quartile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Upper Quartile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33070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Discrete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534182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Continuous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7734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15816" y="4437112"/>
                <a:ext cx="2808312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whole, the LQ is between this value and the one above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not whole, round </a:t>
                </a:r>
                <a:r>
                  <a:rPr lang="en-US" sz="1100" i="1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up</a:t>
                </a: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take that data point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437112"/>
                <a:ext cx="2808312" cy="938719"/>
              </a:xfrm>
              <a:prstGeom prst="rect">
                <a:avLst/>
              </a:prstGeom>
              <a:blipFill>
                <a:blip r:embed="rId2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652120" y="4437112"/>
                <a:ext cx="2808312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1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whole, the UQ is between this value and the one above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not whole, round </a:t>
                </a:r>
                <a:r>
                  <a:rPr lang="en-US" sz="1100" i="1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up</a:t>
                </a: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take that data point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437112"/>
                <a:ext cx="2808312" cy="938719"/>
              </a:xfrm>
              <a:prstGeom prst="rect">
                <a:avLst/>
              </a:prstGeom>
              <a:blipFill>
                <a:blip r:embed="rId3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75856" y="5517232"/>
                <a:ext cx="1872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 and take that data point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5517232"/>
                <a:ext cx="1872208" cy="523220"/>
              </a:xfrm>
              <a:prstGeom prst="rect">
                <a:avLst/>
              </a:prstGeom>
              <a:blipFill>
                <a:blip r:embed="rId4"/>
                <a:stretch>
                  <a:fillRect l="-651" t="-2326" r="-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12160" y="5517232"/>
                <a:ext cx="1872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 and take that data point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517232"/>
                <a:ext cx="1872208" cy="523220"/>
              </a:xfrm>
              <a:prstGeom prst="rect">
                <a:avLst/>
              </a:prstGeom>
              <a:blipFill>
                <a:blip r:embed="rId5"/>
                <a:stretch>
                  <a:fillRect l="-651" t="-2326" r="-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maximum gust (knots) during the first 20 days of June 2015 is recorded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. The data is shown below: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median and quartiles for this data.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48699"/>
              </p:ext>
            </p:extLst>
          </p:nvPr>
        </p:nvGraphicFramePr>
        <p:xfrm>
          <a:off x="539552" y="3645024"/>
          <a:ext cx="3168350" cy="1728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08206863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317968704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546966490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4648500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62047655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68095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301453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24083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34662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83968" y="1412776"/>
                <a:ext cx="1872208" cy="3911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12776"/>
                <a:ext cx="1872208" cy="391133"/>
              </a:xfrm>
              <a:prstGeom prst="rect">
                <a:avLst/>
              </a:prstGeom>
              <a:blipFill>
                <a:blip r:embed="rId2"/>
                <a:stretch>
                  <a:fillRect l="-5537" t="-4688" r="-651" b="-2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49134" y="1971423"/>
                <a:ext cx="128625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20+1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134" y="1971423"/>
                <a:ext cx="1286250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95016" y="2700211"/>
                <a:ext cx="1822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=10.5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016" y="2700211"/>
                <a:ext cx="1822422" cy="276999"/>
              </a:xfrm>
              <a:prstGeom prst="rect">
                <a:avLst/>
              </a:prstGeom>
              <a:blipFill>
                <a:blip r:embed="rId4"/>
                <a:stretch>
                  <a:fillRect l="-5686" t="-26667" r="-6689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8891" y="3241442"/>
                <a:ext cx="10586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=22.5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891" y="3241442"/>
                <a:ext cx="1058623" cy="276999"/>
              </a:xfrm>
              <a:prstGeom prst="rect">
                <a:avLst/>
              </a:prstGeom>
              <a:blipFill>
                <a:blip r:embed="rId5"/>
                <a:stretch>
                  <a:fillRect l="-6322" r="-459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971822" y="1612697"/>
            <a:ext cx="359309" cy="642824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317376" y="1648207"/>
            <a:ext cx="102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20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159056" y="2244068"/>
            <a:ext cx="359309" cy="642824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980532" y="2892857"/>
            <a:ext cx="350600" cy="564446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478485" y="2392789"/>
            <a:ext cx="1020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308667" y="2910949"/>
            <a:ext cx="102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this value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blipFill>
                <a:blip r:embed="rId6"/>
                <a:stretch>
                  <a:fillRect l="-4124" r="-2577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450081" y="4197532"/>
            <a:ext cx="403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Note that we treat this as discrete data since we have all the actual values!</a:t>
            </a:r>
            <a:endParaRPr lang="en-GB" sz="2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8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1" grpId="0"/>
      <p:bldP spid="7" grpId="0"/>
      <p:bldP spid="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maximum gust (knots) during the first 20 days of June 2015 is recorded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. The data is shown below: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median and quartiles for this data.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48699"/>
              </p:ext>
            </p:extLst>
          </p:nvPr>
        </p:nvGraphicFramePr>
        <p:xfrm>
          <a:off x="539552" y="3645024"/>
          <a:ext cx="3168350" cy="1728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08206863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317968704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546966490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4648500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62047655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68095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301453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24083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34662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blipFill>
                <a:blip r:embed="rId2"/>
                <a:stretch>
                  <a:fillRect l="-4124" r="-2577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328159" y="1384662"/>
            <a:ext cx="2387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discrete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10742" y="1976846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2" y="1976846"/>
                <a:ext cx="875689" cy="369332"/>
              </a:xfrm>
              <a:prstGeom prst="rect">
                <a:avLst/>
              </a:prstGeom>
              <a:blipFill>
                <a:blip r:embed="rId3"/>
                <a:stretch>
                  <a:fillRect l="-4795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32512" y="2364378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2" y="2364378"/>
                <a:ext cx="366126" cy="512448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93324" y="2917372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4" y="2917372"/>
                <a:ext cx="473206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02479" y="3052354"/>
                <a:ext cx="5702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479" y="3052354"/>
                <a:ext cx="57028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310741" y="3509553"/>
            <a:ext cx="26164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5.5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51621" y="3872813"/>
                <a:ext cx="8769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21" y="3872813"/>
                <a:ext cx="876970" cy="276999"/>
              </a:xfrm>
              <a:prstGeom prst="rect">
                <a:avLst/>
              </a:prstGeom>
              <a:blipFill>
                <a:blip r:embed="rId7"/>
                <a:stretch>
                  <a:fillRect l="-7639" r="-4861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32513" y="4323806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3" y="4323806"/>
                <a:ext cx="875689" cy="369332"/>
              </a:xfrm>
              <a:prstGeom prst="rect">
                <a:avLst/>
              </a:prstGeom>
              <a:blipFill>
                <a:blip r:embed="rId8"/>
                <a:stretch>
                  <a:fillRect l="-5517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93323" y="4685212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3" y="4685212"/>
                <a:ext cx="479940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15095" y="5264332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095" y="5264332"/>
                <a:ext cx="473206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24250" y="5399314"/>
                <a:ext cx="684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50" y="5399314"/>
                <a:ext cx="68409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332512" y="5856513"/>
            <a:ext cx="2709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15.5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73392" y="6219773"/>
                <a:ext cx="1053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=25.5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392" y="6219773"/>
                <a:ext cx="1053302" cy="276999"/>
              </a:xfrm>
              <a:prstGeom prst="rect">
                <a:avLst/>
              </a:prstGeom>
              <a:blipFill>
                <a:blip r:embed="rId12"/>
                <a:stretch>
                  <a:fillRect l="-6358" r="-4624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7451" y="6193647"/>
                <a:ext cx="9553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51" y="6193647"/>
                <a:ext cx="955326" cy="276999"/>
              </a:xfrm>
              <a:prstGeom prst="rect">
                <a:avLst/>
              </a:prstGeom>
              <a:blipFill>
                <a:blip r:embed="rId13"/>
                <a:stretch>
                  <a:fillRect l="-5096" r="-382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849394" y="6176230"/>
                <a:ext cx="1179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394" y="6176230"/>
                <a:ext cx="1179747" cy="276999"/>
              </a:xfrm>
              <a:prstGeom prst="rect">
                <a:avLst/>
              </a:prstGeom>
              <a:blipFill>
                <a:blip r:embed="rId14"/>
                <a:stretch>
                  <a:fillRect l="-4124" r="-2577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663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2237"/>
              </p:ext>
            </p:extLst>
          </p:nvPr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on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223656" y="1297577"/>
            <a:ext cx="2587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continuous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80261" y="1676400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1" y="1676400"/>
                <a:ext cx="479940" cy="5533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41073" y="2299063"/>
                <a:ext cx="58702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299063"/>
                <a:ext cx="587020" cy="553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06982" y="2434044"/>
                <a:ext cx="1519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52.5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2" y="2434044"/>
                <a:ext cx="1519583" cy="338554"/>
              </a:xfrm>
              <a:prstGeom prst="rect">
                <a:avLst/>
              </a:prstGeom>
              <a:blipFill>
                <a:blip r:embed="rId4"/>
                <a:stretch>
                  <a:fillRect t="-3571" r="-1205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210424" y="2911834"/>
            <a:ext cx="4622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Find the group that this is in, and use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linear interpolation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estimate the median…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83511" y="472587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6781" y="4829452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10424" y="3613170"/>
            <a:ext cx="286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use this formula: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22416" y="4691849"/>
                <a:ext cx="2351093" cy="6992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416" y="4691849"/>
                <a:ext cx="2351093" cy="6992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5149049" y="5282214"/>
            <a:ext cx="133165" cy="3728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50058" y="5681709"/>
            <a:ext cx="14204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Lower boundary of the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7094739" y="5301449"/>
            <a:ext cx="264849" cy="3181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22236" y="5672831"/>
            <a:ext cx="1420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Classwidth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6261719" y="5471604"/>
            <a:ext cx="59182" cy="3521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690585" y="5859262"/>
            <a:ext cx="1420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Frequency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6449630" y="4492101"/>
            <a:ext cx="403932" cy="2175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84885" y="4136994"/>
            <a:ext cx="128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Places into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04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9" grpId="0"/>
      <p:bldP spid="40" grpId="0"/>
      <p:bldP spid="41" grpId="0"/>
      <p:bldP spid="42" grpId="0"/>
      <p:bldP spid="13" grpId="0"/>
      <p:bldP spid="17" grpId="0"/>
      <p:bldP spid="44" grpId="0"/>
      <p:bldP spid="46" grpId="0"/>
      <p:bldP spid="48" grpId="0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88" y="1738539"/>
            <a:ext cx="4371703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1) State whether each variable is qualitative or quantitative: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Car </a:t>
            </a:r>
            <a:r>
              <a:rPr lang="en-US" sz="2000" dirty="0" err="1">
                <a:latin typeface="Comic Sans MS" panose="030F0702030302020204" pitchFamily="66" charset="0"/>
              </a:rPr>
              <a:t>colour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Miles travelled by a cyclist</a:t>
            </a:r>
          </a:p>
          <a:p>
            <a:pPr marL="457200" indent="-457200">
              <a:buAutoNum type="alphaLcParenR"/>
            </a:pPr>
            <a:r>
              <a:rPr lang="en-US" sz="2000" dirty="0" err="1">
                <a:latin typeface="Comic Sans MS" panose="030F0702030302020204" pitchFamily="66" charset="0"/>
              </a:rPr>
              <a:t>Favourite</a:t>
            </a:r>
            <a:r>
              <a:rPr lang="en-US" sz="2000" dirty="0">
                <a:latin typeface="Comic Sans MS" panose="030F0702030302020204" pitchFamily="66" charset="0"/>
              </a:rPr>
              <a:t> pet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Number of siblings</a:t>
            </a:r>
          </a:p>
          <a:p>
            <a:pPr marL="457200" indent="-457200">
              <a:buAutoNum type="alpha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State whether each of these variables is discrete or continuous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Number of pets owned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Distance walked by hikers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Fuel consumption of lorries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Number of peas in a pod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Times taken by a group of athletes to run 1500m.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667794" y="1734185"/>
            <a:ext cx="43717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700" dirty="0">
                <a:latin typeface="Comic Sans MS" panose="030F0702030302020204" pitchFamily="66" charset="0"/>
              </a:rPr>
              <a:t>3) Calculate the 3 averages and range for the data set below:</a:t>
            </a:r>
            <a:endParaRPr lang="en-GB" sz="17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1470"/>
              </p:ext>
            </p:extLst>
          </p:nvPr>
        </p:nvGraphicFramePr>
        <p:xfrm>
          <a:off x="4702628" y="2429690"/>
          <a:ext cx="4223658" cy="7576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8138">
                  <a:extLst>
                    <a:ext uri="{9D8B030D-6E8A-4147-A177-3AD203B41FA5}">
                      <a16:colId xmlns:a16="http://schemas.microsoft.com/office/drawing/2014/main" val="3065679340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1647417678"/>
                    </a:ext>
                  </a:extLst>
                </a:gridCol>
                <a:gridCol w="452846">
                  <a:extLst>
                    <a:ext uri="{9D8B030D-6E8A-4147-A177-3AD203B41FA5}">
                      <a16:colId xmlns:a16="http://schemas.microsoft.com/office/drawing/2014/main" val="3273593554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3641983238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169277170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2528305696"/>
                    </a:ext>
                  </a:extLst>
                </a:gridCol>
              </a:tblGrid>
              <a:tr h="378823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Peas in a pod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868620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11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73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54927" y="2185851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Qualitative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4081" y="2817222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Qualitative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4755" y="2290354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Quantitative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4343" y="318298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Quantitative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9920" y="4241074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Discrete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7817" y="5133702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Discrete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31176" y="451974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96491" y="485502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77143" y="5756365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1612" y="3357154"/>
            <a:ext cx="105189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Mean 5.33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6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Mode 6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Range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in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721428" y="5473335"/>
                <a:ext cx="1519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52.5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428" y="5473335"/>
                <a:ext cx="1519583" cy="338554"/>
              </a:xfrm>
              <a:prstGeom prst="rect">
                <a:avLst/>
              </a:prstGeom>
              <a:blipFill>
                <a:blip r:embed="rId2"/>
                <a:stretch>
                  <a:fillRect t="-3636" r="-800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83511" y="472587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6781" y="4829452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80117" y="2481941"/>
                <a:ext cx="1854995" cy="6223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33.5+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25.5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7" y="2481941"/>
                <a:ext cx="185499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15368" y="1647529"/>
            <a:ext cx="272221" cy="1139213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12873" y="1099565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is 25.5 places into the group (it is the 52.5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value, and we have already had 27 before the group started)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38998" y="2013967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for continuous data, you will need to use 33.5 and 36.5 as the class boundaries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37465" y="3631473"/>
                <a:ext cx="85119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=36.05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5" y="3631473"/>
                <a:ext cx="851195" cy="276999"/>
              </a:xfrm>
              <a:prstGeom prst="rect">
                <a:avLst/>
              </a:prstGeom>
              <a:blipFill>
                <a:blip r:embed="rId6"/>
                <a:stretch>
                  <a:fillRect l="-2143" r="-6429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28431" y="2836250"/>
            <a:ext cx="276575" cy="95198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86748" y="3163497"/>
            <a:ext cx="1232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/>
      <p:bldP spid="30" grpId="0"/>
      <p:bldP spid="31" grpId="0"/>
      <p:bldP spid="32" grpId="0" animBg="1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in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52907" y="4594321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blipFill>
                <a:blip r:embed="rId3"/>
                <a:stretch>
                  <a:fillRect l="-1961" r="-588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223656" y="1297577"/>
            <a:ext cx="2587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continuous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06387" y="2155373"/>
                <a:ext cx="59375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387" y="2155373"/>
                <a:ext cx="593752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02033" y="2804161"/>
                <a:ext cx="587020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033" y="2804161"/>
                <a:ext cx="587020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28902" y="2939142"/>
                <a:ext cx="12502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902" y="2939142"/>
                <a:ext cx="1250279" cy="338554"/>
              </a:xfrm>
              <a:prstGeom prst="rect">
                <a:avLst/>
              </a:prstGeom>
              <a:blipFill>
                <a:blip r:embed="rId6"/>
                <a:stretch>
                  <a:fillRect t="-3571" r="-146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236550" y="3495309"/>
            <a:ext cx="4622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Find the group that this is in, and use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linear interpolation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estimate it…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06239" y="1672045"/>
            <a:ext cx="45159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10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percentile is calculated as follows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1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0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in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52907" y="4594321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blipFill>
                <a:blip r:embed="rId3"/>
                <a:stretch>
                  <a:fillRect l="-1961" r="-588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80117" y="2481941"/>
                <a:ext cx="1678665" cy="6223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31.5+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7" y="2481941"/>
                <a:ext cx="167866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15368" y="1647529"/>
            <a:ext cx="272221" cy="1139213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12873" y="1099565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is 5 places into the group (it is the 7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value, and we have already had 2 before the group started)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38998" y="2013967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for continuous data, you will need to use 31.5 and 33.5 as the class boundaries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84917" y="3631473"/>
                <a:ext cx="110472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=31.9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17" y="3631473"/>
                <a:ext cx="1104726" cy="276999"/>
              </a:xfrm>
              <a:prstGeom prst="rect">
                <a:avLst/>
              </a:prstGeom>
              <a:blipFill>
                <a:blip r:embed="rId6"/>
                <a:stretch>
                  <a:fillRect l="-4972" r="-4972" b="-1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28431" y="2836250"/>
            <a:ext cx="276575" cy="95198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86748" y="3163497"/>
            <a:ext cx="1232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681323" y="3993346"/>
            <a:ext cx="717991" cy="7354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72572" y="4749892"/>
            <a:ext cx="2825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notation is usually used for the 10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percentile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13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6" grpId="0"/>
      <p:bldP spid="27" grpId="0"/>
      <p:bldP spid="28" grpId="0"/>
      <p:bldP spid="29" grpId="0" animBg="1"/>
      <p:bldP spid="30" grpId="0"/>
      <p:bldP spid="3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2D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7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range is the difference between the largest and smallest values, and measures the spread of all the data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interquartile range is the difference between the upper and lower quartiles</a:t>
            </a:r>
            <a:r>
              <a:rPr lang="en-GB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, and measures the spread of the middle 50% of the data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interpercentile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range is the difference between 2 given percentiles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64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3105000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3105000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3796938" y="2542903"/>
            <a:ext cx="26125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range is the biggest possible value subtract the smallest possible value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3544" y="3313612"/>
            <a:ext cx="2612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6.5 - 4.0 = 2.5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0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5707199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5707199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=4.5+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blipFill>
                <a:blip r:embed="rId4"/>
                <a:stretch>
                  <a:fillRect b="-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blipFill>
                <a:blip r:embed="rId5"/>
                <a:stretch>
                  <a:fillRect l="-21239" t="-26667" r="-7080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6100313" y="2068835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71850" y="2852059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0" y="2852059"/>
                <a:ext cx="366126" cy="512448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81154" y="3635828"/>
                <a:ext cx="1364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154" y="3635828"/>
                <a:ext cx="1364091" cy="338554"/>
              </a:xfrm>
              <a:prstGeom prst="rect">
                <a:avLst/>
              </a:prstGeom>
              <a:blipFill>
                <a:blip r:embed="rId9"/>
                <a:stretch>
                  <a:fillRect t="-3571" r="-1345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=4.87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0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blipFill>
                <a:blip r:embed="rId11"/>
                <a:stretch>
                  <a:fillRect l="-6024" r="-4217" b="-2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41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461781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461781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=5.5+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34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blipFill>
                <a:blip r:embed="rId5"/>
                <a:stretch>
                  <a:fillRect b="-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691023" cy="276999"/>
              </a:xfrm>
              <a:prstGeom prst="rect">
                <a:avLst/>
              </a:prstGeom>
              <a:blipFill>
                <a:blip r:embed="rId6"/>
                <a:stretch>
                  <a:fillRect l="-21239" t="-26667" r="-7965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6091605" y="2826480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28307" y="2869476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7" y="2869476"/>
                <a:ext cx="47994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797911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924696" y="3635828"/>
                <a:ext cx="1364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96" y="3635828"/>
                <a:ext cx="1364091" cy="338554"/>
              </a:xfrm>
              <a:prstGeom prst="rect">
                <a:avLst/>
              </a:prstGeom>
              <a:blipFill>
                <a:blip r:embed="rId10"/>
                <a:stretch>
                  <a:fillRect t="-3571" r="-89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=5.84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1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325291"/>
                <a:ext cx="1009507" cy="246221"/>
              </a:xfrm>
              <a:prstGeom prst="rect">
                <a:avLst/>
              </a:prstGeom>
              <a:blipFill>
                <a:blip r:embed="rId12"/>
                <a:stretch>
                  <a:fillRect l="-6024" r="-4217" b="-2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64377" y="5325291"/>
                <a:ext cx="10095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377" y="5325291"/>
                <a:ext cx="1009507" cy="246221"/>
              </a:xfrm>
              <a:prstGeom prst="rect">
                <a:avLst/>
              </a:prstGeom>
              <a:blipFill>
                <a:blip r:embed="rId13"/>
                <a:stretch>
                  <a:fillRect l="-6667" r="-4242" b="-2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62743" y="5712823"/>
                <a:ext cx="189789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743" y="5712823"/>
                <a:ext cx="1897892" cy="246221"/>
              </a:xfrm>
              <a:prstGeom prst="rect">
                <a:avLst/>
              </a:prstGeom>
              <a:blipFill>
                <a:blip r:embed="rId14"/>
                <a:stretch>
                  <a:fillRect l="-2251" r="-2251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blipFill>
                <a:blip r:embed="rId15"/>
                <a:stretch>
                  <a:fillRect l="-10000" r="-1000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10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2" grpId="0"/>
      <p:bldP spid="23" grpId="0"/>
      <p:bldP spid="25" grpId="0" animBg="1"/>
      <p:bldP spid="26" grpId="0"/>
      <p:bldP spid="27" grpId="0" animBg="1"/>
      <p:bldP spid="28" grpId="0"/>
      <p:bldP spid="29" grpId="0"/>
      <p:bldP spid="30" grpId="0"/>
      <p:bldP spid="31" grpId="0"/>
      <p:bldP spid="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5578493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5578493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blipFill>
                <a:blip r:embed="rId5"/>
                <a:stretch>
                  <a:fillRect l="-10000" r="-1000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=4.0+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46914"/>
                <a:ext cx="1741182" cy="553228"/>
              </a:xfrm>
              <a:prstGeom prst="rect">
                <a:avLst/>
              </a:prstGeom>
              <a:blipFill>
                <a:blip r:embed="rId6"/>
                <a:stretch>
                  <a:fillRect b="-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41073" y="2473234"/>
                <a:ext cx="75847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758477" cy="276999"/>
              </a:xfrm>
              <a:prstGeom prst="rect">
                <a:avLst/>
              </a:prstGeom>
              <a:blipFill>
                <a:blip r:embed="rId7"/>
                <a:stretch>
                  <a:fillRect l="-19355" t="-26667" r="-6452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71404" y="3509555"/>
                <a:ext cx="91172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911724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94365" y="3644537"/>
                <a:ext cx="1364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365" y="3644537"/>
                <a:ext cx="1364091" cy="338554"/>
              </a:xfrm>
              <a:prstGeom prst="rect">
                <a:avLst/>
              </a:prstGeom>
              <a:blipFill>
                <a:blip r:embed="rId11"/>
                <a:stretch>
                  <a:fillRect t="-3636" r="-1339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=4.46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2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091605" y="1711782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blipFill>
                <a:blip r:embed="rId13"/>
                <a:stretch>
                  <a:fillRect l="-3352" r="-3352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444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4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spread is a value which indicated how spread out the data set is. Examples include the range and interquartile range.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masses (</a:t>
            </a:r>
            <a:r>
              <a:rPr lang="en-US" sz="1600" dirty="0" err="1">
                <a:latin typeface="Comic Sans MS" panose="030F0702030302020204" pitchFamily="66" charset="0"/>
              </a:rPr>
              <a:t>tonnes</a:t>
            </a:r>
            <a:r>
              <a:rPr lang="en-US" sz="1600" dirty="0">
                <a:latin typeface="Comic Sans MS" panose="030F0702030302020204" pitchFamily="66" charset="0"/>
              </a:rPr>
              <a:t>) of 120 African elephants.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estimates for: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interquartile range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to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 range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3367667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&lt;6.0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6.0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3367667"/>
                  </p:ext>
                </p:extLst>
              </p:nvPr>
            </p:nvGraphicFramePr>
            <p:xfrm>
              <a:off x="6470468" y="1144450"/>
              <a:ext cx="2333898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66949">
                      <a:extLst>
                        <a:ext uri="{9D8B030D-6E8A-4147-A177-3AD203B41FA5}">
                          <a16:colId xmlns:a16="http://schemas.microsoft.com/office/drawing/2014/main" val="1287350219"/>
                        </a:ext>
                      </a:extLst>
                    </a:gridCol>
                    <a:gridCol w="1166949">
                      <a:extLst>
                        <a:ext uri="{9D8B030D-6E8A-4147-A177-3AD203B41FA5}">
                          <a16:colId xmlns:a16="http://schemas.microsoft.com/office/drawing/2014/main" val="1027439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Mass, m (t)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4969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101639" r="-101042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23941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201639" r="-101042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07950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301639" r="-101042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442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401639" r="-10104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3100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" t="-501639" r="-10104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8385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09" y="4214949"/>
                <a:ext cx="57476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490857" y="165462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9897" y="314379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377" y="277368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90857" y="240356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6503" y="20160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2" y="4619897"/>
                <a:ext cx="492635" cy="246221"/>
              </a:xfrm>
              <a:prstGeom prst="rect">
                <a:avLst/>
              </a:prstGeom>
              <a:blipFill>
                <a:blip r:embed="rId5"/>
                <a:stretch>
                  <a:fillRect l="-10000" r="-1000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45429" y="5273039"/>
                <a:ext cx="1708481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=6.0+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29" y="5273039"/>
                <a:ext cx="1708481" cy="466218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41073" y="2473234"/>
                <a:ext cx="75899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473234"/>
                <a:ext cx="758990" cy="276999"/>
              </a:xfrm>
              <a:prstGeom prst="rect">
                <a:avLst/>
              </a:prstGeom>
              <a:blipFill>
                <a:blip r:embed="rId7"/>
                <a:stretch>
                  <a:fillRect l="-19355" t="-26667" r="-6452" b="-5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4" y="4606835"/>
                <a:ext cx="1568827" cy="4662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2843350"/>
                <a:ext cx="593752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71404" y="3509555"/>
                <a:ext cx="102553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10800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4" y="3509555"/>
                <a:ext cx="1025537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33702" y="3644537"/>
                <a:ext cx="1477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108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2" y="3644537"/>
                <a:ext cx="1477905" cy="338554"/>
              </a:xfrm>
              <a:prstGeom prst="rect">
                <a:avLst/>
              </a:prstGeom>
              <a:blipFill>
                <a:blip r:embed="rId11"/>
                <a:stretch>
                  <a:fillRect t="-3636" r="-823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=6.18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6078582"/>
                <a:ext cx="640496" cy="246221"/>
              </a:xfrm>
              <a:prstGeom prst="rect">
                <a:avLst/>
              </a:prstGeom>
              <a:blipFill>
                <a:blip r:embed="rId12"/>
                <a:stretch>
                  <a:fillRect l="-2857" r="-666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2968" y="492034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69331" y="4931337"/>
            <a:ext cx="841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67322" y="5560422"/>
            <a:ext cx="346243" cy="60089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08519" y="5710754"/>
            <a:ext cx="993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061855" y="4173691"/>
            <a:ext cx="303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use linear interpolation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065479" y="3192238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0" y="5303519"/>
                <a:ext cx="1089657" cy="246221"/>
              </a:xfrm>
              <a:prstGeom prst="rect">
                <a:avLst/>
              </a:prstGeom>
              <a:blipFill>
                <a:blip r:embed="rId13"/>
                <a:stretch>
                  <a:fillRect l="-3352" r="-3352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90652" y="5303519"/>
                <a:ext cx="108965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5303519"/>
                <a:ext cx="1089657" cy="246221"/>
              </a:xfrm>
              <a:prstGeom prst="rect">
                <a:avLst/>
              </a:prstGeom>
              <a:blipFill>
                <a:blip r:embed="rId14"/>
                <a:stretch>
                  <a:fillRect l="-3933" r="-3933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14994" y="5791200"/>
                <a:ext cx="189789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994" y="5791200"/>
                <a:ext cx="1897892" cy="246221"/>
              </a:xfrm>
              <a:prstGeom prst="rect">
                <a:avLst/>
              </a:prstGeom>
              <a:blipFill>
                <a:blip r:embed="rId15"/>
                <a:stretch>
                  <a:fillRect l="-2251" r="-192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354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1361741" y="2487947"/>
            <a:ext cx="6438301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2A and 2B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2E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90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variance and standard deviation can also be used to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analyse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variance and standard deviation are both measures of spread, and involve the fact that each data point deviates from the mean by the amount: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data point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the mean of the data as a whole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  <a:blipFill>
                <a:blip r:embed="rId2"/>
                <a:stretch>
                  <a:fillRect l="-476" t="-766" r="-2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1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variance is defined as: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“The average of the squared distances from the mean”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So the distances of each data point from the mean are all squared, and divided by how many there are.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gives the formula to the right: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06835" y="1358537"/>
                <a:ext cx="2038699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5" y="1358537"/>
                <a:ext cx="2038699" cy="494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64630" y="2146663"/>
                <a:ext cx="1573892" cy="6236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30" y="2146663"/>
                <a:ext cx="1573892" cy="6236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86401" y="3117669"/>
                <a:ext cx="54624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117669"/>
                <a:ext cx="546240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894933" y="1706880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053250" y="1809314"/>
            <a:ext cx="1594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formula is equivalent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907996" y="2573382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075021" y="2658399"/>
            <a:ext cx="1594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formula is equivalent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3865913" y="2114113"/>
            <a:ext cx="159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“Mean of the squares subtract the square of the mean”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/>
              <p:nvPr/>
            </p:nvSpPr>
            <p:spPr>
              <a:xfrm>
                <a:off x="4040086" y="3742617"/>
                <a:ext cx="4825240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notation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𝑥𝑥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short for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086" y="3742617"/>
                <a:ext cx="4825240" cy="428322"/>
              </a:xfrm>
              <a:prstGeom prst="rect">
                <a:avLst/>
              </a:prstGeom>
              <a:blipFill>
                <a:blip r:embed="rId5"/>
                <a:stretch>
                  <a:fillRect t="-55714" r="-885" b="-10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blipFill>
                <a:blip r:embed="rId6"/>
                <a:stretch>
                  <a:fillRect l="-1176" t="-75385" r="-2745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blipFill>
                <a:blip r:embed="rId7"/>
                <a:stretch>
                  <a:fillRect l="-993" t="-55128" r="-15232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blipFill>
                <a:blip r:embed="rId8"/>
                <a:stretch>
                  <a:fillRect l="-165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variance and standard deviation can also be used to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analyse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standard deviation is the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square root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variance.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symbol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(lower case sigma) is used to represent standard deviation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𝜎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usually used to represent the variance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square root of any of these gives the Standard Deviation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36941" cy="4776787"/>
              </a:xfrm>
              <a:blipFill>
                <a:blip r:embed="rId2"/>
                <a:stretch>
                  <a:fillRect l="-476" t="-766" r="-2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28688" cy="370551"/>
              </a:xfrm>
              <a:prstGeom prst="rect">
                <a:avLst/>
              </a:prstGeom>
              <a:blipFill>
                <a:blip r:embed="rId3"/>
                <a:stretch>
                  <a:fillRect l="-1176" t="-75385" r="-2745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10" y="0"/>
                <a:ext cx="1813766" cy="451470"/>
              </a:xfrm>
              <a:prstGeom prst="rect">
                <a:avLst/>
              </a:prstGeom>
              <a:blipFill>
                <a:blip r:embed="rId4"/>
                <a:stretch>
                  <a:fillRect l="-993" t="-55128" r="-15232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𝑉𝑎𝑟𝑖𝑎𝑛𝑐𝑒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738" y="0"/>
                <a:ext cx="1079078" cy="346890"/>
              </a:xfrm>
              <a:prstGeom prst="rect">
                <a:avLst/>
              </a:prstGeom>
              <a:blipFill>
                <a:blip r:embed="rId5"/>
                <a:stretch>
                  <a:fillRect l="-165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6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7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8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12"/>
          <a:srcRect l="21527" t="26121" r="62440" b="67301"/>
          <a:stretch/>
        </p:blipFill>
        <p:spPr>
          <a:xfrm>
            <a:off x="4641669" y="2194561"/>
            <a:ext cx="3849189" cy="88827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12"/>
          <a:srcRect l="21916" t="72449" r="56719" b="20845"/>
          <a:stretch/>
        </p:blipFill>
        <p:spPr>
          <a:xfrm>
            <a:off x="4241074" y="3405054"/>
            <a:ext cx="4615543" cy="814967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868093" y="4580709"/>
            <a:ext cx="3509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what it looks like in the formula booklet!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92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2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3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4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628650" y="2603863"/>
            <a:ext cx="7886700" cy="3573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dirty="0">
                <a:latin typeface="Comic Sans MS" pitchFamily="66" charset="0"/>
                <a:sym typeface="Wingdings" pitchFamily="2" charset="2"/>
              </a:rPr>
              <a:t> The Standard Deviation tells you the range from the mean which contains around 68% of the data (if data is normally distributed – you will learn about this at a later date)</a:t>
            </a:r>
          </a:p>
          <a:p>
            <a:pPr>
              <a:buFontTx/>
              <a:buNone/>
            </a:pPr>
            <a:endParaRPr lang="en-GB" altLang="en-US" sz="18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  <a:sym typeface="Wingdings" pitchFamily="2" charset="2"/>
              </a:rPr>
              <a:t>	For example, if 100 students have a mean height of 150cm and a standard deviation of 10cm.</a:t>
            </a:r>
            <a:endParaRPr lang="en-GB" altLang="en-US" sz="1800" dirty="0">
              <a:latin typeface="Comic Sans MS" pitchFamily="66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514600" y="4547587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150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0200" y="51571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140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352800" y="51571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160</a:t>
            </a: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2133600" y="5309587"/>
            <a:ext cx="12192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09600" y="58429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130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419600" y="5842987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170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1143000" y="5995387"/>
            <a:ext cx="32766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105400" y="4928587"/>
            <a:ext cx="3276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68 of the students are within one Standard Deviation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5105400" y="5690587"/>
            <a:ext cx="3276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95 of the students are within two Standard Deviations</a:t>
            </a:r>
          </a:p>
        </p:txBody>
      </p:sp>
    </p:spTree>
    <p:extLst>
      <p:ext uri="{BB962C8B-B14F-4D97-AF65-F5344CB8AC3E}">
        <p14:creationId xmlns:p14="http://schemas.microsoft.com/office/powerpoint/2010/main" val="222201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 animBg="1"/>
      <p:bldP spid="29" grpId="0"/>
      <p:bldP spid="30" grpId="0"/>
      <p:bldP spid="31" grpId="0" animBg="1"/>
      <p:bldP spid="32" grpId="0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00548" y="3444240"/>
            <a:ext cx="943207" cy="552994"/>
            <a:chOff x="4119154" y="2852057"/>
            <a:chExt cx="943207" cy="5529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119154" y="2852057"/>
                  <a:ext cx="943207" cy="5336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nary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=36</m:t>
                            </m:r>
                          </m:num>
                          <m:den/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154" y="2852057"/>
                  <a:ext cx="943207" cy="53367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7" name="Rectangle 6"/>
            <p:cNvSpPr/>
            <p:nvPr/>
          </p:nvSpPr>
          <p:spPr>
            <a:xfrm>
              <a:off x="4136571" y="3117669"/>
              <a:ext cx="923109" cy="28738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226525" y="3744686"/>
            <a:ext cx="1293223" cy="553998"/>
            <a:chOff x="4119154" y="2852057"/>
            <a:chExt cx="1127761" cy="553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4119154" y="2852057"/>
                  <a:ext cx="112776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=218</m:t>
                            </m:r>
                          </m:num>
                          <m:den/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154" y="2852057"/>
                  <a:ext cx="1127761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40" name="Rectangle 39"/>
            <p:cNvSpPr/>
            <p:nvPr/>
          </p:nvSpPr>
          <p:spPr>
            <a:xfrm>
              <a:off x="4136571" y="3117669"/>
              <a:ext cx="1064779" cy="28738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4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marks gained in a test by seven randomly selected students are: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3  4  6  2  8  8  5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variance and standard deviation of the marks of the seven students.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middle of the 3 formulae above is most commonly used when you have the ‘raw’ data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5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6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7680" y="3426823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3426823"/>
                <a:ext cx="183320" cy="276999"/>
              </a:xfrm>
              <a:prstGeom prst="rect">
                <a:avLst/>
              </a:prstGeom>
              <a:blipFill>
                <a:blip r:embed="rId10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5908" y="3762103"/>
                <a:ext cx="296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" y="3762103"/>
                <a:ext cx="296299" cy="276999"/>
              </a:xfrm>
              <a:prstGeom prst="rect">
                <a:avLst/>
              </a:prstGeom>
              <a:blipFill>
                <a:blip r:embed="rId11"/>
                <a:stretch>
                  <a:fillRect l="-12245" t="-4348" r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53439" y="3735976"/>
            <a:ext cx="2383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9  16  36  4  64  64  25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808655" y="1545772"/>
                <a:ext cx="1806905" cy="6018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655" y="1545772"/>
                <a:ext cx="1806905" cy="601831"/>
              </a:xfrm>
              <a:prstGeom prst="rect">
                <a:avLst/>
              </a:prstGeom>
              <a:blipFill>
                <a:blip r:embed="rId12"/>
                <a:stretch>
                  <a:fillRect b="-10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21719" y="2377441"/>
                <a:ext cx="1686359" cy="6018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218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719" y="2377441"/>
                <a:ext cx="1686359" cy="6018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17365" y="3226527"/>
                <a:ext cx="9248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=4.69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365" y="3226527"/>
                <a:ext cx="924805" cy="246221"/>
              </a:xfrm>
              <a:prstGeom prst="rect">
                <a:avLst/>
              </a:prstGeom>
              <a:blipFill>
                <a:blip r:embed="rId14"/>
                <a:stretch>
                  <a:fillRect l="-2632" r="-3947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550944" y="1894113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/>
              <p:nvPr/>
            </p:nvSpPr>
            <p:spPr>
              <a:xfrm>
                <a:off x="6822472" y="1996548"/>
                <a:ext cx="21212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 in values – we need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nary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D52997D-57B8-4CC0-9D84-74EE618AD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472" y="1996548"/>
                <a:ext cx="2121231" cy="523220"/>
              </a:xfrm>
              <a:prstGeom prst="rect">
                <a:avLst/>
              </a:prstGeom>
              <a:blipFill>
                <a:blip r:embed="rId15"/>
                <a:stretch>
                  <a:fillRect l="-287" t="-18824" r="-2874" b="-96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529172" y="2656113"/>
            <a:ext cx="280931" cy="69668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791993" y="2836925"/>
            <a:ext cx="984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17514" y="3788231"/>
                <a:ext cx="82272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=2.17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514" y="3788231"/>
                <a:ext cx="822726" cy="246221"/>
              </a:xfrm>
              <a:prstGeom prst="rect">
                <a:avLst/>
              </a:prstGeom>
              <a:blipFill>
                <a:blip r:embed="rId16"/>
                <a:stretch>
                  <a:fillRect l="-3704" r="-4444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845549" y="3365862"/>
            <a:ext cx="302702" cy="579122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003866" y="3494422"/>
            <a:ext cx="1450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0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5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  <p:bldP spid="49" grpId="0" animBg="1"/>
      <p:bldP spid="5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2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marks gained in a test by seven randomly selected students are: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3  4  6  2  8  8  5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variance and standard deviation of the marks of the seven students.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So this means that 68% of the data is within 2.17 of the mean. Note that 68% is not always a possible percentage though!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3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4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82131" y="4902929"/>
                <a:ext cx="92737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=2.17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131" y="4902929"/>
                <a:ext cx="927370" cy="276999"/>
              </a:xfrm>
              <a:prstGeom prst="rect">
                <a:avLst/>
              </a:prstGeom>
              <a:blipFill>
                <a:blip r:embed="rId8"/>
                <a:stretch>
                  <a:fillRect l="-3289" r="-5921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99251" y="3753397"/>
                <a:ext cx="136332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𝑒𝑎𝑛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=5.14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251" y="3753397"/>
                <a:ext cx="1363322" cy="276999"/>
              </a:xfrm>
              <a:prstGeom prst="rect">
                <a:avLst/>
              </a:prstGeom>
              <a:blipFill>
                <a:blip r:embed="rId9"/>
                <a:stretch>
                  <a:fillRect l="-4036" r="-4036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570116" y="2569029"/>
            <a:ext cx="3690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2    3    4    5    6    </a:t>
            </a:r>
            <a:r>
              <a:rPr lang="en-US" sz="2400">
                <a:latin typeface="Comic Sans MS" panose="030F0702030302020204" pitchFamily="66" charset="0"/>
              </a:rPr>
              <a:t>8    8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32657" y="2982690"/>
                <a:ext cx="4296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5.14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657" y="2982690"/>
                <a:ext cx="429605" cy="246221"/>
              </a:xfrm>
              <a:prstGeom prst="rect">
                <a:avLst/>
              </a:prstGeom>
              <a:blipFill>
                <a:blip r:embed="rId10"/>
                <a:stretch>
                  <a:fillRect l="-11429" r="-10000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7232469" y="2791097"/>
            <a:ext cx="134983" cy="143691"/>
            <a:chOff x="5133703" y="4123509"/>
            <a:chExt cx="134983" cy="1436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146766" y="4127863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133703" y="4123509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479177" y="2795452"/>
            <a:ext cx="134983" cy="143691"/>
            <a:chOff x="5133703" y="4123509"/>
            <a:chExt cx="134983" cy="143691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146766" y="4127863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133703" y="4123509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20783" y="2987044"/>
                <a:ext cx="4296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7.31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783" y="2987044"/>
                <a:ext cx="429605" cy="246221"/>
              </a:xfrm>
              <a:prstGeom prst="rect">
                <a:avLst/>
              </a:prstGeom>
              <a:blipFill>
                <a:blip r:embed="rId11"/>
                <a:stretch>
                  <a:fillRect l="-9859" r="-985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/>
          <p:cNvGrpSpPr/>
          <p:nvPr/>
        </p:nvGrpSpPr>
        <p:grpSpPr>
          <a:xfrm>
            <a:off x="5111932" y="2812869"/>
            <a:ext cx="134983" cy="143691"/>
            <a:chOff x="5133703" y="4123509"/>
            <a:chExt cx="134983" cy="143691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5146766" y="4127863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133703" y="4123509"/>
              <a:ext cx="121920" cy="13933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969766" y="2978335"/>
                <a:ext cx="42960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2.97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766" y="2978335"/>
                <a:ext cx="429605" cy="246221"/>
              </a:xfrm>
              <a:prstGeom prst="rect">
                <a:avLst/>
              </a:prstGeom>
              <a:blipFill>
                <a:blip r:embed="rId12"/>
                <a:stretch>
                  <a:fillRect l="-9859" r="-985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332302" y="4019217"/>
            <a:ext cx="433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out of the original 7 values, 4 are within 1 standard deviation of the mean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is only 57% rather than 68%, because the data size is very small!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Arc 5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 rot="5400000">
            <a:off x="5787473" y="2723606"/>
            <a:ext cx="260059" cy="10042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 rot="5400000" flipV="1">
            <a:off x="6911976" y="2899272"/>
            <a:ext cx="196436" cy="68103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00081" y="3386708"/>
                <a:ext cx="58349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−2.17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081" y="3386708"/>
                <a:ext cx="583493" cy="246221"/>
              </a:xfrm>
              <a:prstGeom prst="rect">
                <a:avLst/>
              </a:prstGeom>
              <a:blipFill>
                <a:blip r:embed="rId13"/>
                <a:stretch>
                  <a:fillRect l="-2105" r="-7368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93514" y="3379310"/>
                <a:ext cx="58349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+2.17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514" y="3379310"/>
                <a:ext cx="583493" cy="246221"/>
              </a:xfrm>
              <a:prstGeom prst="rect">
                <a:avLst/>
              </a:prstGeom>
              <a:blipFill>
                <a:blip r:embed="rId14"/>
                <a:stretch>
                  <a:fillRect l="-6250" r="-7292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52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54" grpId="0"/>
      <p:bldP spid="58" grpId="0"/>
      <p:bldP spid="59" grpId="0" animBg="1"/>
      <p:bldP spid="60" grpId="0" animBg="1"/>
      <p:bldP spid="61" grpId="0"/>
      <p:bldP spid="6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2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 err="1">
                <a:latin typeface="Comic Sans MS" panose="030F0702030302020204" pitchFamily="66" charset="0"/>
              </a:rPr>
              <a:t>Shamsa</a:t>
            </a:r>
            <a:r>
              <a:rPr lang="en-US" sz="1600" dirty="0">
                <a:latin typeface="Comic Sans MS" panose="030F0702030302020204" pitchFamily="66" charset="0"/>
              </a:rPr>
              <a:t> records the time spent out of school during the lunch hour to the nearest minute, x, of the female students in her year. The results are shown in the table.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Calculate the standard deviation of the time spent out of school.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For tabled data, we need to use a modified formula…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3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4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23376"/>
              </p:ext>
            </p:extLst>
          </p:nvPr>
        </p:nvGraphicFramePr>
        <p:xfrm>
          <a:off x="4258491" y="1492792"/>
          <a:ext cx="2090058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5029">
                  <a:extLst>
                    <a:ext uri="{9D8B030D-6E8A-4147-A177-3AD203B41FA5}">
                      <a16:colId xmlns:a16="http://schemas.microsoft.com/office/drawing/2014/main" val="128735021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02743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Time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(</a:t>
                      </a:r>
                      <a:r>
                        <a:rPr lang="en-US" sz="1200" baseline="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969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394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95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44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31008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064" y="5603966"/>
                <a:ext cx="1861728" cy="727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4" y="5603966"/>
                <a:ext cx="1861728" cy="7275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46263" y="5599611"/>
                <a:ext cx="2092176" cy="727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263" y="5599611"/>
                <a:ext cx="2092176" cy="727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5477690" y="3374572"/>
            <a:ext cx="966652" cy="492034"/>
            <a:chOff x="4415246" y="4341223"/>
            <a:chExt cx="1010194" cy="4920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4441371" y="4341223"/>
                  <a:ext cx="735073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=83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735073" cy="415114"/>
                </a:xfrm>
                <a:prstGeom prst="rect">
                  <a:avLst/>
                </a:prstGeom>
                <a:blipFill>
                  <a:blip r:embed="rId10"/>
                  <a:stretch>
                    <a:fillRect l="-43966" t="-89706" r="-15517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5" name="Rectangle 4"/>
            <p:cNvSpPr/>
            <p:nvPr/>
          </p:nvSpPr>
          <p:spPr>
            <a:xfrm>
              <a:off x="4415246" y="4554582"/>
              <a:ext cx="1010194" cy="2786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59233" y="1193075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233" y="1193075"/>
                <a:ext cx="183319" cy="276999"/>
              </a:xfrm>
              <a:prstGeom prst="rect">
                <a:avLst/>
              </a:prstGeom>
              <a:blipFill>
                <a:blip r:embed="rId11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5074" y="1171303"/>
                <a:ext cx="1862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074" y="1171303"/>
                <a:ext cx="186268" cy="276999"/>
              </a:xfrm>
              <a:prstGeom prst="rect">
                <a:avLst/>
              </a:prstGeom>
              <a:blipFill>
                <a:blip r:embed="rId12"/>
                <a:stretch>
                  <a:fillRect l="-46667" t="-2174" r="-4333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73142" y="1197428"/>
                <a:ext cx="429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2" y="1197428"/>
                <a:ext cx="429668" cy="276999"/>
              </a:xfrm>
              <a:prstGeom prst="rect">
                <a:avLst/>
              </a:prstGeom>
              <a:blipFill>
                <a:blip r:embed="rId13"/>
                <a:stretch>
                  <a:fillRect l="-18310" t="-4348" r="-422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805748" y="1193073"/>
                <a:ext cx="3099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748" y="1193073"/>
                <a:ext cx="309957" cy="276999"/>
              </a:xfrm>
              <a:prstGeom prst="rect">
                <a:avLst/>
              </a:prstGeom>
              <a:blipFill>
                <a:blip r:embed="rId14"/>
                <a:stretch>
                  <a:fillRect l="-25490" t="-4444" r="-2549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36079" y="1907176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079" y="1907176"/>
                <a:ext cx="437620" cy="276999"/>
              </a:xfrm>
              <a:prstGeom prst="rect">
                <a:avLst/>
              </a:prstGeom>
              <a:blipFill>
                <a:blip r:embed="rId15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740434" y="2268582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434" y="2268582"/>
                <a:ext cx="437620" cy="276999"/>
              </a:xfrm>
              <a:prstGeom prst="rect">
                <a:avLst/>
              </a:prstGeom>
              <a:blipFill>
                <a:blip r:embed="rId16"/>
                <a:stretch>
                  <a:fillRect l="-12500" r="-12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62056" y="264305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1073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56" y="2643050"/>
                <a:ext cx="565861" cy="276999"/>
              </a:xfrm>
              <a:prstGeom prst="rect">
                <a:avLst/>
              </a:prstGeom>
              <a:blipFill>
                <a:blip r:embed="rId17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75119" y="3021872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1292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19" y="3021872"/>
                <a:ext cx="565861" cy="276999"/>
              </a:xfrm>
              <a:prstGeom prst="rect">
                <a:avLst/>
              </a:prstGeom>
              <a:blipFill>
                <a:blip r:embed="rId18"/>
                <a:stretch>
                  <a:fillRect l="-8602" r="-96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6453051" y="3374572"/>
            <a:ext cx="1114697" cy="483325"/>
            <a:chOff x="4389120" y="4341223"/>
            <a:chExt cx="1114697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4441371" y="4341223"/>
                  <a:ext cx="1030217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𝑓𝑥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=3082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030217" cy="415114"/>
                </a:xfrm>
                <a:prstGeom prst="rect">
                  <a:avLst/>
                </a:prstGeom>
                <a:blipFill>
                  <a:blip r:embed="rId19"/>
                  <a:stretch>
                    <a:fillRect l="-28402" t="-88235" r="-2959" b="-808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36" name="Rectangle 35"/>
            <p:cNvSpPr/>
            <p:nvPr/>
          </p:nvSpPr>
          <p:spPr>
            <a:xfrm>
              <a:off x="4389120" y="4571999"/>
              <a:ext cx="111469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667897" y="3352800"/>
            <a:ext cx="1406435" cy="483325"/>
            <a:chOff x="4389120" y="4341223"/>
            <a:chExt cx="1406435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4441371" y="4341223"/>
                  <a:ext cx="1321387" cy="430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=114504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321387" cy="430824"/>
                </a:xfrm>
                <a:prstGeom prst="rect">
                  <a:avLst/>
                </a:prstGeom>
                <a:blipFill>
                  <a:blip r:embed="rId20"/>
                  <a:stretch>
                    <a:fillRect l="-22120" t="-81690" r="-2765" b="-760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39" name="Rectangle 38"/>
            <p:cNvSpPr/>
            <p:nvPr/>
          </p:nvSpPr>
          <p:spPr>
            <a:xfrm>
              <a:off x="4389120" y="4571999"/>
              <a:ext cx="1406435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177348" y="1902822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3675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348" y="1902822"/>
                <a:ext cx="565861" cy="276999"/>
              </a:xfrm>
              <a:prstGeom prst="rect">
                <a:avLst/>
              </a:prstGeom>
              <a:blipFill>
                <a:blip r:embed="rId21"/>
                <a:stretch>
                  <a:fillRect l="-9677" r="-1075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138161" y="2272937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22032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161" y="2272937"/>
                <a:ext cx="694101" cy="276999"/>
              </a:xfrm>
              <a:prstGeom prst="rect">
                <a:avLst/>
              </a:prstGeom>
              <a:blipFill>
                <a:blip r:embed="rId22"/>
                <a:stretch>
                  <a:fillRect l="-7018" r="-789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20742" y="2656113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39701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742" y="2656113"/>
                <a:ext cx="694101" cy="276999"/>
              </a:xfrm>
              <a:prstGeom prst="rect">
                <a:avLst/>
              </a:prstGeom>
              <a:blipFill>
                <a:blip r:embed="rId23"/>
                <a:stretch>
                  <a:fillRect l="-7018" r="-877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107680" y="3008809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49096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680" y="3008809"/>
                <a:ext cx="694101" cy="276999"/>
              </a:xfrm>
              <a:prstGeom prst="rect">
                <a:avLst/>
              </a:prstGeom>
              <a:blipFill>
                <a:blip r:embed="rId24"/>
                <a:stretch>
                  <a:fillRect l="-7018" r="-789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98617" y="4123509"/>
                <a:ext cx="183383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17" y="4123509"/>
                <a:ext cx="1833835" cy="63652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085554" y="4998720"/>
                <a:ext cx="2018951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14504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082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83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554" y="4998720"/>
                <a:ext cx="2018951" cy="63652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081201" y="6030686"/>
                <a:ext cx="81907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0.861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201" y="6030686"/>
                <a:ext cx="819070" cy="215444"/>
              </a:xfrm>
              <a:prstGeom prst="rect">
                <a:avLst/>
              </a:prstGeom>
              <a:blipFill>
                <a:blip r:embed="rId27"/>
                <a:stretch>
                  <a:fillRect l="-2985" r="-4478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073459" y="4506684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214359" y="4365279"/>
            <a:ext cx="1842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 – we need to use the table to calculate these!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025562" y="5347061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279672" y="5562707"/>
            <a:ext cx="976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2473232" y="5403669"/>
            <a:ext cx="966652" cy="474617"/>
            <a:chOff x="3778187" y="4001588"/>
            <a:chExt cx="1010194" cy="4746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=27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blipFill>
                  <a:blip r:embed="rId2"/>
                  <a:stretch>
                    <a:fillRect l="-40833" t="-86957" r="-13333" b="-782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58" name="Rectangle 57"/>
            <p:cNvSpPr/>
            <p:nvPr/>
          </p:nvSpPr>
          <p:spPr>
            <a:xfrm>
              <a:off x="3778187" y="4223656"/>
              <a:ext cx="1010194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744686" y="5394961"/>
            <a:ext cx="1114697" cy="457199"/>
            <a:chOff x="1854926" y="4262846"/>
            <a:chExt cx="1114697" cy="4571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𝑓𝑥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=285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blipFill>
                  <a:blip r:embed="rId3"/>
                  <a:stretch>
                    <a:fillRect l="-32237" t="-88235" r="-3947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5" name="Rectangle 64"/>
            <p:cNvSpPr/>
            <p:nvPr/>
          </p:nvSpPr>
          <p:spPr>
            <a:xfrm>
              <a:off x="1854926" y="4467496"/>
              <a:ext cx="111469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785359" y="5381898"/>
            <a:ext cx="1406435" cy="483325"/>
            <a:chOff x="4389120" y="4341223"/>
            <a:chExt cx="1406435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=6487.5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blipFill>
                  <a:blip r:embed="rId4"/>
                  <a:stretch>
                    <a:fillRect l="-23786" t="-83099" r="-2913" b="-746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8" name="Rectangle 67"/>
            <p:cNvSpPr/>
            <p:nvPr/>
          </p:nvSpPr>
          <p:spPr>
            <a:xfrm>
              <a:off x="4389120" y="4571999"/>
              <a:ext cx="1406435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5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Andy recorded the length, in minutes, of each telephone call he made for a month. The data is summarized in the table below.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an estimate of the standard deviation of the length of the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phonecalls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6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7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57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5&lt;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≤20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≤60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≤70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104762" r="-100722" b="-52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200000" r="-100722" b="-4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300000" r="-100722" b="-3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400000" r="-100722" b="-2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11905" r="-100722" b="-1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97674" r="-100722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1698171" y="3884022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93816" y="4132216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19793" y="439782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15439" y="4646022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0422" y="49116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40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46068" y="515111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blipFill>
                <a:blip r:embed="rId13"/>
                <a:stretch>
                  <a:fillRect l="-19231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blipFill>
                <a:blip r:embed="rId14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251269" y="3261359"/>
                <a:ext cx="3800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269" y="3261359"/>
                <a:ext cx="380040" cy="246221"/>
              </a:xfrm>
              <a:prstGeom prst="rect">
                <a:avLst/>
              </a:prstGeom>
              <a:blipFill>
                <a:blip r:embed="rId15"/>
                <a:stretch>
                  <a:fillRect l="-17460" r="-317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67051" y="3257005"/>
                <a:ext cx="2739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1" y="3257005"/>
                <a:ext cx="273921" cy="246221"/>
              </a:xfrm>
              <a:prstGeom prst="rect">
                <a:avLst/>
              </a:prstGeom>
              <a:blipFill>
                <a:blip r:embed="rId16"/>
                <a:stretch>
                  <a:fillRect l="-26667" r="-222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132217" y="3814354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217" y="3814354"/>
                <a:ext cx="274114" cy="246221"/>
              </a:xfrm>
              <a:prstGeom prst="rect">
                <a:avLst/>
              </a:prstGeom>
              <a:blipFill>
                <a:blip r:embed="rId17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997235" y="4079965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112.5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4079965"/>
                <a:ext cx="543418" cy="246221"/>
              </a:xfrm>
              <a:prstGeom prst="rect">
                <a:avLst/>
              </a:prstGeom>
              <a:blipFill>
                <a:blip r:embed="rId18"/>
                <a:stretch>
                  <a:fillRect l="-8989" r="-89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053841" y="4336869"/>
                <a:ext cx="4296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41" y="4336869"/>
                <a:ext cx="429605" cy="246221"/>
              </a:xfrm>
              <a:prstGeom prst="rect">
                <a:avLst/>
              </a:prstGeom>
              <a:blipFill>
                <a:blip r:embed="rId19"/>
                <a:stretch>
                  <a:fillRect l="-10000" r="-1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127864" y="4593772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864" y="4593772"/>
                <a:ext cx="274114" cy="246221"/>
              </a:xfrm>
              <a:prstGeom prst="rect">
                <a:avLst/>
              </a:prstGeom>
              <a:blipFill>
                <a:blip r:embed="rId20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184469" y="485067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9" y="4850674"/>
                <a:ext cx="160300" cy="246221"/>
              </a:xfrm>
              <a:prstGeom prst="rect">
                <a:avLst/>
              </a:prstGeom>
              <a:blipFill>
                <a:blip r:embed="rId21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119155" y="5133703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5" y="5133703"/>
                <a:ext cx="274114" cy="246221"/>
              </a:xfrm>
              <a:prstGeom prst="rect">
                <a:avLst/>
              </a:prstGeom>
              <a:blipFill>
                <a:blip r:embed="rId22"/>
                <a:stretch>
                  <a:fillRect l="-17778" r="-1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259977" y="3801291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977" y="3801291"/>
                <a:ext cx="274114" cy="246221"/>
              </a:xfrm>
              <a:prstGeom prst="rect">
                <a:avLst/>
              </a:prstGeom>
              <a:blipFill>
                <a:blip r:embed="rId23"/>
                <a:stretch>
                  <a:fillRect l="-17778" r="-1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064035" y="4066902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843.75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035" y="4066902"/>
                <a:ext cx="657231" cy="246221"/>
              </a:xfrm>
              <a:prstGeom prst="rect">
                <a:avLst/>
              </a:prstGeom>
              <a:blipFill>
                <a:blip r:embed="rId24"/>
                <a:stretch>
                  <a:fillRect l="-7407" r="-64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50973" y="4332514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781.25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973" y="4332514"/>
                <a:ext cx="657231" cy="246221"/>
              </a:xfrm>
              <a:prstGeom prst="rect">
                <a:avLst/>
              </a:prstGeom>
              <a:blipFill>
                <a:blip r:embed="rId25"/>
                <a:stretch>
                  <a:fillRect l="-7477" r="-747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116287" y="4580709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7" y="4580709"/>
                <a:ext cx="543418" cy="246221"/>
              </a:xfrm>
              <a:prstGeom prst="rect">
                <a:avLst/>
              </a:prstGeom>
              <a:blipFill>
                <a:blip r:embed="rId26"/>
                <a:stretch>
                  <a:fillRect l="-7865" r="-89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312229" y="4837611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29" y="4837611"/>
                <a:ext cx="160300" cy="246221"/>
              </a:xfrm>
              <a:prstGeom prst="rect">
                <a:avLst/>
              </a:prstGeom>
              <a:blipFill>
                <a:blip r:embed="rId27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133703" y="5120640"/>
                <a:ext cx="501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4225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5120640"/>
                <a:ext cx="501740" cy="246221"/>
              </a:xfrm>
              <a:prstGeom prst="rect">
                <a:avLst/>
              </a:prstGeom>
              <a:blipFill>
                <a:blip r:embed="rId28"/>
                <a:stretch>
                  <a:fillRect l="-9756" r="-853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399859" y="1415777"/>
            <a:ext cx="440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a grouped table we need to use the midpoints (as in the previous section)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5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1" grpId="0"/>
      <p:bldP spid="52" grpId="0"/>
      <p:bldP spid="53" grpId="0"/>
      <p:bldP spid="54" grpId="0"/>
      <p:bldP spid="55" grpId="0"/>
      <p:bldP spid="59" grpId="0"/>
      <p:bldP spid="60" grpId="0"/>
      <p:bldP spid="61" grpId="0"/>
      <p:bldP spid="62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0" y="6131638"/>
            <a:ext cx="966652" cy="474617"/>
            <a:chOff x="3778187" y="4001588"/>
            <a:chExt cx="1010194" cy="4746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=27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8018" y="4001588"/>
                  <a:ext cx="768184" cy="415114"/>
                </a:xfrm>
                <a:prstGeom prst="rect">
                  <a:avLst/>
                </a:prstGeom>
                <a:blipFill>
                  <a:blip r:embed="rId2"/>
                  <a:stretch>
                    <a:fillRect l="-39669" t="-89706" r="-13223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58" name="Rectangle 57"/>
            <p:cNvSpPr/>
            <p:nvPr/>
          </p:nvSpPr>
          <p:spPr>
            <a:xfrm>
              <a:off x="3778187" y="4223656"/>
              <a:ext cx="1010194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525269" y="6400801"/>
            <a:ext cx="1114697" cy="457199"/>
            <a:chOff x="1854926" y="4262846"/>
            <a:chExt cx="1114697" cy="4571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𝑓𝑥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=285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4594" y="4262846"/>
                  <a:ext cx="930832" cy="415114"/>
                </a:xfrm>
                <a:prstGeom prst="rect">
                  <a:avLst/>
                </a:prstGeom>
                <a:blipFill>
                  <a:blip r:embed="rId3"/>
                  <a:stretch>
                    <a:fillRect l="-32237" t="-88235" r="-3947" b="-7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5" name="Rectangle 64"/>
            <p:cNvSpPr/>
            <p:nvPr/>
          </p:nvSpPr>
          <p:spPr>
            <a:xfrm>
              <a:off x="1854926" y="4467496"/>
              <a:ext cx="111469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716862" y="6145377"/>
            <a:ext cx="1406435" cy="483325"/>
            <a:chOff x="4389120" y="4341223"/>
            <a:chExt cx="1406435" cy="483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=6487.5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1258871" cy="430824"/>
                </a:xfrm>
                <a:prstGeom prst="rect">
                  <a:avLst/>
                </a:prstGeom>
                <a:blipFill>
                  <a:blip r:embed="rId4"/>
                  <a:stretch>
                    <a:fillRect l="-23188" t="-81690" r="-2899" b="-760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68" name="Rectangle 67"/>
            <p:cNvSpPr/>
            <p:nvPr/>
          </p:nvSpPr>
          <p:spPr>
            <a:xfrm>
              <a:off x="4389120" y="4571999"/>
              <a:ext cx="1406435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72665" cy="370551"/>
              </a:xfrm>
              <a:prstGeom prst="rect">
                <a:avLst/>
              </a:prstGeom>
              <a:blipFill>
                <a:blip r:embed="rId5"/>
                <a:stretch>
                  <a:fillRect t="-75385" r="-4444" b="-7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36941" cy="50877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variance and standard deviation can also be used to </a:t>
            </a:r>
            <a:r>
              <a:rPr lang="en-US" sz="1600" b="1" dirty="0" err="1">
                <a:latin typeface="Comic Sans MS" panose="030F0702030302020204" pitchFamily="66" charset="0"/>
              </a:rPr>
              <a:t>analyse</a:t>
            </a:r>
            <a:r>
              <a:rPr lang="en-US" sz="1600" b="1" dirty="0">
                <a:latin typeface="Comic Sans MS" panose="030F0702030302020204" pitchFamily="66" charset="0"/>
              </a:rPr>
              <a:t>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Andy recorded the length, in minutes, of each telephone call he made for a month. The data is summarized in the table below.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an estimate of the standard deviation of the length of the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phonecalls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2" y="0"/>
                <a:ext cx="1357744" cy="451470"/>
              </a:xfrm>
              <a:prstGeom prst="rect">
                <a:avLst/>
              </a:prstGeom>
              <a:blipFill>
                <a:blip r:embed="rId6"/>
                <a:stretch>
                  <a:fillRect l="-442" t="-55128" r="-20796" b="-512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𝑥𝑥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299" y="0"/>
                <a:ext cx="623056" cy="346890"/>
              </a:xfrm>
              <a:prstGeom prst="rect">
                <a:avLst/>
              </a:prstGeom>
              <a:blipFill>
                <a:blip r:embed="rId7"/>
                <a:stretch>
                  <a:fillRect l="-1887" b="-49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7" y="0"/>
                <a:ext cx="1112933" cy="5456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18" y="0"/>
                <a:ext cx="1398011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642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309" y="0"/>
                <a:ext cx="1572417" cy="5456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57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5&lt;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≤20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≤60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576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≤70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2217149"/>
                  </p:ext>
                </p:extLst>
              </p:nvPr>
            </p:nvGraphicFramePr>
            <p:xfrm>
              <a:off x="365758" y="3565433"/>
              <a:ext cx="3370218" cy="18135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85109">
                      <a:extLst>
                        <a:ext uri="{9D8B030D-6E8A-4147-A177-3AD203B41FA5}">
                          <a16:colId xmlns:a16="http://schemas.microsoft.com/office/drawing/2014/main" val="2640327797"/>
                        </a:ext>
                      </a:extLst>
                    </a:gridCol>
                    <a:gridCol w="1685109">
                      <a:extLst>
                        <a:ext uri="{9D8B030D-6E8A-4147-A177-3AD203B41FA5}">
                          <a16:colId xmlns:a16="http://schemas.microsoft.com/office/drawing/2014/main" val="1500616799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Length of call (</a:t>
                          </a:r>
                          <a:r>
                            <a:rPr lang="en-US" sz="110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68091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104762" r="-100722" b="-52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866379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200000" r="-100722" b="-4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9081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300000" r="-100722" b="-3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221107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400000" r="-100722" b="-2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221706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11905" r="-100722" b="-1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701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361" t="-597674" r="-100722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42901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1698171" y="3884022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93816" y="4132216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19793" y="439782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15439" y="4646022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17.5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0422" y="49116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40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46068" y="515111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65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051" y="3291841"/>
                <a:ext cx="161711" cy="246221"/>
              </a:xfrm>
              <a:prstGeom prst="rect">
                <a:avLst/>
              </a:prstGeom>
              <a:blipFill>
                <a:blip r:embed="rId13"/>
                <a:stretch>
                  <a:fillRect l="-19231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0" y="3296194"/>
                <a:ext cx="165462" cy="246221"/>
              </a:xfrm>
              <a:prstGeom prst="rect">
                <a:avLst/>
              </a:prstGeom>
              <a:blipFill>
                <a:blip r:embed="rId14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441670" y="2685326"/>
                <a:ext cx="183383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670" y="2685326"/>
                <a:ext cx="1833835" cy="63652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28607" y="3560537"/>
                <a:ext cx="1857047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487.5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85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27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607" y="3560537"/>
                <a:ext cx="1857047" cy="63652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24254" y="4592503"/>
                <a:ext cx="81907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11.35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254" y="4592503"/>
                <a:ext cx="819070" cy="215444"/>
              </a:xfrm>
              <a:prstGeom prst="rect">
                <a:avLst/>
              </a:prstGeom>
              <a:blipFill>
                <a:blip r:embed="rId17"/>
                <a:stretch>
                  <a:fillRect l="-2985" r="-4478"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416512" y="3068501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557412" y="2927096"/>
            <a:ext cx="1842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 – we need to use the table to calculate these!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368615" y="3908878"/>
            <a:ext cx="272221" cy="76200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622725" y="4124524"/>
            <a:ext cx="976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73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 animBg="1"/>
      <p:bldP spid="49" grpId="0"/>
      <p:bldP spid="50" grpId="0" animBg="1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These can also be known as ‘measures of central tendency’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mode or modal class is the value or class with the highest frequency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median is the middle value when the data is put into ascending (or descending) order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mean is calculated using the formula: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85" y="5556069"/>
                <a:ext cx="817147" cy="533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5" y="5556069"/>
                <a:ext cx="817147" cy="5336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4476206" y="4502331"/>
            <a:ext cx="148045" cy="11059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081453" y="4458789"/>
            <a:ext cx="666204" cy="10232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172893" y="6035040"/>
            <a:ext cx="1227907" cy="1567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7533" y="3962400"/>
            <a:ext cx="1053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mean, ‘x-bar’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38504" y="3801291"/>
                <a:ext cx="251242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sum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each number in the data set)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504" y="3801291"/>
                <a:ext cx="2512422" cy="738664"/>
              </a:xfrm>
              <a:prstGeom prst="rect">
                <a:avLst/>
              </a:prstGeom>
              <a:blipFill>
                <a:blip r:embed="rId3"/>
                <a:stretch>
                  <a:fillRect t="-1653" r="-145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383385" y="5904410"/>
            <a:ext cx="160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number of ‘bits’ of data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024" y="6026331"/>
            <a:ext cx="3013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start using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‘proper’ notation!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2F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8986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6697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Coding can be used to make a set of values simpler to work with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numbers in a data set are particularly large, they can all be altered in the same way to make them smaller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however affect the measures of location and dispersion that we have been calculating, and you need to be aware of these effects…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9725" y="1174727"/>
            <a:ext cx="4768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Imagine we have the following data on people’s heights (cm)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145   170   168   166   151   147   150   172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2952" y="2402044"/>
            <a:ext cx="1686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Mean = 158.625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95073" y="2412401"/>
            <a:ext cx="1223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Range = 27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0293" y="2867149"/>
            <a:ext cx="48472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If all the values were multiplied by 2, what would happen to the measures above?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Mean and range would double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all the values above had 20 added to them, what would happen to the measures above?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Mean would increase by 20, but the range would stay the same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6237" y="5466658"/>
            <a:ext cx="4578129" cy="954107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change a set of data by adding or subtracting an amount, this will </a:t>
            </a:r>
            <a:r>
              <a:rPr lang="en-US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affect the range, or any other measures of spread, such as the IQR or standard deviation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87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scientist measures the temperature,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at five different points in a nuclear reactor. Her results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332,  355,  306,  317,  340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Use the coding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−300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to code this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Calculate the mean and standard deviation of the coded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Use your answer to b) the calculate the mean and standard deviation of the original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729" r="-2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1090908"/>
                  </p:ext>
                </p:extLst>
              </p:nvPr>
            </p:nvGraphicFramePr>
            <p:xfrm>
              <a:off x="3997234" y="1414417"/>
              <a:ext cx="2551612" cy="2189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75806">
                      <a:extLst>
                        <a:ext uri="{9D8B030D-6E8A-4147-A177-3AD203B41FA5}">
                          <a16:colId xmlns:a16="http://schemas.microsoft.com/office/drawing/2014/main" val="4154790789"/>
                        </a:ext>
                      </a:extLst>
                    </a:gridCol>
                    <a:gridCol w="1275806">
                      <a:extLst>
                        <a:ext uri="{9D8B030D-6E8A-4147-A177-3AD203B41FA5}">
                          <a16:colId xmlns:a16="http://schemas.microsoft.com/office/drawing/2014/main" val="17611123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75211576"/>
                      </a:ext>
                    </a:extLst>
                  </a:tr>
                  <a:tr h="200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332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233900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355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507278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306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92836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317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42491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340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625538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1090908"/>
                  </p:ext>
                </p:extLst>
              </p:nvPr>
            </p:nvGraphicFramePr>
            <p:xfrm>
              <a:off x="3997234" y="1414417"/>
              <a:ext cx="2551612" cy="2189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75806">
                      <a:extLst>
                        <a:ext uri="{9D8B030D-6E8A-4147-A177-3AD203B41FA5}">
                          <a16:colId xmlns:a16="http://schemas.microsoft.com/office/drawing/2014/main" val="4154790789"/>
                        </a:ext>
                      </a:extLst>
                    </a:gridCol>
                    <a:gridCol w="1275806">
                      <a:extLst>
                        <a:ext uri="{9D8B030D-6E8A-4147-A177-3AD203B41FA5}">
                          <a16:colId xmlns:a16="http://schemas.microsoft.com/office/drawing/2014/main" val="17611123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76" t="-3279" r="-100952" b="-5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476" t="-3279" r="-952" b="-5065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521157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332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233900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355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507278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306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92836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317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42491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340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6255384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7" name="Group 6"/>
          <p:cNvGrpSpPr/>
          <p:nvPr/>
        </p:nvGrpSpPr>
        <p:grpSpPr>
          <a:xfrm>
            <a:off x="5512524" y="3705497"/>
            <a:ext cx="966652" cy="492034"/>
            <a:chOff x="4415246" y="4341223"/>
            <a:chExt cx="1010194" cy="4920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441371" y="4341223"/>
                  <a:ext cx="878345" cy="47448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1371" y="4341223"/>
                  <a:ext cx="878345" cy="47448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9" name="Rectangle 8"/>
            <p:cNvSpPr/>
            <p:nvPr/>
          </p:nvSpPr>
          <p:spPr>
            <a:xfrm>
              <a:off x="4415246" y="4580708"/>
              <a:ext cx="1010194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19257" y="1454333"/>
                <a:ext cx="3013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257" y="1454333"/>
                <a:ext cx="301365" cy="276999"/>
              </a:xfrm>
              <a:prstGeom prst="rect">
                <a:avLst/>
              </a:prstGeom>
              <a:blipFill>
                <a:blip r:embed="rId5"/>
                <a:stretch>
                  <a:fillRect l="-20408" t="-4444" r="-6122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01543" y="1820093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543" y="1820093"/>
                <a:ext cx="613951" cy="276999"/>
              </a:xfrm>
              <a:prstGeom prst="rect">
                <a:avLst/>
              </a:prstGeom>
              <a:blipFill>
                <a:blip r:embed="rId9"/>
                <a:stretch>
                  <a:fillRect l="-7921" r="-990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92834" y="2194562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4" y="2194562"/>
                <a:ext cx="613951" cy="276999"/>
              </a:xfrm>
              <a:prstGeom prst="rect">
                <a:avLst/>
              </a:prstGeom>
              <a:blipFill>
                <a:blip r:embed="rId10"/>
                <a:stretch>
                  <a:fillRect l="-9000" r="-1100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49440" y="2529841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.36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0" y="2529841"/>
                <a:ext cx="485710" cy="276999"/>
              </a:xfrm>
              <a:prstGeom prst="rect">
                <a:avLst/>
              </a:prstGeom>
              <a:blipFill>
                <a:blip r:embed="rId11"/>
                <a:stretch>
                  <a:fillRect l="-10000" r="-1125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45086" y="2917372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.89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086" y="2917372"/>
                <a:ext cx="485710" cy="276999"/>
              </a:xfrm>
              <a:prstGeom prst="rect">
                <a:avLst/>
              </a:prstGeom>
              <a:blipFill>
                <a:blip r:embed="rId12"/>
                <a:stretch>
                  <a:fillRect l="-10000" r="-125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27818" y="327877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818" y="3278778"/>
                <a:ext cx="309380" cy="276999"/>
              </a:xfrm>
              <a:prstGeom prst="rect">
                <a:avLst/>
              </a:prstGeom>
              <a:blipFill>
                <a:blip r:embed="rId13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6640293" y="3692434"/>
            <a:ext cx="1227712" cy="492507"/>
            <a:chOff x="4415246" y="4341223"/>
            <a:chExt cx="1283011" cy="4925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432270" y="4341223"/>
                  <a:ext cx="1265987" cy="49250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GB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GB" sz="16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=59.74</m:t>
                                </m:r>
                              </m:e>
                            </m:nary>
                          </m:num>
                          <m:den/>
                        </m:f>
                      </m:oMath>
                    </m:oMathPara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2270" y="4341223"/>
                  <a:ext cx="1265987" cy="49250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 useBgFill="1">
          <p:nvSpPr>
            <p:cNvPr id="23" name="Rectangle 22"/>
            <p:cNvSpPr/>
            <p:nvPr/>
          </p:nvSpPr>
          <p:spPr>
            <a:xfrm>
              <a:off x="4415246" y="4580708"/>
              <a:ext cx="1260457" cy="2525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FF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005941" y="4066903"/>
            <a:ext cx="4920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code the data. t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ake each starting value, subtract 300 from it, and divide the answer by 10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calculate the mean and standard deviation of this new information…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2548" y="5177246"/>
                <a:ext cx="639791" cy="4165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nary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548" y="5177246"/>
                <a:ext cx="639791" cy="416524"/>
              </a:xfrm>
              <a:prstGeom prst="rect">
                <a:avLst/>
              </a:prstGeom>
              <a:blipFill>
                <a:blip r:embed="rId15"/>
                <a:stretch>
                  <a:fillRect l="-5714" t="-86957" r="-82857" b="-782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75611" y="6322423"/>
                <a:ext cx="47795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11" y="6322423"/>
                <a:ext cx="477951" cy="215444"/>
              </a:xfrm>
              <a:prstGeom prst="rect">
                <a:avLst/>
              </a:prstGeom>
              <a:blipFill>
                <a:blip r:embed="rId16"/>
                <a:stretch>
                  <a:fillRect l="-8974" r="-8974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52903" y="5107576"/>
                <a:ext cx="1470018" cy="5456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903" y="5107576"/>
                <a:ext cx="1470018" cy="54566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31132" y="5695404"/>
                <a:ext cx="1487138" cy="5456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9.74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15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132" y="5695404"/>
                <a:ext cx="1487138" cy="54566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35487" y="6396443"/>
                <a:ext cx="682110" cy="1992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1.72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7" y="6396443"/>
                <a:ext cx="682110" cy="199285"/>
              </a:xfrm>
              <a:prstGeom prst="rect">
                <a:avLst/>
              </a:prstGeom>
              <a:blipFill>
                <a:blip r:embed="rId19"/>
                <a:stretch>
                  <a:fillRect l="-2679" r="-5357" b="-2121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696570" y="5415460"/>
            <a:ext cx="197648" cy="488951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837469" y="5395977"/>
            <a:ext cx="84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766340" y="5454648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820153" y="5435164"/>
            <a:ext cx="958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7770694" y="5972808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7955136" y="5953324"/>
            <a:ext cx="65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71257" y="5725886"/>
                <a:ext cx="577338" cy="4090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57" y="5725886"/>
                <a:ext cx="577338" cy="409086"/>
              </a:xfrm>
              <a:prstGeom prst="rect">
                <a:avLst/>
              </a:prstGeom>
              <a:blipFill>
                <a:blip r:embed="rId20"/>
                <a:stretch>
                  <a:fillRect l="-7368" r="-6316" b="-149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631256" y="5951037"/>
            <a:ext cx="197648" cy="488951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4885366" y="5983805"/>
            <a:ext cx="65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30241" y="1833155"/>
            <a:ext cx="3013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34594" y="2177145"/>
            <a:ext cx="3013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5.5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34594" y="2542904"/>
            <a:ext cx="3013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0.6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52012" y="2917373"/>
            <a:ext cx="26930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1.7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30390" y="3309260"/>
            <a:ext cx="12503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06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/>
      <p:bldP spid="36" grpId="0" animBg="1"/>
      <p:bldP spid="37" grpId="0"/>
      <p:bldP spid="38" grpId="0"/>
      <p:bldP spid="43" grpId="0"/>
      <p:bldP spid="44" grpId="0"/>
      <p:bldP spid="45" grpId="0"/>
      <p:bldP spid="4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scientist measures the temperature,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at five different points in a nuclear reactor. Her results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332,  355,  306,  317,  340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Use the coding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−300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to code this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Calculate the mean and standard deviation of the coded data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Use your answer to b) the calculate the mean and standard deviation of the original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729" r="-2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65372" y="3030583"/>
                <a:ext cx="136575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×10+300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372" y="3030583"/>
                <a:ext cx="1365758" cy="276999"/>
              </a:xfrm>
              <a:prstGeom prst="rect">
                <a:avLst/>
              </a:prstGeom>
              <a:blipFill>
                <a:blip r:embed="rId6"/>
                <a:stretch>
                  <a:fillRect l="-4018" r="-3571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296195" y="5299163"/>
                <a:ext cx="739561" cy="20165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195" y="5299163"/>
                <a:ext cx="739561" cy="201658"/>
              </a:xfrm>
              <a:prstGeom prst="rect">
                <a:avLst/>
              </a:prstGeom>
              <a:blipFill>
                <a:blip r:embed="rId7"/>
                <a:stretch>
                  <a:fillRect l="-3306" r="-4959" b="-2121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49783" y="1820090"/>
            <a:ext cx="45807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original data had 300 subtracted, and then was divided by 10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need to reverse this, so multiply by 10, and then add 300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97828" y="1463038"/>
            <a:ext cx="1486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Original mean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230983" y="3409406"/>
                <a:ext cx="88325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=330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983" y="3409406"/>
                <a:ext cx="883255" cy="276999"/>
              </a:xfrm>
              <a:prstGeom prst="rect">
                <a:avLst/>
              </a:prstGeom>
              <a:blipFill>
                <a:blip r:embed="rId8"/>
                <a:stretch>
                  <a:fillRect l="-2069" r="-6207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04860" y="5786846"/>
                <a:ext cx="100989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1.72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860" y="5786846"/>
                <a:ext cx="1009892" cy="276999"/>
              </a:xfrm>
              <a:prstGeom prst="rect">
                <a:avLst/>
              </a:prstGeom>
              <a:blipFill>
                <a:blip r:embed="rId9"/>
                <a:stretch>
                  <a:fillRect l="-5422" r="-4819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262847" y="4349930"/>
            <a:ext cx="45807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original data had 300 subtracted, and then was divided by 10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subtracting 300 will not have affected the standard deviation, so we only need to multiply by 10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10892" y="3992878"/>
            <a:ext cx="2781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Original standard deviation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270174" y="6139544"/>
                <a:ext cx="93134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=17.2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174" y="6139544"/>
                <a:ext cx="931344" cy="276999"/>
              </a:xfrm>
              <a:prstGeom prst="rect">
                <a:avLst/>
              </a:prstGeom>
              <a:blipFill>
                <a:blip r:embed="rId10"/>
                <a:stretch>
                  <a:fillRect l="-2632" r="-5921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352800" y="4807131"/>
                <a:ext cx="48930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807131"/>
                <a:ext cx="489300" cy="215444"/>
              </a:xfrm>
              <a:prstGeom prst="rect">
                <a:avLst/>
              </a:prstGeom>
              <a:blipFill>
                <a:blip r:embed="rId11"/>
                <a:stretch>
                  <a:fillRect l="-7500" r="-7500" b="-2285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59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48" grpId="0"/>
      <p:bldP spid="49" grpId="0"/>
      <p:bldP spid="51" grpId="0"/>
      <p:bldP spid="5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date on the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is recorded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Leuchars</a:t>
                </a:r>
                <a:r>
                  <a:rPr lang="en-US" sz="1600" dirty="0">
                    <a:latin typeface="Comic Sans MS" panose="030F0702030302020204" pitchFamily="66" charset="0"/>
                  </a:rPr>
                  <a:t> during May and June 2015.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following statistics found: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hh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=43.58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=61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 of the maximum gust in knots.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729" r="-2901" b="-1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08141" y="1389566"/>
            <a:ext cx="45854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mean has had 5 subtracted and then been multiplied by 10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write this as a formula: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45619" y="2503503"/>
                <a:ext cx="919161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acc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19" y="2503503"/>
                <a:ext cx="919161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47099" y="3099786"/>
                <a:ext cx="919161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acc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099" y="3099786"/>
                <a:ext cx="919161" cy="4676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42046" y="3767091"/>
                <a:ext cx="10294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046" y="3767091"/>
                <a:ext cx="1029449" cy="246221"/>
              </a:xfrm>
              <a:prstGeom prst="rect">
                <a:avLst/>
              </a:prstGeom>
              <a:blipFill>
                <a:blip r:embed="rId8"/>
                <a:stretch>
                  <a:fillRect l="-4142" r="-414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blipFill>
                <a:blip r:embed="rId9"/>
                <a:stretch>
                  <a:fillRect l="-7273" r="-636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98347" y="2809103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67570" y="2762987"/>
            <a:ext cx="1359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know the mean of 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99826" y="3352120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21406" y="3877383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554656" y="3468381"/>
            <a:ext cx="1359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by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63216" y="4003959"/>
            <a:ext cx="754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69398" y="4742367"/>
            <a:ext cx="4585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better way to show your workings!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52233" y="4239934"/>
                <a:ext cx="670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25=</m:t>
                      </m:r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233" y="4239934"/>
                <a:ext cx="670568" cy="246221"/>
              </a:xfrm>
              <a:prstGeom prst="rect">
                <a:avLst/>
              </a:prstGeom>
              <a:blipFill>
                <a:blip r:embed="rId11"/>
                <a:stretch>
                  <a:fillRect l="-7273" r="-4181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54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3" grpId="0" animBg="1"/>
      <p:bldP spid="24" grpId="0"/>
      <p:bldP spid="26" grpId="0" animBg="1"/>
      <p:bldP spid="27" grpId="0" animBg="1"/>
      <p:bldP spid="30" grpId="0"/>
      <p:bldP spid="31" grpId="0"/>
      <p:bldP spid="32" grpId="0"/>
      <p:bldP spid="3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Coding can be used to make a set of values simpler to work with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date on the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is recorded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Leuchars</a:t>
                </a:r>
                <a:r>
                  <a:rPr lang="en-US" sz="1600" dirty="0">
                    <a:latin typeface="Comic Sans MS" panose="030F0702030302020204" pitchFamily="66" charset="0"/>
                  </a:rPr>
                  <a:t> during May and June 2015.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following statistics found: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hh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=43.58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=61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 of the maximum gust in knots.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66975" cy="5018042"/>
              </a:xfrm>
              <a:blipFill>
                <a:blip r:embed="rId2"/>
                <a:stretch>
                  <a:fillRect l="-512" t="-729" r="-2901" b="-1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225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2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72417" cy="545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2" y="0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08141" y="1389566"/>
            <a:ext cx="4585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the standard deviation of h first!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formula above…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43" y="5894562"/>
                <a:ext cx="670568" cy="246221"/>
              </a:xfrm>
              <a:prstGeom prst="rect">
                <a:avLst/>
              </a:prstGeom>
              <a:blipFill>
                <a:blip r:embed="rId6"/>
                <a:stretch>
                  <a:fillRect l="-7273" r="-636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677" y="0"/>
                <a:ext cx="663323" cy="545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04769" y="2159726"/>
                <a:ext cx="85882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hh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769" y="2159726"/>
                <a:ext cx="858825" cy="6365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00415" y="2878182"/>
                <a:ext cx="1032270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3.58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415" y="2878182"/>
                <a:ext cx="1032270" cy="6365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4768" y="3605348"/>
                <a:ext cx="105958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.845…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768" y="3605348"/>
                <a:ext cx="1059585" cy="215444"/>
              </a:xfrm>
              <a:prstGeom prst="rect">
                <a:avLst/>
              </a:prstGeom>
              <a:blipFill>
                <a:blip r:embed="rId10"/>
                <a:stretch>
                  <a:fillRect l="-2299" b="-13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744685" y="3967303"/>
            <a:ext cx="5242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subtraction has not affected the standard deviation, we only need to undo the division by 10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Like with the previous example, we can write this as a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30893" y="5120641"/>
                <a:ext cx="659348" cy="3738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893" y="5120641"/>
                <a:ext cx="659348" cy="373820"/>
              </a:xfrm>
              <a:prstGeom prst="rect">
                <a:avLst/>
              </a:prstGeom>
              <a:blipFill>
                <a:blip r:embed="rId11"/>
                <a:stretch>
                  <a:fillRect l="-2778" r="-5556" b="-1475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00116" y="5638802"/>
                <a:ext cx="907684" cy="3738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0.845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116" y="5638802"/>
                <a:ext cx="907684" cy="373820"/>
              </a:xfrm>
              <a:prstGeom prst="rect">
                <a:avLst/>
              </a:prstGeom>
              <a:blipFill>
                <a:blip r:embed="rId12"/>
                <a:stretch>
                  <a:fillRect l="-4027" r="-4027" b="-1475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08973" y="6174379"/>
                <a:ext cx="791627" cy="2329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8.45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973" y="6174379"/>
                <a:ext cx="791627" cy="232949"/>
              </a:xfrm>
              <a:prstGeom prst="rect">
                <a:avLst/>
              </a:prstGeom>
              <a:blipFill>
                <a:blip r:embed="rId13"/>
                <a:stretch>
                  <a:fillRect l="-4615" r="-1538" b="-1842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925315" y="5331714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49708" y="5449581"/>
            <a:ext cx="131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4947086" y="5841165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188896" y="5967741"/>
            <a:ext cx="1359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by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34469" y="2542904"/>
            <a:ext cx="217097" cy="678254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24028" y="2693319"/>
            <a:ext cx="131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256240" y="3215531"/>
            <a:ext cx="215065" cy="51507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5445799" y="3298564"/>
            <a:ext cx="1050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15155" y="5891350"/>
                <a:ext cx="905376" cy="2662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8.45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155" y="5891350"/>
                <a:ext cx="905376" cy="266227"/>
              </a:xfrm>
              <a:prstGeom prst="rect">
                <a:avLst/>
              </a:prstGeom>
              <a:blipFill>
                <a:blip r:embed="rId14"/>
                <a:stretch>
                  <a:fillRect l="-2685" r="-4027" b="-204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1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mean of a sample of 25 observations is 6.4. The mean of a second sample of 30 observations is 7.2. Calculate the mean of all 55 observations.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5737" y="3862252"/>
                <a:ext cx="93775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6.4+7.2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7" y="3862252"/>
                <a:ext cx="937757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70411" y="4591615"/>
            <a:ext cx="3079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Why is this calculation wrong?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4185" y="5101785"/>
            <a:ext cx="41191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Each data set has a different quantity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mean will be ‘weighted’ towards the data set with the higher quantity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7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mean of a sample of 25 observations is 6.4. The mean of a second sample of 30 observations of 7.2. Calculate the mean of all 55 observations.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571028" y="1242874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Sample 1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21989" y="1703160"/>
                <a:ext cx="991297" cy="535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6.4=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989" y="1703160"/>
                <a:ext cx="991297" cy="535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4402353" y="2521260"/>
            <a:ext cx="1149819" cy="656945"/>
            <a:chOff x="4402353" y="2521260"/>
            <a:chExt cx="1149819" cy="6569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877307" y="2521260"/>
                  <a:ext cx="6748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=160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307" y="2521260"/>
                  <a:ext cx="674865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703" r="-8108"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8" name="Group 17"/>
            <p:cNvGrpSpPr/>
            <p:nvPr/>
          </p:nvGrpSpPr>
          <p:grpSpPr>
            <a:xfrm>
              <a:off x="4402353" y="2530136"/>
              <a:ext cx="452761" cy="648069"/>
              <a:chOff x="5326602" y="3222594"/>
              <a:chExt cx="452761" cy="6480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num>
                            <m:den/>
                          </m:f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5" name="TextBox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 useBgFill="1">
            <p:nvSpPr>
              <p:cNvPr id="16" name="Rectangle 15"/>
              <p:cNvSpPr/>
              <p:nvPr/>
            </p:nvSpPr>
            <p:spPr>
              <a:xfrm>
                <a:off x="5326602" y="3506679"/>
                <a:ext cx="452761" cy="3639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9" name="Arc 18"/>
          <p:cNvSpPr/>
          <p:nvPr/>
        </p:nvSpPr>
        <p:spPr>
          <a:xfrm>
            <a:off x="5423284" y="2006354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42881" y="2015231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25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60093" y="1229981"/>
            <a:ext cx="10550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Sample 2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911054" y="1690267"/>
                <a:ext cx="991297" cy="535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7.2=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1054" y="1690267"/>
                <a:ext cx="991297" cy="535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/>
          <p:nvPr/>
        </p:nvGrpSpPr>
        <p:grpSpPr>
          <a:xfrm>
            <a:off x="6791418" y="2508367"/>
            <a:ext cx="1149819" cy="656945"/>
            <a:chOff x="6791418" y="2508367"/>
            <a:chExt cx="1149819" cy="6569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7266372" y="2508367"/>
                  <a:ext cx="6748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=216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6372" y="2508367"/>
                  <a:ext cx="674865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604" r="-7207" b="-652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23"/>
            <p:cNvGrpSpPr/>
            <p:nvPr/>
          </p:nvGrpSpPr>
          <p:grpSpPr>
            <a:xfrm>
              <a:off x="6791418" y="2517243"/>
              <a:ext cx="452761" cy="648069"/>
              <a:chOff x="5326602" y="3222594"/>
              <a:chExt cx="452761" cy="6480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num>
                            <m:den/>
                          </m:f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3184" y="3222594"/>
                    <a:ext cx="385362" cy="53367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 useBgFill="1">
            <p:nvSpPr>
              <p:cNvPr id="26" name="Rectangle 25"/>
              <p:cNvSpPr/>
              <p:nvPr/>
            </p:nvSpPr>
            <p:spPr>
              <a:xfrm>
                <a:off x="5326602" y="3506679"/>
                <a:ext cx="452761" cy="3639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7" name="Arc 26"/>
          <p:cNvSpPr/>
          <p:nvPr/>
        </p:nvSpPr>
        <p:spPr>
          <a:xfrm>
            <a:off x="7812349" y="1993461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123068" y="2028971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30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73290" y="3178798"/>
            <a:ext cx="3884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total sum of the data is 376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 were 55 ‘bits’ of data in total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94308" y="4233297"/>
                <a:ext cx="817147" cy="533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308" y="4233297"/>
                <a:ext cx="817147" cy="5336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95788" y="4971624"/>
                <a:ext cx="86940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376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788" y="4971624"/>
                <a:ext cx="869405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872796" y="4551709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183515" y="4587219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6900909" y="5290035"/>
            <a:ext cx="417250" cy="656947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211628" y="5325545"/>
            <a:ext cx="102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5788" y="5797247"/>
                <a:ext cx="917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=6.84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788" y="5797247"/>
                <a:ext cx="917495" cy="276999"/>
              </a:xfrm>
              <a:prstGeom prst="rect">
                <a:avLst/>
              </a:prstGeom>
              <a:blipFill>
                <a:blip r:embed="rId11"/>
                <a:stretch>
                  <a:fillRect l="-3333" r="-6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2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9" grpId="0" animBg="1"/>
      <p:bldP spid="20" grpId="0"/>
      <p:bldP spid="21" grpId="0"/>
      <p:bldP spid="22" grpId="0"/>
      <p:bldP spid="27" grpId="0" animBg="1"/>
      <p:bldP spid="28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need to decide which is the best average to use depending on the situation…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322532" y="3779520"/>
            <a:ext cx="7056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Mode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6711" y="3783873"/>
            <a:ext cx="869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Median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38216" y="3792583"/>
            <a:ext cx="691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Mean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147" y="4197531"/>
            <a:ext cx="25081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mode is used for qualitative data, or where the data has a single mode or two modes (bi-modal)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8183" y="4180112"/>
            <a:ext cx="2508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used for quantitative data, and is usually used when the data has some extreme values (since this will not affect the median too much)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8138" y="4197528"/>
            <a:ext cx="2508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mean is used for quantitative data and uses all data in a set. It therefore gives a true measure, but can be skewed by extreme values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07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data given in a frequency table, you can calculate the mean by using the formula below: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11383" y="3553097"/>
                <a:ext cx="836576" cy="517578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383" y="3553097"/>
                <a:ext cx="836576" cy="5175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2677887" y="3457303"/>
            <a:ext cx="1415142" cy="222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58344" y="3139439"/>
            <a:ext cx="25124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products of the data values and their frequencies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621282" y="3971109"/>
            <a:ext cx="1297575" cy="3831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31772" y="4180114"/>
            <a:ext cx="174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frequencies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91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4193993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measure of location is a single value which is used to represent a set of data. Examples include the mean, median and mode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Rebecca records the shirt collar size, x, of the male students in her year. The results are shown in the table.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the data, calculate: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mode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why a shirt manufacturer might use the mode for setting their production quota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8972"/>
                <a:ext cx="836576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0875"/>
              </p:ext>
            </p:extLst>
          </p:nvPr>
        </p:nvGraphicFramePr>
        <p:xfrm>
          <a:off x="4580708" y="1597297"/>
          <a:ext cx="2621280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1757157484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43495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Collar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Size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Number of Students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5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15.5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2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131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16.5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6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2061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4180114"/>
                <a:ext cx="9749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771" y="3984172"/>
                <a:ext cx="966418" cy="5962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1301932"/>
                <a:ext cx="164725" cy="246221"/>
              </a:xfrm>
              <a:prstGeom prst="rect">
                <a:avLst/>
              </a:prstGeom>
              <a:blipFill>
                <a:blip r:embed="rId6"/>
                <a:stretch>
                  <a:fillRect l="-40741" r="-370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62" y="1328057"/>
                <a:ext cx="134983" cy="246221"/>
              </a:xfrm>
              <a:prstGeom prst="rect">
                <a:avLst/>
              </a:prstGeom>
              <a:blipFill>
                <a:blip r:embed="rId7"/>
                <a:stretch>
                  <a:fillRect l="-27273" r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96147" y="4619896"/>
                <a:ext cx="632994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95+1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147" y="4619896"/>
                <a:ext cx="632994" cy="4660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56959" y="5242558"/>
                <a:ext cx="6840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59" y="5242558"/>
                <a:ext cx="684098" cy="246221"/>
              </a:xfrm>
              <a:prstGeom prst="rect">
                <a:avLst/>
              </a:prstGeom>
              <a:blipFill>
                <a:blip r:embed="rId9"/>
                <a:stretch>
                  <a:fillRect l="-2679" r="-535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36524" y="2272935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24" y="2272935"/>
                <a:ext cx="160300" cy="246221"/>
              </a:xfrm>
              <a:prstGeom prst="rect">
                <a:avLst/>
              </a:prstGeom>
              <a:blipFill>
                <a:blip r:embed="rId10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27667" y="2634340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667" y="2634340"/>
                <a:ext cx="274114" cy="246221"/>
              </a:xfrm>
              <a:prstGeom prst="rect">
                <a:avLst/>
              </a:prstGeom>
              <a:blipFill>
                <a:blip r:embed="rId11"/>
                <a:stretch>
                  <a:fillRect l="-15556" r="-1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32021" y="2995746"/>
                <a:ext cx="274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021" y="2995746"/>
                <a:ext cx="274114" cy="246221"/>
              </a:xfrm>
              <a:prstGeom prst="rect">
                <a:avLst/>
              </a:prstGeom>
              <a:blipFill>
                <a:blip r:embed="rId12"/>
                <a:stretch>
                  <a:fillRect l="-15556" r="-1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6" y="4545874"/>
                <a:ext cx="75052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367351" y="5551716"/>
            <a:ext cx="4376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median is the 48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the frequencies up until you get beyond this value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median must be 16 as it is in that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1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0" grpId="0"/>
      <p:bldP spid="22" grpId="0"/>
      <p:bldP spid="23" grpId="0"/>
      <p:bldP spid="24" grpId="0"/>
      <p:bldP spid="25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5414</Words>
  <Application>Microsoft Office PowerPoint</Application>
  <PresentationFormat>画面に合わせる (4:3)</PresentationFormat>
  <Paragraphs>1259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6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PowerPoint プレゼンテーション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PowerPoint プレゼンテーション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PowerPoint プレゼンテーション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PowerPoint プレゼンテーション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140</cp:revision>
  <dcterms:created xsi:type="dcterms:W3CDTF">2017-08-14T15:35:38Z</dcterms:created>
  <dcterms:modified xsi:type="dcterms:W3CDTF">2018-08-13T23:44:33Z</dcterms:modified>
</cp:coreProperties>
</file>