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13" Type="http://schemas.openxmlformats.org/officeDocument/2006/relationships/image" Target="../media/image96.png"/><Relationship Id="rId3" Type="http://schemas.openxmlformats.org/officeDocument/2006/relationships/image" Target="../media/image58.png"/><Relationship Id="rId7" Type="http://schemas.openxmlformats.org/officeDocument/2006/relationships/image" Target="../media/image69.png"/><Relationship Id="rId12" Type="http://schemas.openxmlformats.org/officeDocument/2006/relationships/image" Target="../media/image95.png"/><Relationship Id="rId17" Type="http://schemas.openxmlformats.org/officeDocument/2006/relationships/image" Target="../media/image100.png"/><Relationship Id="rId2" Type="http://schemas.openxmlformats.org/officeDocument/2006/relationships/image" Target="../media/image57.png"/><Relationship Id="rId16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94.png"/><Relationship Id="rId5" Type="http://schemas.openxmlformats.org/officeDocument/2006/relationships/image" Target="../media/image60.png"/><Relationship Id="rId15" Type="http://schemas.openxmlformats.org/officeDocument/2006/relationships/image" Target="../media/image98.png"/><Relationship Id="rId10" Type="http://schemas.openxmlformats.org/officeDocument/2006/relationships/image" Target="../media/image93.png"/><Relationship Id="rId4" Type="http://schemas.openxmlformats.org/officeDocument/2006/relationships/image" Target="../media/image59.png"/><Relationship Id="rId9" Type="http://schemas.openxmlformats.org/officeDocument/2006/relationships/image" Target="../media/image92.png"/><Relationship Id="rId14" Type="http://schemas.openxmlformats.org/officeDocument/2006/relationships/image" Target="../media/image9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111.png"/><Relationship Id="rId18" Type="http://schemas.openxmlformats.org/officeDocument/2006/relationships/image" Target="../media/image116.png"/><Relationship Id="rId3" Type="http://schemas.openxmlformats.org/officeDocument/2006/relationships/image" Target="../media/image101.png"/><Relationship Id="rId21" Type="http://schemas.openxmlformats.org/officeDocument/2006/relationships/image" Target="../media/image119.png"/><Relationship Id="rId7" Type="http://schemas.openxmlformats.org/officeDocument/2006/relationships/image" Target="../media/image105.png"/><Relationship Id="rId12" Type="http://schemas.openxmlformats.org/officeDocument/2006/relationships/image" Target="../media/image110.png"/><Relationship Id="rId17" Type="http://schemas.openxmlformats.org/officeDocument/2006/relationships/image" Target="../media/image115.png"/><Relationship Id="rId2" Type="http://schemas.openxmlformats.org/officeDocument/2006/relationships/image" Target="../media/image58.png"/><Relationship Id="rId16" Type="http://schemas.openxmlformats.org/officeDocument/2006/relationships/image" Target="../media/image114.png"/><Relationship Id="rId20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11" Type="http://schemas.openxmlformats.org/officeDocument/2006/relationships/image" Target="../media/image109.png"/><Relationship Id="rId5" Type="http://schemas.openxmlformats.org/officeDocument/2006/relationships/image" Target="../media/image103.png"/><Relationship Id="rId15" Type="http://schemas.openxmlformats.org/officeDocument/2006/relationships/image" Target="../media/image113.png"/><Relationship Id="rId10" Type="http://schemas.openxmlformats.org/officeDocument/2006/relationships/image" Target="../media/image108.png"/><Relationship Id="rId19" Type="http://schemas.openxmlformats.org/officeDocument/2006/relationships/image" Target="../media/image117.png"/><Relationship Id="rId4" Type="http://schemas.openxmlformats.org/officeDocument/2006/relationships/image" Target="../media/image102.png"/><Relationship Id="rId9" Type="http://schemas.openxmlformats.org/officeDocument/2006/relationships/image" Target="../media/image107.png"/><Relationship Id="rId14" Type="http://schemas.openxmlformats.org/officeDocument/2006/relationships/image" Target="../media/image112.png"/><Relationship Id="rId22" Type="http://schemas.openxmlformats.org/officeDocument/2006/relationships/image" Target="../media/image12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9.png"/><Relationship Id="rId13" Type="http://schemas.openxmlformats.org/officeDocument/2006/relationships/image" Target="../media/image194.png"/><Relationship Id="rId3" Type="http://schemas.openxmlformats.org/officeDocument/2006/relationships/image" Target="../media/image184.png"/><Relationship Id="rId7" Type="http://schemas.openxmlformats.org/officeDocument/2006/relationships/image" Target="../media/image188.png"/><Relationship Id="rId12" Type="http://schemas.openxmlformats.org/officeDocument/2006/relationships/image" Target="../media/image193.png"/><Relationship Id="rId2" Type="http://schemas.openxmlformats.org/officeDocument/2006/relationships/image" Target="../media/image18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7.png"/><Relationship Id="rId11" Type="http://schemas.openxmlformats.org/officeDocument/2006/relationships/image" Target="../media/image192.png"/><Relationship Id="rId5" Type="http://schemas.openxmlformats.org/officeDocument/2006/relationships/image" Target="../media/image186.png"/><Relationship Id="rId10" Type="http://schemas.openxmlformats.org/officeDocument/2006/relationships/image" Target="../media/image191.png"/><Relationship Id="rId4" Type="http://schemas.openxmlformats.org/officeDocument/2006/relationships/image" Target="../media/image185.png"/><Relationship Id="rId9" Type="http://schemas.openxmlformats.org/officeDocument/2006/relationships/image" Target="../media/image19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13" Type="http://schemas.openxmlformats.org/officeDocument/2006/relationships/image" Target="../media/image205.png"/><Relationship Id="rId18" Type="http://schemas.openxmlformats.org/officeDocument/2006/relationships/image" Target="../media/image209.png"/><Relationship Id="rId26" Type="http://schemas.openxmlformats.org/officeDocument/2006/relationships/image" Target="../media/image1730.png"/><Relationship Id="rId3" Type="http://schemas.openxmlformats.org/officeDocument/2006/relationships/image" Target="../media/image196.png"/><Relationship Id="rId21" Type="http://schemas.openxmlformats.org/officeDocument/2006/relationships/image" Target="../media/image211.png"/><Relationship Id="rId7" Type="http://schemas.openxmlformats.org/officeDocument/2006/relationships/image" Target="../media/image199.png"/><Relationship Id="rId12" Type="http://schemas.openxmlformats.org/officeDocument/2006/relationships/image" Target="../media/image204.png"/><Relationship Id="rId17" Type="http://schemas.openxmlformats.org/officeDocument/2006/relationships/image" Target="../media/image208.png"/><Relationship Id="rId25" Type="http://schemas.openxmlformats.org/officeDocument/2006/relationships/image" Target="../media/image1750.png"/><Relationship Id="rId2" Type="http://schemas.openxmlformats.org/officeDocument/2006/relationships/image" Target="../media/image195.png"/><Relationship Id="rId16" Type="http://schemas.openxmlformats.org/officeDocument/2006/relationships/image" Target="../media/image1510.png"/><Relationship Id="rId20" Type="http://schemas.openxmlformats.org/officeDocument/2006/relationships/image" Target="../media/image210.png"/><Relationship Id="rId29" Type="http://schemas.openxmlformats.org/officeDocument/2006/relationships/image" Target="../media/image2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8.png"/><Relationship Id="rId11" Type="http://schemas.openxmlformats.org/officeDocument/2006/relationships/image" Target="../media/image203.png"/><Relationship Id="rId24" Type="http://schemas.openxmlformats.org/officeDocument/2006/relationships/image" Target="../media/image212.png"/><Relationship Id="rId5" Type="http://schemas.openxmlformats.org/officeDocument/2006/relationships/image" Target="../media/image1570.png"/><Relationship Id="rId15" Type="http://schemas.openxmlformats.org/officeDocument/2006/relationships/image" Target="../media/image207.png"/><Relationship Id="rId23" Type="http://schemas.openxmlformats.org/officeDocument/2006/relationships/image" Target="../media/image1610.png"/><Relationship Id="rId28" Type="http://schemas.openxmlformats.org/officeDocument/2006/relationships/image" Target="../media/image214.png"/><Relationship Id="rId10" Type="http://schemas.openxmlformats.org/officeDocument/2006/relationships/image" Target="../media/image202.png"/><Relationship Id="rId19" Type="http://schemas.openxmlformats.org/officeDocument/2006/relationships/image" Target="../media/image1620.png"/><Relationship Id="rId4" Type="http://schemas.openxmlformats.org/officeDocument/2006/relationships/image" Target="../media/image197.png"/><Relationship Id="rId9" Type="http://schemas.openxmlformats.org/officeDocument/2006/relationships/image" Target="../media/image201.png"/><Relationship Id="rId14" Type="http://schemas.openxmlformats.org/officeDocument/2006/relationships/image" Target="../media/image206.png"/><Relationship Id="rId22" Type="http://schemas.openxmlformats.org/officeDocument/2006/relationships/image" Target="../media/image1630.png"/><Relationship Id="rId27" Type="http://schemas.openxmlformats.org/officeDocument/2006/relationships/image" Target="../media/image2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1F</a:t>
            </a:r>
          </a:p>
        </p:txBody>
      </p:sp>
    </p:spTree>
    <p:extLst>
      <p:ext uri="{BB962C8B-B14F-4D97-AF65-F5344CB8AC3E}">
        <p14:creationId xmlns:p14="http://schemas.microsoft.com/office/powerpoint/2010/main" val="3695780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450957" y="2435024"/>
                <a:ext cx="13522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+0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0957" y="2435024"/>
                <a:ext cx="1352293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have an improper fraction, it must first be converted into a mixed fraction before you can express it in partial fractions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solve these kinds of problems by using algebraic long division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Alternatively, you can use the relationship: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𝐹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𝑄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𝑑𝑖𝑣𝑖𝑠𝑜𝑟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𝑟𝑒𝑚𝑎𝑖𝑛𝑑𝑒𝑟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3"/>
                <a:stretch>
                  <a:fillRect t="-782" r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36607" y="5162308"/>
                <a:ext cx="27861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37=12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607" y="5162308"/>
                <a:ext cx="278614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95151" y="1250066"/>
                <a:ext cx="4051139" cy="72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151" y="1250066"/>
                <a:ext cx="4051139" cy="722442"/>
              </a:xfrm>
              <a:prstGeom prst="rect">
                <a:avLst/>
              </a:prstGeom>
              <a:blipFill>
                <a:blip r:embed="rId5"/>
                <a:stretch>
                  <a:fillRect r="-753" b="-100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V="1">
            <a:off x="6450957" y="2396924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6454140" y="2407920"/>
            <a:ext cx="133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02692" y="2427404"/>
                <a:ext cx="5750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692" y="2427404"/>
                <a:ext cx="575093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58577" y="2114984"/>
                <a:ext cx="3822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8577" y="2114984"/>
                <a:ext cx="382284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94797" y="2991284"/>
                <a:ext cx="10911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4797" y="2991284"/>
                <a:ext cx="1091133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 flipH="1" flipV="1">
            <a:off x="6743340" y="2963484"/>
            <a:ext cx="1036680" cy="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694797" y="3242744"/>
                <a:ext cx="9073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4797" y="3242744"/>
                <a:ext cx="907364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50957" y="2686484"/>
                <a:ext cx="8133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0957" y="2686484"/>
                <a:ext cx="813364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49077" y="2114984"/>
                <a:ext cx="540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9077" y="2114984"/>
                <a:ext cx="540404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 flipH="1" flipV="1">
            <a:off x="7063380" y="3565464"/>
            <a:ext cx="693780" cy="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045317" y="3578024"/>
                <a:ext cx="7450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317" y="3578024"/>
                <a:ext cx="74501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92352" y="2114984"/>
                <a:ext cx="5389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+ 12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352" y="2114984"/>
                <a:ext cx="538930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045317" y="3821864"/>
                <a:ext cx="8299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−36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317" y="3821864"/>
                <a:ext cx="829971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 flipH="1" flipV="1">
            <a:off x="7063380" y="4083624"/>
            <a:ext cx="693780" cy="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479657" y="4080944"/>
                <a:ext cx="3898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657" y="4080944"/>
                <a:ext cx="389850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341151" y="4742566"/>
                <a:ext cx="4051139" cy="586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𝑟𝑒𝑚𝑎𝑖𝑛𝑑𝑒𝑟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29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151" y="4742566"/>
                <a:ext cx="4051139" cy="5864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39551" y="5987166"/>
                <a:ext cx="4051139" cy="586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29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551" y="5987166"/>
                <a:ext cx="4051139" cy="5864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4254500" y="28194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Using algebraic long division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51300" y="5422900"/>
            <a:ext cx="424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remainder over the divisor (as you would if dividing with numbers)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36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  <p:bldP spid="6" grpId="1"/>
      <p:bldP spid="7" grpId="0"/>
      <p:bldP spid="10" grpId="0"/>
      <p:bldP spid="12" grpId="0"/>
      <p:bldP spid="13" grpId="0"/>
      <p:bldP spid="15" grpId="0"/>
      <p:bldP spid="18" grpId="0"/>
      <p:bldP spid="25" grpId="0"/>
      <p:bldP spid="28" grpId="0"/>
      <p:bldP spid="29" grpId="0"/>
      <p:bldP spid="30" grpId="0"/>
      <p:bldP spid="33" grpId="0"/>
      <p:bldP spid="34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have an improper fraction, it must first be converted into a mixed fraction before you can express it in partial fractions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solve these kinds of problems by using algebraic long division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Alternatively, you can use the relationship: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𝐹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𝑄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𝑑𝑖𝑣𝑖𝑠𝑜𝑟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𝑟𝑒𝑚𝑎𝑖𝑛𝑑𝑒𝑟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2"/>
                <a:stretch>
                  <a:fillRect t="-782" r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98900" y="1246368"/>
                <a:ext cx="52451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Given that: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1400" dirty="0">
                    <a:latin typeface="Comic Sans MS" panose="030F0702030302020204" pitchFamily="66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8900" y="1246368"/>
                <a:ext cx="5245100" cy="1169551"/>
              </a:xfrm>
              <a:prstGeom prst="rect">
                <a:avLst/>
              </a:prstGeom>
              <a:blipFill>
                <a:blip r:embed="rId3"/>
                <a:stretch>
                  <a:fillRect t="-521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14800" y="2561702"/>
                <a:ext cx="1689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Compare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1400" u="sng" dirty="0"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561702"/>
                <a:ext cx="1689501" cy="307777"/>
              </a:xfrm>
              <a:prstGeom prst="rect">
                <a:avLst/>
              </a:prstGeom>
              <a:blipFill>
                <a:blip r:embed="rId4"/>
                <a:stretch>
                  <a:fillRect l="-1083" t="-3922" r="-3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/>
          <p:cNvSpPr/>
          <p:nvPr/>
        </p:nvSpPr>
        <p:spPr>
          <a:xfrm>
            <a:off x="4178300" y="1698102"/>
            <a:ext cx="279400" cy="236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801360" y="1705722"/>
            <a:ext cx="363220" cy="236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990080" y="1698102"/>
            <a:ext cx="279400" cy="236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 rot="5400000">
            <a:off x="6465570" y="1412352"/>
            <a:ext cx="198120" cy="1089660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13860" y="2924922"/>
                <a:ext cx="8768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860" y="2924922"/>
                <a:ext cx="876843" cy="246221"/>
              </a:xfrm>
              <a:prstGeom prst="rect">
                <a:avLst/>
              </a:prstGeom>
              <a:blipFill>
                <a:blip r:embed="rId5"/>
                <a:stretch>
                  <a:fillRect l="-2778" r="-1389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297680" y="3229722"/>
                <a:ext cx="5600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3229722"/>
                <a:ext cx="560025" cy="246221"/>
              </a:xfrm>
              <a:prstGeom prst="rect">
                <a:avLst/>
              </a:prstGeom>
              <a:blipFill>
                <a:blip r:embed="rId6"/>
                <a:stretch>
                  <a:fillRect l="-7609" r="-652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44220" y="4132160"/>
                <a:ext cx="466621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−10≡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𝐷𝑥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220" y="4132160"/>
                <a:ext cx="4666213" cy="215444"/>
              </a:xfrm>
              <a:prstGeom prst="rect">
                <a:avLst/>
              </a:prstGeom>
              <a:blipFill>
                <a:blip r:embed="rId7"/>
                <a:stretch>
                  <a:fillRect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489539" y="2563631"/>
                <a:ext cx="1689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Compare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u="sng" dirty="0"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539" y="2563631"/>
                <a:ext cx="1689501" cy="307777"/>
              </a:xfrm>
              <a:prstGeom prst="rect">
                <a:avLst/>
              </a:prstGeom>
              <a:blipFill>
                <a:blip r:embed="rId8"/>
                <a:stretch>
                  <a:fillRect l="-1083" t="-4000" r="-361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727495" y="2961576"/>
                <a:ext cx="145937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495" y="2961576"/>
                <a:ext cx="1459374" cy="246221"/>
              </a:xfrm>
              <a:prstGeom prst="rect">
                <a:avLst/>
              </a:prstGeom>
              <a:blipFill>
                <a:blip r:embed="rId9"/>
                <a:stretch>
                  <a:fillRect l="-1674" r="-837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811315" y="3289525"/>
                <a:ext cx="7222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1315" y="3289525"/>
                <a:ext cx="722249" cy="246221"/>
              </a:xfrm>
              <a:prstGeom prst="rect">
                <a:avLst/>
              </a:prstGeom>
              <a:blipFill>
                <a:blip r:embed="rId10"/>
                <a:stretch>
                  <a:fillRect l="-5882" r="-588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4573768" y="4130714"/>
            <a:ext cx="279400" cy="236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6057931" y="4109012"/>
            <a:ext cx="435465" cy="2539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6870088" y="4109013"/>
            <a:ext cx="259918" cy="2558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7124731" y="4110942"/>
            <a:ext cx="435465" cy="2539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 flipH="1">
            <a:off x="5787340" y="4109012"/>
            <a:ext cx="266217" cy="25464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 rot="5400000">
            <a:off x="6504682" y="3726757"/>
            <a:ext cx="234966" cy="1386069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 rot="5400000">
            <a:off x="6535547" y="4046994"/>
            <a:ext cx="221465" cy="712805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202427" y="4133814"/>
                <a:ext cx="44337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−10≡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𝐷𝑥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427" y="4133814"/>
                <a:ext cx="4433778" cy="215444"/>
              </a:xfrm>
              <a:prstGeom prst="rect">
                <a:avLst/>
              </a:prstGeom>
              <a:blipFill>
                <a:blip r:embed="rId11"/>
                <a:stretch>
                  <a:fillRect l="-412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5278056" y="3692324"/>
            <a:ext cx="2186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Updated relationship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093580" y="4728097"/>
                <a:ext cx="1689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Compare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u="sng" dirty="0"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80" y="4728097"/>
                <a:ext cx="1689501" cy="307777"/>
              </a:xfrm>
              <a:prstGeom prst="rect">
                <a:avLst/>
              </a:prstGeom>
              <a:blipFill>
                <a:blip r:embed="rId12"/>
                <a:stretch>
                  <a:fillRect l="-1083" t="-4000" r="-361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192640" y="5091317"/>
                <a:ext cx="213808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2640" y="5091317"/>
                <a:ext cx="2138085" cy="246221"/>
              </a:xfrm>
              <a:prstGeom prst="rect">
                <a:avLst/>
              </a:prstGeom>
              <a:blipFill>
                <a:blip r:embed="rId13"/>
                <a:stretch>
                  <a:fillRect l="-1994" r="-28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392207" y="5419266"/>
                <a:ext cx="5600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207" y="5419266"/>
                <a:ext cx="560025" cy="246221"/>
              </a:xfrm>
              <a:prstGeom prst="rect">
                <a:avLst/>
              </a:prstGeom>
              <a:blipFill>
                <a:blip r:embed="rId14"/>
                <a:stretch>
                  <a:fillRect l="-8791" r="-879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ectangle 61"/>
          <p:cNvSpPr/>
          <p:nvPr/>
        </p:nvSpPr>
        <p:spPr>
          <a:xfrm>
            <a:off x="5788972" y="4120793"/>
            <a:ext cx="279400" cy="236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7434506" y="4131885"/>
            <a:ext cx="341614" cy="2270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6359989" y="4120312"/>
            <a:ext cx="351260" cy="22898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732308" y="4122241"/>
            <a:ext cx="303034" cy="2295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 rot="5400000">
            <a:off x="6664661" y="3564437"/>
            <a:ext cx="188668" cy="1663860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 rot="5400000">
            <a:off x="6601001" y="4195257"/>
            <a:ext cx="200242" cy="367497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445170" y="4718451"/>
                <a:ext cx="16023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Compare </a:t>
                </a:r>
                <a14:m>
                  <m:oMath xmlns:m="http://schemas.openxmlformats.org/officeDocument/2006/math">
                    <m:r>
                      <a:rPr lang="en-US" sz="1400" i="1" u="sng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u="sng" dirty="0"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170" y="4718451"/>
                <a:ext cx="1602362" cy="307777"/>
              </a:xfrm>
              <a:prstGeom prst="rect">
                <a:avLst/>
              </a:prstGeom>
              <a:blipFill>
                <a:blip r:embed="rId15"/>
                <a:stretch>
                  <a:fillRect l="-1141" t="-3922" r="-380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544230" y="5081671"/>
                <a:ext cx="17495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𝐷𝑥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230" y="5081671"/>
                <a:ext cx="1749518" cy="246221"/>
              </a:xfrm>
              <a:prstGeom prst="rect">
                <a:avLst/>
              </a:prstGeom>
              <a:blipFill>
                <a:blip r:embed="rId16"/>
                <a:stretch>
                  <a:fillRect l="-1394" r="-174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743797" y="5409620"/>
                <a:ext cx="84459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3797" y="5409620"/>
                <a:ext cx="844590" cy="246221"/>
              </a:xfrm>
              <a:prstGeom prst="rect">
                <a:avLst/>
              </a:prstGeom>
              <a:blipFill>
                <a:blip r:embed="rId17"/>
                <a:stretch>
                  <a:fillRect l="-5036" r="-431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190439" y="4133814"/>
                <a:ext cx="44337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−10≡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𝐷𝑥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439" y="4133814"/>
                <a:ext cx="4433778" cy="215444"/>
              </a:xfrm>
              <a:prstGeom prst="rect">
                <a:avLst/>
              </a:prstGeom>
              <a:blipFill>
                <a:blip r:embed="rId18"/>
                <a:stretch>
                  <a:fillRect l="-275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Rectangle 71"/>
          <p:cNvSpPr/>
          <p:nvPr/>
        </p:nvSpPr>
        <p:spPr>
          <a:xfrm>
            <a:off x="7814128" y="4129957"/>
            <a:ext cx="422638" cy="2386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6357647" y="4131885"/>
            <a:ext cx="341614" cy="2270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7424446" y="4131887"/>
            <a:ext cx="351260" cy="22898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6998111" y="4129957"/>
            <a:ext cx="416851" cy="2334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c 75"/>
          <p:cNvSpPr/>
          <p:nvPr/>
        </p:nvSpPr>
        <p:spPr>
          <a:xfrm rot="5400000">
            <a:off x="6739483" y="3685971"/>
            <a:ext cx="256188" cy="1465162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c 76"/>
          <p:cNvSpPr/>
          <p:nvPr/>
        </p:nvSpPr>
        <p:spPr>
          <a:xfrm rot="5400000">
            <a:off x="6774982" y="4080283"/>
            <a:ext cx="196769" cy="643359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6023911" y="4133815"/>
            <a:ext cx="341614" cy="2270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6072551" y="4120311"/>
            <a:ext cx="291458" cy="2309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7035178" y="4120311"/>
            <a:ext cx="393701" cy="23284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Arc 80"/>
          <p:cNvSpPr/>
          <p:nvPr/>
        </p:nvSpPr>
        <p:spPr>
          <a:xfrm rot="5400000">
            <a:off x="6602930" y="3884670"/>
            <a:ext cx="209888" cy="1002174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5252978" y="5760173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Compare constant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352038" y="6123393"/>
                <a:ext cx="145873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10=−15+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2038" y="6123393"/>
                <a:ext cx="1458733" cy="246221"/>
              </a:xfrm>
              <a:prstGeom prst="rect">
                <a:avLst/>
              </a:prstGeom>
              <a:blipFill>
                <a:blip r:embed="rId19"/>
                <a:stretch>
                  <a:fillRect l="-418" r="-209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5551605" y="6451342"/>
                <a:ext cx="5600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1605" y="6451342"/>
                <a:ext cx="560025" cy="246221"/>
              </a:xfrm>
              <a:prstGeom prst="rect">
                <a:avLst/>
              </a:prstGeom>
              <a:blipFill>
                <a:blip r:embed="rId20"/>
                <a:stretch>
                  <a:fillRect l="-8696" r="-760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202307" y="4134642"/>
                <a:ext cx="44916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−10≡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307" y="4134642"/>
                <a:ext cx="4491614" cy="215444"/>
              </a:xfrm>
              <a:prstGeom prst="rect">
                <a:avLst/>
              </a:prstGeom>
              <a:blipFill>
                <a:blip r:embed="rId21"/>
                <a:stretch>
                  <a:fillRect l="-407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Rectangle 85"/>
          <p:cNvSpPr/>
          <p:nvPr/>
        </p:nvSpPr>
        <p:spPr>
          <a:xfrm>
            <a:off x="8271602" y="4130785"/>
            <a:ext cx="422638" cy="2386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6352134" y="4132713"/>
            <a:ext cx="341614" cy="2270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7418933" y="4132715"/>
            <a:ext cx="351260" cy="22898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 rot="5400000">
            <a:off x="6931513" y="3919066"/>
            <a:ext cx="217989" cy="988669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4183981" y="4134641"/>
                <a:ext cx="44916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−10≡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981" y="4134641"/>
                <a:ext cx="4491614" cy="215444"/>
              </a:xfrm>
              <a:prstGeom prst="rect">
                <a:avLst/>
              </a:prstGeom>
              <a:blipFill>
                <a:blip r:embed="rId22"/>
                <a:stretch>
                  <a:fillRect l="-271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 94"/>
          <p:cNvSpPr/>
          <p:nvPr/>
        </p:nvSpPr>
        <p:spPr>
          <a:xfrm>
            <a:off x="4826483" y="4122929"/>
            <a:ext cx="341614" cy="2270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>
            <a:off x="5125631" y="4152557"/>
            <a:ext cx="422638" cy="2386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80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/>
      <p:bldP spid="44" grpId="0"/>
      <p:bldP spid="45" grpId="0"/>
      <p:bldP spid="45" grpId="1"/>
      <p:bldP spid="46" grpId="0"/>
      <p:bldP spid="47" grpId="0"/>
      <p:bldP spid="48" grpId="0"/>
      <p:bldP spid="49" grpId="0" animBg="1"/>
      <p:bldP spid="49" grpId="1" animBg="1"/>
      <p:bldP spid="50" grpId="0" animBg="1"/>
      <p:bldP spid="50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/>
      <p:bldP spid="57" grpId="1"/>
      <p:bldP spid="58" grpId="0"/>
      <p:bldP spid="59" grpId="0"/>
      <p:bldP spid="60" grpId="0"/>
      <p:bldP spid="61" grpId="0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/>
      <p:bldP spid="69" grpId="0"/>
      <p:bldP spid="70" grpId="0"/>
      <p:bldP spid="71" grpId="0"/>
      <p:bldP spid="71" grpId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/>
      <p:bldP spid="83" grpId="0"/>
      <p:bldP spid="84" grpId="0"/>
      <p:bldP spid="85" grpId="0"/>
      <p:bldP spid="85" grpId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91" grpId="0" animBg="1"/>
      <p:bldP spid="91" grpId="1" animBg="1"/>
      <p:bldP spid="93" grpId="0"/>
      <p:bldP spid="95" grpId="0" animBg="1"/>
      <p:bldP spid="95" grpId="1" animBg="1"/>
      <p:bldP spid="96" grpId="0" animBg="1"/>
      <p:bldP spid="9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1G</a:t>
            </a:r>
          </a:p>
        </p:txBody>
      </p:sp>
    </p:spTree>
    <p:extLst>
      <p:ext uri="{BB962C8B-B14F-4D97-AF65-F5344CB8AC3E}">
        <p14:creationId xmlns:p14="http://schemas.microsoft.com/office/powerpoint/2010/main" val="1478536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split an improper fraction into Partial Fractions. You will need to divide the numerator by the denominator first to find the ‘whole’ part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66800" y="2819400"/>
                <a:ext cx="494045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22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819400"/>
                <a:ext cx="494045" cy="6109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0" y="2971800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971800"/>
                <a:ext cx="41069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905000" y="2819400"/>
                <a:ext cx="36580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819400"/>
                <a:ext cx="365806" cy="61279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0" y="2819400"/>
                <a:ext cx="36580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819400"/>
                <a:ext cx="365806" cy="61279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209800" y="2971800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2971800"/>
                <a:ext cx="41068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66800" y="3657600"/>
                <a:ext cx="494046" cy="6183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57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657600"/>
                <a:ext cx="494046" cy="61837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24000" y="3810000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810000"/>
                <a:ext cx="41069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590800" y="3657600"/>
                <a:ext cx="36580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657600"/>
                <a:ext cx="365806" cy="61279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76600" y="3657600"/>
                <a:ext cx="36580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657600"/>
                <a:ext cx="365806" cy="61279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895600" y="3810000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10000"/>
                <a:ext cx="410689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905000" y="381000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810000"/>
                <a:ext cx="365806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209800" y="3810000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810000"/>
                <a:ext cx="410689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572000" y="26670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 regular fraction being split into 2 ‘components’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276600" y="2895600"/>
            <a:ext cx="12954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2" idx="1"/>
          </p:cNvCxnSpPr>
          <p:nvPr/>
        </p:nvCxnSpPr>
        <p:spPr>
          <a:xfrm flipH="1" flipV="1">
            <a:off x="3962400" y="4038600"/>
            <a:ext cx="1219200" cy="14073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181600" y="3810000"/>
            <a:ext cx="2895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 top heavy (improper) fraction will have a ‘whole number part before the fractions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1G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84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split an improper fraction into Partial Fractions. You will need to divide the numerator by the denominator first to find the ‘whole’ part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19200" y="25908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Split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3400" y="3505200"/>
            <a:ext cx="1935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into Partial 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62000" y="2895600"/>
                <a:ext cx="1390637" cy="562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4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895600"/>
                <a:ext cx="1390637" cy="5627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152400" y="39624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Remember, Algebraically an ‘improper’ fraction is one where the degree (power) of the numerator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equal to or exceeds that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of the denominator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447800"/>
                <a:ext cx="1186735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447800"/>
                <a:ext cx="1186735" cy="495649"/>
              </a:xfrm>
              <a:prstGeom prst="rect">
                <a:avLst/>
              </a:prstGeom>
              <a:blipFill rotWithShape="1">
                <a:blip r:embed="rId3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562600" y="1447800"/>
                <a:ext cx="1091133" cy="4741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1447800"/>
                <a:ext cx="1091133" cy="4741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57800" y="1524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524000"/>
                <a:ext cx="335348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 flipV="1">
            <a:off x="4876800" y="23622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4876800" y="2362200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86200" y="2362200"/>
                <a:ext cx="10061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−3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362200"/>
                <a:ext cx="1006173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362200"/>
                <a:ext cx="10911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−3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62200"/>
                <a:ext cx="1091133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953000" y="20574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057400"/>
                <a:ext cx="304892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876800" y="2590800"/>
                <a:ext cx="10911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9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590800"/>
                <a:ext cx="1091133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 flipH="1">
            <a:off x="5257800" y="2895600"/>
            <a:ext cx="60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257800" y="2895600"/>
                <a:ext cx="6600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895600"/>
                <a:ext cx="660052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038600" y="3276600"/>
                <a:ext cx="1186735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276600"/>
                <a:ext cx="1186735" cy="495649"/>
              </a:xfrm>
              <a:prstGeom prst="rect">
                <a:avLst/>
              </a:prstGeom>
              <a:blipFill rotWithShape="1">
                <a:blip r:embed="rId11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105400" y="3352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335348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15000" y="3276600"/>
                <a:ext cx="1186735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−8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276600"/>
                <a:ext cx="1186735" cy="471989"/>
              </a:xfrm>
              <a:prstGeom prst="rect">
                <a:avLst/>
              </a:prstGeom>
              <a:blipFill rotWithShape="1">
                <a:blip r:embed="rId12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334000" y="3352800"/>
                <a:ext cx="48814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 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352800"/>
                <a:ext cx="488146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486400" y="3886200"/>
                <a:ext cx="703334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886200"/>
                <a:ext cx="703334" cy="471989"/>
              </a:xfrm>
              <a:prstGeom prst="rect">
                <a:avLst/>
              </a:prstGeom>
              <a:blipFill rotWithShape="1">
                <a:blip r:embed="rId14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324600" y="3886200"/>
                <a:ext cx="70333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886200"/>
                <a:ext cx="703334" cy="470835"/>
              </a:xfrm>
              <a:prstGeom prst="rect">
                <a:avLst/>
              </a:prstGeom>
              <a:blipFill rotWithShape="1">
                <a:blip r:embed="rId15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096000" y="3962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9624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10200" y="4495800"/>
                <a:ext cx="1732526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495800"/>
                <a:ext cx="1732526" cy="483466"/>
              </a:xfrm>
              <a:prstGeom prst="rect">
                <a:avLst/>
              </a:prstGeom>
              <a:blipFill rotWithShape="1">
                <a:blip r:embed="rId17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581400" y="5105400"/>
                <a:ext cx="6600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105400"/>
                <a:ext cx="660052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191000" y="5105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105400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495800" y="5105400"/>
                <a:ext cx="15743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105400"/>
                <a:ext cx="1574342" cy="276999"/>
              </a:xfrm>
              <a:prstGeom prst="rect">
                <a:avLst/>
              </a:prstGeom>
              <a:blipFill rotWithShape="1">
                <a:blip r:embed="rId2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2819400" y="5410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x =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962400" y="54102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10200"/>
                <a:ext cx="304891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5410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410200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495800" y="5410200"/>
                <a:ext cx="3250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410200"/>
                <a:ext cx="325025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2819400" y="57150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x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886200" y="5715000"/>
                <a:ext cx="42030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715000"/>
                <a:ext cx="420307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191000" y="5715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715000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495800" y="5715000"/>
                <a:ext cx="4346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715000"/>
                <a:ext cx="434606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962400" y="60198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6019800"/>
                <a:ext cx="304892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191000" y="6019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6019800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495800" y="6019800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6019800"/>
                <a:ext cx="319190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6477000" y="17526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858000" y="182880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Divide the numerator by the denominator to find the ‘whole’ part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086600" y="2895600"/>
            <a:ext cx="1828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Now rewrite the original fraction with the whole part taken out</a:t>
            </a:r>
          </a:p>
        </p:txBody>
      </p:sp>
      <p:sp>
        <p:nvSpPr>
          <p:cNvPr id="66" name="Arc 65"/>
          <p:cNvSpPr/>
          <p:nvPr/>
        </p:nvSpPr>
        <p:spPr>
          <a:xfrm>
            <a:off x="6705600" y="28956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6781800" y="35052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>
            <a:off x="6934200" y="41148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7239000" y="358140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Split the fraction into 2 parts (ignore the whole part for now)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391400" y="41910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Make denominators equivalent and group up</a:t>
            </a:r>
          </a:p>
        </p:txBody>
      </p:sp>
      <p:sp>
        <p:nvSpPr>
          <p:cNvPr id="71" name="Arc 70"/>
          <p:cNvSpPr/>
          <p:nvPr/>
        </p:nvSpPr>
        <p:spPr>
          <a:xfrm>
            <a:off x="6934200" y="4724400"/>
            <a:ext cx="457200" cy="5334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7391400" y="48768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The numerators will be the same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657600" y="6400800"/>
                <a:ext cx="6799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3 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400800"/>
                <a:ext cx="679994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267200" y="6324600"/>
                <a:ext cx="703334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6324600"/>
                <a:ext cx="703334" cy="487954"/>
              </a:xfrm>
              <a:prstGeom prst="rect">
                <a:avLst/>
              </a:prstGeom>
              <a:blipFill rotWithShape="1">
                <a:blip r:embed="rId28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105400" y="6324600"/>
                <a:ext cx="703334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6324600"/>
                <a:ext cx="703334" cy="487954"/>
              </a:xfrm>
              <a:prstGeom prst="rect">
                <a:avLst/>
              </a:prstGeom>
              <a:blipFill rotWithShape="1">
                <a:blip r:embed="rId29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876800" y="6400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64008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Rectangle 76"/>
          <p:cNvSpPr/>
          <p:nvPr/>
        </p:nvSpPr>
        <p:spPr>
          <a:xfrm>
            <a:off x="5638800" y="4495800"/>
            <a:ext cx="1447800" cy="49288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5715000" y="3276600"/>
            <a:ext cx="12192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3886200" y="6324600"/>
            <a:ext cx="1905000" cy="44659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5486400" y="3886200"/>
            <a:ext cx="15240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1G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8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2" grpId="0"/>
      <p:bldP spid="33" grpId="0"/>
      <p:bldP spid="34" grpId="0"/>
      <p:bldP spid="35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 animBg="1"/>
      <p:bldP spid="64" grpId="0"/>
      <p:bldP spid="65" grpId="0"/>
      <p:bldP spid="66" grpId="0" animBg="1"/>
      <p:bldP spid="67" grpId="0" animBg="1"/>
      <p:bldP spid="68" grpId="0" animBg="1"/>
      <p:bldP spid="69" grpId="0"/>
      <p:bldP spid="70" grpId="0"/>
      <p:bldP spid="71" grpId="0" animBg="1"/>
      <p:bldP spid="72" grpId="0"/>
      <p:bldP spid="73" grpId="0"/>
      <p:bldP spid="74" grpId="0"/>
      <p:bldP spid="75" grpId="0"/>
      <p:bldP spid="76" grpId="0"/>
      <p:bldP spid="77" grpId="0" animBg="1"/>
      <p:bldP spid="77" grpId="1" animBg="1"/>
      <p:bldP spid="78" grpId="0" animBg="1"/>
      <p:bldP spid="78" grpId="1" animBg="1"/>
      <p:bldP spid="79" grpId="0" animBg="1"/>
      <p:bldP spid="80" grpId="0" animBg="1"/>
      <p:bldP spid="8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11EA70-F497-4CA6-BE7E-90B12FA73C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3DD489-7D85-4124-AA6A-4E23E847CE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D24FB0-BCFA-4D39-BA11-E9627F2B8737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1203</Words>
  <Application>Microsoft Office PowerPoint</Application>
  <PresentationFormat>On-screen Show (4:3)</PresentationFormat>
  <Paragraphs>126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Accent SF</vt:lpstr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PowerPoint Presentation</vt:lpstr>
      <vt:lpstr>Algebraic Methods</vt:lpstr>
      <vt:lpstr>Algebraic Methods</vt:lpstr>
      <vt:lpstr>PowerPoint Presentation</vt:lpstr>
      <vt:lpstr>Algebraic Methods</vt:lpstr>
      <vt:lpstr>Algebraic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47</cp:revision>
  <dcterms:created xsi:type="dcterms:W3CDTF">2018-04-30T00:32:33Z</dcterms:created>
  <dcterms:modified xsi:type="dcterms:W3CDTF">2021-02-18T21:07:07Z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