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7" Type="http://schemas.openxmlformats.org/officeDocument/2006/relationships/image" Target="../media/image144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3.png"/><Relationship Id="rId5" Type="http://schemas.openxmlformats.org/officeDocument/2006/relationships/image" Target="../media/image142.png"/><Relationship Id="rId4" Type="http://schemas.openxmlformats.org/officeDocument/2006/relationships/image" Target="../media/image14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png"/><Relationship Id="rId13" Type="http://schemas.openxmlformats.org/officeDocument/2006/relationships/image" Target="../media/image157.png"/><Relationship Id="rId18" Type="http://schemas.openxmlformats.org/officeDocument/2006/relationships/image" Target="../media/image162.png"/><Relationship Id="rId26" Type="http://schemas.openxmlformats.org/officeDocument/2006/relationships/image" Target="../media/image170.png"/><Relationship Id="rId3" Type="http://schemas.openxmlformats.org/officeDocument/2006/relationships/image" Target="../media/image147.png"/><Relationship Id="rId21" Type="http://schemas.openxmlformats.org/officeDocument/2006/relationships/image" Target="../media/image165.png"/><Relationship Id="rId34" Type="http://schemas.openxmlformats.org/officeDocument/2006/relationships/image" Target="../media/image178.png"/><Relationship Id="rId7" Type="http://schemas.openxmlformats.org/officeDocument/2006/relationships/image" Target="../media/image151.png"/><Relationship Id="rId12" Type="http://schemas.openxmlformats.org/officeDocument/2006/relationships/image" Target="../media/image156.png"/><Relationship Id="rId17" Type="http://schemas.openxmlformats.org/officeDocument/2006/relationships/image" Target="../media/image161.png"/><Relationship Id="rId25" Type="http://schemas.openxmlformats.org/officeDocument/2006/relationships/image" Target="../media/image169.png"/><Relationship Id="rId33" Type="http://schemas.openxmlformats.org/officeDocument/2006/relationships/image" Target="../media/image177.png"/><Relationship Id="rId38" Type="http://schemas.openxmlformats.org/officeDocument/2006/relationships/image" Target="../media/image182.png"/><Relationship Id="rId2" Type="http://schemas.openxmlformats.org/officeDocument/2006/relationships/image" Target="../media/image146.png"/><Relationship Id="rId16" Type="http://schemas.openxmlformats.org/officeDocument/2006/relationships/image" Target="../media/image160.png"/><Relationship Id="rId20" Type="http://schemas.openxmlformats.org/officeDocument/2006/relationships/image" Target="../media/image164.png"/><Relationship Id="rId29" Type="http://schemas.openxmlformats.org/officeDocument/2006/relationships/image" Target="../media/image1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11" Type="http://schemas.openxmlformats.org/officeDocument/2006/relationships/image" Target="../media/image155.png"/><Relationship Id="rId24" Type="http://schemas.openxmlformats.org/officeDocument/2006/relationships/image" Target="../media/image168.png"/><Relationship Id="rId32" Type="http://schemas.openxmlformats.org/officeDocument/2006/relationships/image" Target="../media/image176.png"/><Relationship Id="rId37" Type="http://schemas.openxmlformats.org/officeDocument/2006/relationships/image" Target="../media/image181.png"/><Relationship Id="rId5" Type="http://schemas.openxmlformats.org/officeDocument/2006/relationships/image" Target="../media/image149.png"/><Relationship Id="rId15" Type="http://schemas.openxmlformats.org/officeDocument/2006/relationships/image" Target="../media/image159.png"/><Relationship Id="rId23" Type="http://schemas.openxmlformats.org/officeDocument/2006/relationships/image" Target="../media/image167.png"/><Relationship Id="rId28" Type="http://schemas.openxmlformats.org/officeDocument/2006/relationships/image" Target="../media/image172.png"/><Relationship Id="rId36" Type="http://schemas.openxmlformats.org/officeDocument/2006/relationships/image" Target="../media/image180.png"/><Relationship Id="rId10" Type="http://schemas.openxmlformats.org/officeDocument/2006/relationships/image" Target="../media/image154.png"/><Relationship Id="rId19" Type="http://schemas.openxmlformats.org/officeDocument/2006/relationships/image" Target="../media/image163.png"/><Relationship Id="rId31" Type="http://schemas.openxmlformats.org/officeDocument/2006/relationships/image" Target="../media/image175.png"/><Relationship Id="rId4" Type="http://schemas.openxmlformats.org/officeDocument/2006/relationships/image" Target="../media/image148.png"/><Relationship Id="rId9" Type="http://schemas.openxmlformats.org/officeDocument/2006/relationships/image" Target="../media/image153.png"/><Relationship Id="rId14" Type="http://schemas.openxmlformats.org/officeDocument/2006/relationships/image" Target="../media/image158.png"/><Relationship Id="rId22" Type="http://schemas.openxmlformats.org/officeDocument/2006/relationships/image" Target="../media/image166.png"/><Relationship Id="rId27" Type="http://schemas.openxmlformats.org/officeDocument/2006/relationships/image" Target="../media/image171.png"/><Relationship Id="rId30" Type="http://schemas.openxmlformats.org/officeDocument/2006/relationships/image" Target="../media/image174.png"/><Relationship Id="rId35" Type="http://schemas.openxmlformats.org/officeDocument/2006/relationships/image" Target="../media/image17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1E</a:t>
            </a:r>
          </a:p>
        </p:txBody>
      </p:sp>
    </p:spTree>
    <p:extLst>
      <p:ext uri="{BB962C8B-B14F-4D97-AF65-F5344CB8AC3E}">
        <p14:creationId xmlns:p14="http://schemas.microsoft.com/office/powerpoint/2010/main" val="377510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split a fraction that has repeated linear roots into a Partial Fraction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2667000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For example: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2514600"/>
                <a:ext cx="1665969" cy="64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514600"/>
                <a:ext cx="1665969" cy="6450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0" y="2514600"/>
                <a:ext cx="875176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514600"/>
                <a:ext cx="875176" cy="5986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53000" y="2514600"/>
                <a:ext cx="875176" cy="5970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14600"/>
                <a:ext cx="875176" cy="5970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0" y="26670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67000"/>
                <a:ext cx="3850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72200" y="2514600"/>
                <a:ext cx="970266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14600"/>
                <a:ext cx="970266" cy="59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91200" y="26670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67000"/>
                <a:ext cx="3850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010400" y="2590800"/>
            <a:ext cx="2022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when split up into Partial Fractions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410200" y="3200400"/>
            <a:ext cx="5334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00600" y="4648200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repeated root is included once ‘fully’ and once ‘broken down’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943600" y="3200400"/>
            <a:ext cx="6858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83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split a fraction that has repeated linear roots into a Partial Fraction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19200" y="23622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Split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9600" y="3276600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into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62000" y="2667000"/>
                <a:ext cx="1532727" cy="562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+14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GB" sz="14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667000"/>
                <a:ext cx="1532727" cy="562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43400" y="1447800"/>
                <a:ext cx="134382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447800"/>
                <a:ext cx="1343829" cy="495649"/>
              </a:xfrm>
              <a:prstGeom prst="rect">
                <a:avLst/>
              </a:prstGeom>
              <a:blipFill rotWithShape="1">
                <a:blip r:embed="rId3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10000" y="2057400"/>
                <a:ext cx="703334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703334" cy="471989"/>
              </a:xfrm>
              <a:prstGeom prst="rect">
                <a:avLst/>
              </a:prstGeom>
              <a:blipFill rotWithShape="1">
                <a:blip r:embed="rId4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48200" y="2057400"/>
                <a:ext cx="775469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57400"/>
                <a:ext cx="775469" cy="470835"/>
              </a:xfrm>
              <a:prstGeom prst="rect">
                <a:avLst/>
              </a:prstGeom>
              <a:blipFill rotWithShape="1">
                <a:blip r:embed="rId5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86400" y="2057400"/>
                <a:ext cx="788293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788293" cy="471989"/>
              </a:xfrm>
              <a:prstGeom prst="rect">
                <a:avLst/>
              </a:prstGeom>
              <a:blipFill rotWithShape="1">
                <a:blip r:embed="rId6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19600" y="2133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1336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57800" y="2133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1336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71800" y="2667000"/>
                <a:ext cx="1370953" cy="48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667000"/>
                <a:ext cx="1370953" cy="488082"/>
              </a:xfrm>
              <a:prstGeom prst="rect">
                <a:avLst/>
              </a:prstGeom>
              <a:blipFill rotWithShape="1">
                <a:blip r:embed="rId8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62600" y="2743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7432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743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7432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43400" y="2667000"/>
                <a:ext cx="1370953" cy="48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667000"/>
                <a:ext cx="1370953" cy="488082"/>
              </a:xfrm>
              <a:prstGeom prst="rect">
                <a:avLst/>
              </a:prstGeom>
              <a:blipFill rotWithShape="1"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33288" y="2648712"/>
                <a:ext cx="1343829" cy="512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288" y="2648712"/>
                <a:ext cx="1343829" cy="512000"/>
              </a:xfrm>
              <a:prstGeom prst="rect">
                <a:avLst/>
              </a:prstGeom>
              <a:blipFill rotWithShape="1">
                <a:blip r:embed="rId10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05200" y="3352800"/>
                <a:ext cx="322222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352800"/>
                <a:ext cx="3222229" cy="495649"/>
              </a:xfrm>
              <a:prstGeom prst="rect">
                <a:avLst/>
              </a:prstGeom>
              <a:blipFill rotWithShape="1">
                <a:blip r:embed="rId11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67200" y="3962400"/>
                <a:ext cx="30640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𝐶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+1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962400"/>
                <a:ext cx="3064044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895600" y="3962400"/>
                <a:ext cx="12610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11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+14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962400"/>
                <a:ext cx="1261051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4267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267200"/>
                <a:ext cx="304892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4267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2672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267200" y="4267200"/>
                <a:ext cx="4404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267200"/>
                <a:ext cx="440442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4495800"/>
                <a:ext cx="4203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495800"/>
                <a:ext cx="420307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38600" y="4495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95800"/>
                <a:ext cx="335348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67200" y="4495800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95800"/>
                <a:ext cx="325024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7600" y="4800600"/>
                <a:ext cx="5068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0.75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00600"/>
                <a:ext cx="506869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38600" y="4800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00600"/>
                <a:ext cx="335348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5029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304892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038600" y="5029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0292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67200" y="5029200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029200"/>
                <a:ext cx="325024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2971800" y="42672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-1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819400" y="48006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-0.5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67200" y="4800600"/>
                <a:ext cx="604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0.25</m:t>
                      </m:r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00600"/>
                <a:ext cx="604974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52400" y="4953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At this point there is no way to cancel B and C to leave A by substituting a value in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52400" y="56388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Choose any value for x (that hasn’t been used yet), and use the values you know for B and C to leave 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895600" y="53340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038600" y="533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86200" y="53340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304892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67200" y="5334000"/>
                <a:ext cx="4041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  <m:r>
                        <a:rPr lang="en-GB" sz="1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334000"/>
                <a:ext cx="404150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572000" y="533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34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800600" y="5334000"/>
                <a:ext cx="4099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334000"/>
                <a:ext cx="409984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105400" y="533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334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334000" y="5334000"/>
                <a:ext cx="3513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GB" sz="1200" dirty="0"/>
                  <a:t>C</a:t>
                </a: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334000"/>
                <a:ext cx="351378" cy="276999"/>
              </a:xfrm>
              <a:prstGeom prst="rect">
                <a:avLst/>
              </a:prstGeom>
              <a:blipFill rotWithShape="1">
                <a:blip r:embed="rId27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038600" y="5562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562600"/>
                <a:ext cx="335348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886200" y="5562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562600"/>
                <a:ext cx="304892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267200" y="55626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562600"/>
                <a:ext cx="319190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495800" y="5562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562600"/>
                <a:ext cx="335348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24400" y="5562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562600"/>
                <a:ext cx="304892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953000" y="5562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562600"/>
                <a:ext cx="335348" cy="276999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5181600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38600" y="5791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7912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886200" y="5791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91200"/>
                <a:ext cx="304892" cy="276999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267200" y="57912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791200"/>
                <a:ext cx="319190" cy="276999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Arrow Connector 79"/>
          <p:cNvCxnSpPr/>
          <p:nvPr/>
        </p:nvCxnSpPr>
        <p:spPr>
          <a:xfrm flipV="1">
            <a:off x="2590800" y="54102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276600" y="6172200"/>
                <a:ext cx="703334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6172200"/>
                <a:ext cx="703334" cy="487954"/>
              </a:xfrm>
              <a:prstGeom prst="rect">
                <a:avLst/>
              </a:prstGeom>
              <a:blipFill rotWithShape="1">
                <a:blip r:embed="rId35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114800" y="6172200"/>
                <a:ext cx="775469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172200"/>
                <a:ext cx="775469" cy="487954"/>
              </a:xfrm>
              <a:prstGeom prst="rect">
                <a:avLst/>
              </a:prstGeom>
              <a:blipFill rotWithShape="1">
                <a:blip r:embed="rId36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953000" y="6172200"/>
                <a:ext cx="788293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6172200"/>
                <a:ext cx="788293" cy="487954"/>
              </a:xfrm>
              <a:prstGeom prst="rect">
                <a:avLst/>
              </a:prstGeom>
              <a:blipFill rotWithShape="1">
                <a:blip r:embed="rId37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8862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248400"/>
                <a:ext cx="335348" cy="276999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7244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62484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0480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62484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ctangle 86"/>
          <p:cNvSpPr/>
          <p:nvPr/>
        </p:nvSpPr>
        <p:spPr>
          <a:xfrm>
            <a:off x="4343400" y="1447800"/>
            <a:ext cx="1371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3810000" y="2057400"/>
            <a:ext cx="2438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3276600" y="6172200"/>
            <a:ext cx="2438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3733800" y="3352800"/>
            <a:ext cx="2895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6248400" y="16764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6629400" y="17526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Split the fraction into its 3 parts</a:t>
            </a:r>
          </a:p>
        </p:txBody>
      </p:sp>
      <p:sp>
        <p:nvSpPr>
          <p:cNvPr id="93" name="Arc 92"/>
          <p:cNvSpPr/>
          <p:nvPr/>
        </p:nvSpPr>
        <p:spPr>
          <a:xfrm>
            <a:off x="6781800" y="22860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Arc 93"/>
          <p:cNvSpPr/>
          <p:nvPr/>
        </p:nvSpPr>
        <p:spPr>
          <a:xfrm>
            <a:off x="6781800" y="29718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Arc 94"/>
          <p:cNvSpPr/>
          <p:nvPr/>
        </p:nvSpPr>
        <p:spPr>
          <a:xfrm>
            <a:off x="7162800" y="3581400"/>
            <a:ext cx="457200" cy="5334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Arc 95"/>
          <p:cNvSpPr/>
          <p:nvPr/>
        </p:nvSpPr>
        <p:spPr>
          <a:xfrm>
            <a:off x="5638800" y="5943600"/>
            <a:ext cx="457200" cy="4572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7162800" y="23622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Make the denominators equivalent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162800" y="31242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Group up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543800" y="3657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The numerators will be the same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943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Sub in the values of A, B and C</a:t>
            </a:r>
          </a:p>
        </p:txBody>
      </p:sp>
      <p:sp>
        <p:nvSpPr>
          <p:cNvPr id="10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13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  <p:bldP spid="52" grpId="0"/>
      <p:bldP spid="60" grpId="0"/>
      <p:bldP spid="14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84" grpId="0"/>
      <p:bldP spid="85" grpId="0"/>
      <p:bldP spid="86" grpId="0"/>
      <p:bldP spid="87" grpId="0" animBg="1"/>
      <p:bldP spid="87" grpId="1" animBg="1"/>
      <p:bldP spid="88" grpId="0" animBg="1"/>
      <p:bldP spid="88" grpId="1" animBg="1"/>
      <p:bldP spid="89" grpId="0" animBg="1"/>
      <p:bldP spid="90" grpId="0" animBg="1"/>
      <p:bldP spid="90" grpId="1" animBg="1"/>
      <p:bldP spid="91" grpId="0" animBg="1"/>
      <p:bldP spid="92" grpId="0"/>
      <p:bldP spid="93" grpId="0" animBg="1"/>
      <p:bldP spid="94" grpId="0" animBg="1"/>
      <p:bldP spid="95" grpId="0" animBg="1"/>
      <p:bldP spid="96" grpId="0" animBg="1"/>
      <p:bldP spid="97" grpId="0"/>
      <p:bldP spid="98" grpId="0"/>
      <p:bldP spid="99" grpId="0"/>
      <p:bldP spid="10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11EA70-F497-4CA6-BE7E-90B12FA73C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3DD489-7D85-4124-AA6A-4E23E847CE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D24FB0-BCFA-4D39-BA11-E9627F2B8737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562</Words>
  <Application>Microsoft Office PowerPoint</Application>
  <PresentationFormat>On-screen Show (4:3)</PresentationFormat>
  <Paragraphs>80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Accent SF</vt:lpstr>
      <vt:lpstr>Arial</vt:lpstr>
      <vt:lpstr>Calibri</vt:lpstr>
      <vt:lpstr>Calibri Light</vt:lpstr>
      <vt:lpstr>Cambria Math</vt:lpstr>
      <vt:lpstr>Comic Sans MS</vt:lpstr>
      <vt:lpstr>Office Theme</vt:lpstr>
      <vt:lpstr>PowerPoint Presentation</vt:lpstr>
      <vt:lpstr>Algebraic Methods</vt:lpstr>
      <vt:lpstr>Algebraic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46</cp:revision>
  <dcterms:created xsi:type="dcterms:W3CDTF">2018-04-30T00:32:33Z</dcterms:created>
  <dcterms:modified xsi:type="dcterms:W3CDTF">2021-02-18T21:05:57Z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