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7" r:id="rId5"/>
    <p:sldId id="268" r:id="rId6"/>
    <p:sldId id="279" r:id="rId7"/>
    <p:sldId id="280" r:id="rId8"/>
    <p:sldId id="281" r:id="rId9"/>
    <p:sldId id="282" r:id="rId10"/>
    <p:sldId id="283" r:id="rId11"/>
    <p:sldId id="284" r:id="rId12"/>
    <p:sldId id="28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10000">
              <a:schemeClr val="accent6">
                <a:lumMod val="20000"/>
                <a:lumOff val="80000"/>
              </a:schemeClr>
            </a:gs>
            <a:gs pos="90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m6Y5x3foZ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436422" y="3082752"/>
            <a:ext cx="8271175" cy="90024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Teachings for Exercise 1E</a:t>
            </a:r>
            <a:endParaRPr lang="ja-JP" alt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134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answer exam questions based on large amounts of real data that you will be given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large data set contains information recorded over a number of years at weather stations around the world (as shown)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data was recorded in both 1987 and 2015, and you will most likely be asked to draw comparisons between the two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You do not need to </a:t>
            </a:r>
            <a:r>
              <a:rPr lang="en-US" sz="16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memorise</a:t>
            </a: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 the data, but being familiar with it and the locations shown will be useful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8426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7754" y="3481894"/>
            <a:ext cx="2648782" cy="311265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1686" y="1044746"/>
            <a:ext cx="4632618" cy="2319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81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answer exam questions based on large amounts of real data that you will be given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different sets of data recorded are as follows: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8426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8606" y="3152503"/>
            <a:ext cx="2473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Daily mean temperature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92927" y="4079966"/>
            <a:ext cx="19351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Daily total rainfall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31966" y="5673635"/>
            <a:ext cx="20521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Daily total sunshine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54628" y="1249681"/>
            <a:ext cx="24506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>
                <a:latin typeface="Comic Sans MS" panose="030F0702030302020204" pitchFamily="66" charset="0"/>
              </a:rPr>
              <a:t>Daily mean wind direction and </a:t>
            </a:r>
            <a:r>
              <a:rPr lang="en-US" sz="1600" u="sng" dirty="0" err="1">
                <a:latin typeface="Comic Sans MS" panose="030F0702030302020204" pitchFamily="66" charset="0"/>
              </a:rPr>
              <a:t>windspeed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50168" y="3287488"/>
            <a:ext cx="20617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Daily maximum gust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15333" y="4541522"/>
            <a:ext cx="21854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>
                <a:latin typeface="Comic Sans MS" panose="030F0702030302020204" pitchFamily="66" charset="0"/>
              </a:rPr>
              <a:t>Daily maximum relative humidity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58236" y="1449979"/>
            <a:ext cx="20896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>
                <a:latin typeface="Comic Sans MS" panose="030F0702030302020204" pitchFamily="66" charset="0"/>
              </a:rPr>
              <a:t>Daily mean cloud cover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19195" y="3174276"/>
            <a:ext cx="2076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Daily mean visibility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36612" y="4833257"/>
            <a:ext cx="21034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Daily mean pressure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27315" y="3431177"/>
            <a:ext cx="2412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The mean temperature on that day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1223" y="4410891"/>
            <a:ext cx="300881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The amount of rainfall that day (including snow or hail that has been melted)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Amounts </a:t>
            </a:r>
            <a:r>
              <a:rPr lang="en-US" sz="1400">
                <a:latin typeface="Comic Sans MS" panose="030F0702030302020204" pitchFamily="66" charset="0"/>
                <a:sym typeface="Wingdings" panose="05000000000000000000" pitchFamily="2" charset="2"/>
              </a:rPr>
              <a:t>less than 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0.05mm are recorded as ‘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tr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’ (trace)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96984" y="5974081"/>
            <a:ext cx="2412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Recorded to the nearest tenth of an hour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58194" y="2081347"/>
            <a:ext cx="2412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This is measured in knots according to the 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beaufort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scale (more on the next slide)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66902" y="3640181"/>
            <a:ext cx="24122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The highest instantaneous wind speed recorded, in knots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49485" y="5181598"/>
            <a:ext cx="2412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This is a percentage of air saturation with water. Above 95% leads to mist/fog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583679" y="2090055"/>
            <a:ext cx="24122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Measured in ‘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oktas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’, or eighths of the sky covered by cloud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627222" y="3570511"/>
            <a:ext cx="241227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This is measured in 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decametres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(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Dm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). The greatest distance at which an object can be seen in daylight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592389" y="5207722"/>
            <a:ext cx="2412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Measured in 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hectopascals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(1hPa = 100 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Newtons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per square 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metre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)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68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answer exam questions based on large amounts of real data that you will be given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8426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1E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367032"/>
              </p:ext>
            </p:extLst>
          </p:nvPr>
        </p:nvGraphicFramePr>
        <p:xfrm>
          <a:off x="459357" y="2889377"/>
          <a:ext cx="6118995" cy="27011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9665">
                  <a:extLst>
                    <a:ext uri="{9D8B030D-6E8A-4147-A177-3AD203B41FA5}">
                      <a16:colId xmlns:a16="http://schemas.microsoft.com/office/drawing/2014/main" val="4270646646"/>
                    </a:ext>
                  </a:extLst>
                </a:gridCol>
                <a:gridCol w="2039665">
                  <a:extLst>
                    <a:ext uri="{9D8B030D-6E8A-4147-A177-3AD203B41FA5}">
                      <a16:colId xmlns:a16="http://schemas.microsoft.com/office/drawing/2014/main" val="4199761985"/>
                    </a:ext>
                  </a:extLst>
                </a:gridCol>
                <a:gridCol w="2039665">
                  <a:extLst>
                    <a:ext uri="{9D8B030D-6E8A-4147-A177-3AD203B41FA5}">
                      <a16:colId xmlns:a16="http://schemas.microsoft.com/office/drawing/2014/main" val="446187491"/>
                    </a:ext>
                  </a:extLst>
                </a:gridCol>
              </a:tblGrid>
              <a:tr h="4695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Beaufort scale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Descriptive term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Average speed at 10metres above ground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2503039"/>
                  </a:ext>
                </a:extLst>
              </a:tr>
              <a:tr h="4695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Calm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Less than 1 knot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9327561"/>
                  </a:ext>
                </a:extLst>
              </a:tr>
              <a:tr h="4695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1-3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Light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1-10 knots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6542094"/>
                  </a:ext>
                </a:extLst>
              </a:tr>
              <a:tr h="4695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4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Moderate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11-16 knots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4069412"/>
                  </a:ext>
                </a:extLst>
              </a:tr>
              <a:tr h="4695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5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Fresh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17-21 knots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58588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38681" y="2985265"/>
            <a:ext cx="21277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1 knot is a ‘nautical mile per hour’, and is equivalent to 1.15mph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hlinkClick r:id="rId2"/>
          </p:cNvPr>
          <p:cNvSpPr txBox="1"/>
          <p:nvPr/>
        </p:nvSpPr>
        <p:spPr>
          <a:xfrm>
            <a:off x="7320273" y="3916828"/>
            <a:ext cx="1229824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  <a:latin typeface="Comic Sans MS" panose="030F0702030302020204" pitchFamily="66" charset="0"/>
              </a:rPr>
              <a:t>CLICK</a:t>
            </a:r>
            <a:endParaRPr lang="en-GB" sz="28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132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answer exam questions based on large amounts of real data that you will be given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8426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25" t="182" r="25018"/>
          <a:stretch/>
        </p:blipFill>
        <p:spPr>
          <a:xfrm>
            <a:off x="1036320" y="2194560"/>
            <a:ext cx="6980618" cy="450233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001693" y="1776550"/>
            <a:ext cx="1253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latin typeface="Comic Sans MS" panose="030F0702030302020204" pitchFamily="66" charset="0"/>
              </a:rPr>
              <a:t>Camborne</a:t>
            </a:r>
            <a:endParaRPr lang="en-GB" b="1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737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answer exam questions based on large amounts of real data that you will be given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Look at the extract given to the right. 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Describe the type of data represented by daily total rainfall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Continuous Quantitative Data</a:t>
            </a: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8426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1953" y="1454331"/>
            <a:ext cx="4620457" cy="384510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316687" y="1045030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err="1">
                <a:latin typeface="Comic Sans MS" panose="030F0702030302020204" pitchFamily="66" charset="0"/>
              </a:rPr>
              <a:t>Hurn</a:t>
            </a:r>
            <a:endParaRPr lang="en-GB" b="1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26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51138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answer exam questions based on large amounts of real data that you will be given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Look at the extract given to the right. 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Alison is investigating daily maximum gust. She wants to select a sample size of size 5 from the first 20 days in </a:t>
            </a:r>
            <a:r>
              <a:rPr lang="en-US" sz="1600" dirty="0" err="1">
                <a:latin typeface="Comic Sans MS" panose="030F0702030302020204" pitchFamily="66" charset="0"/>
              </a:rPr>
              <a:t>Hurn</a:t>
            </a:r>
            <a:r>
              <a:rPr lang="en-US" sz="1600" dirty="0">
                <a:latin typeface="Comic Sans MS" panose="030F0702030302020204" pitchFamily="66" charset="0"/>
              </a:rPr>
              <a:t> in June 1987. She uses the first two digits of the date as the sampling frame and generates 5 random numbers from 1-20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b) State the type of sampling method used</a:t>
            </a: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c) Why might the method not generate a sample of size 5?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8426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1953" y="1454331"/>
            <a:ext cx="4620457" cy="384510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316687" y="1045030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err="1">
                <a:latin typeface="Comic Sans MS" panose="030F0702030302020204" pitchFamily="66" charset="0"/>
              </a:rPr>
              <a:t>Hurn</a:t>
            </a:r>
            <a:endParaRPr lang="en-GB" b="1" u="sng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0023" y="5503818"/>
            <a:ext cx="2226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Simple Random Sampling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98035" y="5897014"/>
            <a:ext cx="3495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Some of the values have n/a, meaning no data was recorded that day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273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51138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answer exam questions based on large amounts of real data that you will be given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Using the extract to the right, calculate: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mean daily mean temperature for the first 5 days of June in </a:t>
            </a:r>
            <a:r>
              <a:rPr lang="en-US" sz="1600" dirty="0" err="1">
                <a:latin typeface="Comic Sans MS" panose="030F0702030302020204" pitchFamily="66" charset="0"/>
              </a:rPr>
              <a:t>Hurn</a:t>
            </a:r>
            <a:r>
              <a:rPr lang="en-US" sz="1600" dirty="0">
                <a:latin typeface="Comic Sans MS" panose="030F0702030302020204" pitchFamily="66" charset="0"/>
              </a:rPr>
              <a:t> in 1987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median daily total rainfall for the week of 14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June to 20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June inclusive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8426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1953" y="1454331"/>
            <a:ext cx="4620457" cy="384510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316687" y="1045030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err="1">
                <a:latin typeface="Comic Sans MS" panose="030F0702030302020204" pitchFamily="66" charset="0"/>
              </a:rPr>
              <a:t>Hurn</a:t>
            </a:r>
            <a:endParaRPr lang="en-GB" b="1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28133" y="4229854"/>
                <a:ext cx="3027495" cy="5014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133" y="4229854"/>
                <a:ext cx="3027495" cy="501419"/>
              </a:xfrm>
              <a:prstGeom prst="rect">
                <a:avLst/>
              </a:prstGeom>
              <a:blipFill>
                <a:blip r:embed="rId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794933" y="4808974"/>
                <a:ext cx="855427" cy="3125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4933" y="4808974"/>
                <a:ext cx="855427" cy="3125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5111930" y="2133600"/>
            <a:ext cx="348343" cy="78377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-265316" y="4642429"/>
            <a:ext cx="2200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The table is to 1dp, so maintain this level of accuracy!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70486" y="4194699"/>
            <a:ext cx="374848" cy="109639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126893" y="5460268"/>
                <a:ext cx="217514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0, 3.7, 5.6, 0.1, 7.4, 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𝑡𝑟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6893" y="5460268"/>
                <a:ext cx="217514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128373" y="5843487"/>
                <a:ext cx="217514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0, 0, 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𝑡𝑟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0.1, 3.7, 5.6, 7.4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8373" y="5843487"/>
                <a:ext cx="2175147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476082" y="6226706"/>
                <a:ext cx="146437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𝑀𝑒𝑑𝑖𝑎𝑛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=0.1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082" y="6226706"/>
                <a:ext cx="1464375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6545336" y="5505043"/>
            <a:ext cx="238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Trace amount are slightly larger than 0</a:t>
            </a:r>
          </a:p>
          <a:p>
            <a:pPr algn="ctr"/>
            <a:endParaRPr lang="en-US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Treat them as 0 for any numerical calculations though!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19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 animBg="1"/>
      <p:bldP spid="12" grpId="1" animBg="1"/>
      <p:bldP spid="13" grpId="0"/>
      <p:bldP spid="13" grpId="1"/>
      <p:bldP spid="14" grpId="0" animBg="1"/>
      <p:bldP spid="16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51138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answer exam questions based on large amounts of real data that you will be given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b) The median daily total rainfall for the week of 14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June to 20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June inclusive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median daily total rainfall for the same week in Perth was 19.0mm. Karl states that more southerly countries experience higher rainfall during June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c) State, with a reason, whether your answer to b) supports this statement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8426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1953" y="1454331"/>
            <a:ext cx="4620457" cy="384510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316687" y="1045030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err="1">
                <a:latin typeface="Comic Sans MS" panose="030F0702030302020204" pitchFamily="66" charset="0"/>
              </a:rPr>
              <a:t>Hurn</a:t>
            </a:r>
            <a:endParaRPr lang="en-GB" b="1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194895" y="3305444"/>
                <a:ext cx="180741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𝑀𝑒𝑑𝑖𝑎𝑛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=0.1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mm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895" y="3305444"/>
                <a:ext cx="1807418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345576" y="5398553"/>
            <a:ext cx="451104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Perth is in Australia, which is south of the UK, and its median rainfall was higher. However, taking a small sample from a single location is each country means there is not enough data to support the statement.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833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8F1687-8995-42C6-B5E9-9FDBA3662B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3F7965-7696-43C5-B01A-88518D9960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631277-CB15-4512-9A23-55BD6D543C90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</TotalTime>
  <Words>847</Words>
  <Application>Microsoft Office PowerPoint</Application>
  <PresentationFormat>On-screen Show (4:3)</PresentationFormat>
  <Paragraphs>116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Constantia</vt:lpstr>
      <vt:lpstr>Wingdings</vt:lpstr>
      <vt:lpstr>Office テーマ</vt:lpstr>
      <vt:lpstr>PowerPoint Presentation</vt:lpstr>
      <vt:lpstr>Data Collection</vt:lpstr>
      <vt:lpstr>Data Collection</vt:lpstr>
      <vt:lpstr>Data Collection</vt:lpstr>
      <vt:lpstr>Data Collection</vt:lpstr>
      <vt:lpstr>Data Collection</vt:lpstr>
      <vt:lpstr>Data Collection</vt:lpstr>
      <vt:lpstr>Data Collection</vt:lpstr>
      <vt:lpstr>Data Collection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42</cp:revision>
  <dcterms:created xsi:type="dcterms:W3CDTF">2017-08-14T15:35:38Z</dcterms:created>
  <dcterms:modified xsi:type="dcterms:W3CDTF">2021-01-27T21:31:57Z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