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5" r:id="rId5"/>
    <p:sldId id="266" r:id="rId6"/>
    <p:sldId id="277" r:id="rId7"/>
    <p:sldId id="27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/>
            </a:gs>
            <a:gs pos="10000">
              <a:schemeClr val="accent6">
                <a:lumMod val="20000"/>
                <a:lumOff val="80000"/>
              </a:schemeClr>
            </a:gs>
            <a:gs pos="90000">
              <a:schemeClr val="accent6">
                <a:lumMod val="20000"/>
                <a:lumOff val="80000"/>
              </a:schemeClr>
            </a:gs>
            <a:gs pos="100000">
              <a:schemeClr val="accent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1BC11E-75C5-4612-8041-02DDC84458DD}"/>
              </a:ext>
            </a:extLst>
          </p:cNvPr>
          <p:cNvSpPr/>
          <p:nvPr/>
        </p:nvSpPr>
        <p:spPr>
          <a:xfrm>
            <a:off x="436422" y="3082752"/>
            <a:ext cx="8271175" cy="900246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onstantia" panose="02030602050306030303" pitchFamily="18" charset="0"/>
              </a:rPr>
              <a:t>Teachings for Exercise 1D</a:t>
            </a:r>
            <a:endParaRPr lang="ja-JP" alt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178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Data Collection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There are various different types of data which can be used in statistics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8426" y="6488668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1D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80458" y="2238102"/>
            <a:ext cx="2109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latin typeface="Comic Sans MS" panose="030F0702030302020204" pitchFamily="66" charset="0"/>
              </a:rPr>
              <a:t>Quantitative data</a:t>
            </a:r>
            <a:endParaRPr lang="en-GB" u="sng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36469" y="2695301"/>
            <a:ext cx="27998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 Data which is numerical, such as height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54482" y="3461656"/>
            <a:ext cx="2007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latin typeface="Comic Sans MS" panose="030F0702030302020204" pitchFamily="66" charset="0"/>
              </a:rPr>
              <a:t>Qualitative data</a:t>
            </a:r>
            <a:endParaRPr lang="en-GB" u="sng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0493" y="3918855"/>
            <a:ext cx="27998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 Data which is non-numerical, such as </a:t>
            </a:r>
            <a:r>
              <a:rPr lang="en-US" sz="1600" dirty="0" err="1">
                <a:latin typeface="Comic Sans MS" panose="030F0702030302020204" pitchFamily="66" charset="0"/>
                <a:sym typeface="Wingdings" panose="05000000000000000000" pitchFamily="2" charset="2"/>
              </a:rPr>
              <a:t>colour</a:t>
            </a: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, or worded answers to questions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4961" y="2251166"/>
            <a:ext cx="1670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latin typeface="Comic Sans MS" panose="030F0702030302020204" pitchFamily="66" charset="0"/>
              </a:rPr>
              <a:t>Discrete data</a:t>
            </a:r>
            <a:endParaRPr lang="en-GB" u="sng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24549" y="2708365"/>
            <a:ext cx="27998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 Data which can only take certain values. For example, the number of people can only be an integer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94812" y="4302034"/>
            <a:ext cx="1885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latin typeface="Comic Sans MS" panose="030F0702030302020204" pitchFamily="66" charset="0"/>
              </a:rPr>
              <a:t>Continuous data</a:t>
            </a:r>
            <a:endParaRPr lang="en-GB" u="sng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50526" y="4759233"/>
            <a:ext cx="27998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 Data which can take any value, the only limitation being how accurately we can measure it. </a:t>
            </a:r>
            <a:r>
              <a:rPr lang="en-US" sz="1600" dirty="0" err="1">
                <a:latin typeface="Comic Sans MS" panose="030F0702030302020204" pitchFamily="66" charset="0"/>
                <a:sym typeface="Wingdings" panose="05000000000000000000" pitchFamily="2" charset="2"/>
              </a:rPr>
              <a:t>Eg</a:t>
            </a: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) Height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077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Data Collection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There are various different types of data which can be used in statistics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8426" y="6488668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1D</a:t>
            </a:r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2205359"/>
              </p:ext>
            </p:extLst>
          </p:nvPr>
        </p:nvGraphicFramePr>
        <p:xfrm>
          <a:off x="748937" y="2336802"/>
          <a:ext cx="2891246" cy="23690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5623">
                  <a:extLst>
                    <a:ext uri="{9D8B030D-6E8A-4147-A177-3AD203B41FA5}">
                      <a16:colId xmlns:a16="http://schemas.microsoft.com/office/drawing/2014/main" val="1851191424"/>
                    </a:ext>
                  </a:extLst>
                </a:gridCol>
                <a:gridCol w="1445623">
                  <a:extLst>
                    <a:ext uri="{9D8B030D-6E8A-4147-A177-3AD203B41FA5}">
                      <a16:colId xmlns:a16="http://schemas.microsoft.com/office/drawing/2014/main" val="560687866"/>
                    </a:ext>
                  </a:extLst>
                </a:gridCol>
              </a:tblGrid>
              <a:tr h="46271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Length of wing (mm)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Number of butterflies, f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3823484"/>
                  </a:ext>
                </a:extLst>
              </a:tr>
              <a:tr h="46271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30-31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2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028795"/>
                  </a:ext>
                </a:extLst>
              </a:tr>
              <a:tr h="46271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32-33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25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7384282"/>
                  </a:ext>
                </a:extLst>
              </a:tr>
              <a:tr h="46271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34-36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30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9600136"/>
                  </a:ext>
                </a:extLst>
              </a:tr>
              <a:tr h="46271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37-39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13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4015601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338355" y="1733005"/>
            <a:ext cx="1975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latin typeface="Comic Sans MS" panose="030F0702030302020204" pitchFamily="66" charset="0"/>
              </a:rPr>
              <a:t>Class Boundaries</a:t>
            </a:r>
            <a:endParaRPr lang="en-GB" u="sng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15989" y="2155370"/>
            <a:ext cx="27998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 These are the maximum and minimum values that belong in a group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804263" y="3243943"/>
            <a:ext cx="11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latin typeface="Comic Sans MS" panose="030F0702030302020204" pitchFamily="66" charset="0"/>
              </a:rPr>
              <a:t>Midpoint</a:t>
            </a:r>
            <a:endParaRPr lang="en-GB" u="sng" dirty="0"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902926" y="3657599"/>
            <a:ext cx="27998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 This is the mean of the class boundaries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677989" y="4519748"/>
            <a:ext cx="1399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latin typeface="Comic Sans MS" panose="030F0702030302020204" pitchFamily="66" charset="0"/>
              </a:rPr>
              <a:t>Class width</a:t>
            </a:r>
            <a:endParaRPr lang="en-GB" u="sng" dirty="0"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15989" y="4933404"/>
            <a:ext cx="27998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 This is the difference between the upper and lower class boundaries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370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Data Collection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There are various different types of data which can be used in statistics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8426" y="6488668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1D</a:t>
            </a:r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2205359"/>
              </p:ext>
            </p:extLst>
          </p:nvPr>
        </p:nvGraphicFramePr>
        <p:xfrm>
          <a:off x="748937" y="2336802"/>
          <a:ext cx="2891246" cy="23690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5623">
                  <a:extLst>
                    <a:ext uri="{9D8B030D-6E8A-4147-A177-3AD203B41FA5}">
                      <a16:colId xmlns:a16="http://schemas.microsoft.com/office/drawing/2014/main" val="1851191424"/>
                    </a:ext>
                  </a:extLst>
                </a:gridCol>
                <a:gridCol w="1445623">
                  <a:extLst>
                    <a:ext uri="{9D8B030D-6E8A-4147-A177-3AD203B41FA5}">
                      <a16:colId xmlns:a16="http://schemas.microsoft.com/office/drawing/2014/main" val="560687866"/>
                    </a:ext>
                  </a:extLst>
                </a:gridCol>
              </a:tblGrid>
              <a:tr h="46271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Length of wing (mm)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Number of butterflies, f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3823484"/>
                  </a:ext>
                </a:extLst>
              </a:tr>
              <a:tr h="46271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30-31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2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028795"/>
                  </a:ext>
                </a:extLst>
              </a:tr>
              <a:tr h="46271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32-33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25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7384282"/>
                  </a:ext>
                </a:extLst>
              </a:tr>
              <a:tr h="46271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34-36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30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9600136"/>
                  </a:ext>
                </a:extLst>
              </a:tr>
              <a:tr h="46271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37-39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13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40156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319451" y="1515292"/>
            <a:ext cx="42370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Is the length Qualitative or Quantitative?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0263" y="1841863"/>
            <a:ext cx="16674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Quantitative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315096" y="2442755"/>
            <a:ext cx="37753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Is the length Discrete or Continuous?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88971" y="2773680"/>
            <a:ext cx="1467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Continuous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84617" y="3378926"/>
            <a:ext cx="41975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Write down the class boundaries, midpoint and class width for the class 34-36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335812" y="4228096"/>
            <a:ext cx="46395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Class boundaries are 33.5 and 36.5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BE CAREFUL! For </a:t>
            </a:r>
            <a:r>
              <a:rPr lang="en-US" sz="1600" b="1" u="sng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continuous</a:t>
            </a: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data you need to take values from half-way between each group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Midpoint = 35mm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Class width = 3mm (using the boundaries above)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152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21" grpId="0"/>
      <p:bldP spid="22" grpId="0"/>
      <p:bldP spid="23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78F1687-8995-42C6-B5E9-9FDBA3662B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83F7965-7696-43C5-B01A-88518D9960C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E631277-CB15-4512-9A23-55BD6D543C90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190</TotalTime>
  <Words>271</Words>
  <Application>Microsoft Office PowerPoint</Application>
  <PresentationFormat>On-screen Show (4:3)</PresentationFormat>
  <Paragraphs>55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游ゴシック</vt:lpstr>
      <vt:lpstr>游ゴシック Light</vt:lpstr>
      <vt:lpstr>Arial</vt:lpstr>
      <vt:lpstr>Calibri</vt:lpstr>
      <vt:lpstr>Calibri Light</vt:lpstr>
      <vt:lpstr>Comic Sans MS</vt:lpstr>
      <vt:lpstr>Constantia</vt:lpstr>
      <vt:lpstr>Wingdings</vt:lpstr>
      <vt:lpstr>Office テーマ</vt:lpstr>
      <vt:lpstr>PowerPoint Presentation</vt:lpstr>
      <vt:lpstr>Data Collection</vt:lpstr>
      <vt:lpstr>Data Collection</vt:lpstr>
      <vt:lpstr>Data Collection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Gareth Westwater</cp:lastModifiedBy>
  <cp:revision>41</cp:revision>
  <dcterms:created xsi:type="dcterms:W3CDTF">2017-08-14T15:35:38Z</dcterms:created>
  <dcterms:modified xsi:type="dcterms:W3CDTF">2021-01-27T21:27:10Z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