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0.png"/><Relationship Id="rId3" Type="http://schemas.openxmlformats.org/officeDocument/2006/relationships/image" Target="../media/image240.png"/><Relationship Id="rId7" Type="http://schemas.openxmlformats.org/officeDocument/2006/relationships/image" Target="../media/image280.png"/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0.png"/><Relationship Id="rId5" Type="http://schemas.openxmlformats.org/officeDocument/2006/relationships/image" Target="../media/image260.png"/><Relationship Id="rId10" Type="http://schemas.openxmlformats.org/officeDocument/2006/relationships/image" Target="../media/image310.png"/><Relationship Id="rId4" Type="http://schemas.openxmlformats.org/officeDocument/2006/relationships/image" Target="../media/image250.png"/><Relationship Id="rId9" Type="http://schemas.openxmlformats.org/officeDocument/2006/relationships/image" Target="../media/image30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13" Type="http://schemas.openxmlformats.org/officeDocument/2006/relationships/image" Target="../media/image43.png"/><Relationship Id="rId18" Type="http://schemas.openxmlformats.org/officeDocument/2006/relationships/image" Target="../media/image48.png"/><Relationship Id="rId3" Type="http://schemas.openxmlformats.org/officeDocument/2006/relationships/image" Target="../media/image330.png"/><Relationship Id="rId21" Type="http://schemas.openxmlformats.org/officeDocument/2006/relationships/image" Target="../media/image51.png"/><Relationship Id="rId7" Type="http://schemas.openxmlformats.org/officeDocument/2006/relationships/image" Target="../media/image49.png"/><Relationship Id="rId12" Type="http://schemas.openxmlformats.org/officeDocument/2006/relationships/image" Target="../media/image420.png"/><Relationship Id="rId17" Type="http://schemas.openxmlformats.org/officeDocument/2006/relationships/image" Target="../media/image47.png"/><Relationship Id="rId2" Type="http://schemas.openxmlformats.org/officeDocument/2006/relationships/image" Target="../media/image320.png"/><Relationship Id="rId16" Type="http://schemas.openxmlformats.org/officeDocument/2006/relationships/image" Target="../media/image46.png"/><Relationship Id="rId20" Type="http://schemas.openxmlformats.org/officeDocument/2006/relationships/image" Target="../media/image5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0.png"/><Relationship Id="rId11" Type="http://schemas.openxmlformats.org/officeDocument/2006/relationships/image" Target="../media/image410.png"/><Relationship Id="rId24" Type="http://schemas.openxmlformats.org/officeDocument/2006/relationships/image" Target="../media/image54.png"/><Relationship Id="rId5" Type="http://schemas.openxmlformats.org/officeDocument/2006/relationships/image" Target="../media/image350.png"/><Relationship Id="rId15" Type="http://schemas.openxmlformats.org/officeDocument/2006/relationships/image" Target="../media/image45.png"/><Relationship Id="rId23" Type="http://schemas.openxmlformats.org/officeDocument/2006/relationships/image" Target="../media/image53.png"/><Relationship Id="rId10" Type="http://schemas.openxmlformats.org/officeDocument/2006/relationships/image" Target="../media/image400.png"/><Relationship Id="rId19" Type="http://schemas.openxmlformats.org/officeDocument/2006/relationships/image" Target="../media/image490.png"/><Relationship Id="rId4" Type="http://schemas.openxmlformats.org/officeDocument/2006/relationships/image" Target="../media/image340.png"/><Relationship Id="rId9" Type="http://schemas.openxmlformats.org/officeDocument/2006/relationships/image" Target="../media/image390.png"/><Relationship Id="rId14" Type="http://schemas.openxmlformats.org/officeDocument/2006/relationships/image" Target="../media/image44.png"/><Relationship Id="rId22" Type="http://schemas.openxmlformats.org/officeDocument/2006/relationships/image" Target="../media/image5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13" Type="http://schemas.openxmlformats.org/officeDocument/2006/relationships/image" Target="../media/image72.png"/><Relationship Id="rId18" Type="http://schemas.openxmlformats.org/officeDocument/2006/relationships/image" Target="../media/image77.png"/><Relationship Id="rId26" Type="http://schemas.openxmlformats.org/officeDocument/2006/relationships/image" Target="../media/image85.png"/><Relationship Id="rId3" Type="http://schemas.openxmlformats.org/officeDocument/2006/relationships/image" Target="../media/image62.png"/><Relationship Id="rId21" Type="http://schemas.openxmlformats.org/officeDocument/2006/relationships/image" Target="../media/image80.png"/><Relationship Id="rId7" Type="http://schemas.openxmlformats.org/officeDocument/2006/relationships/image" Target="../media/image66.png"/><Relationship Id="rId12" Type="http://schemas.openxmlformats.org/officeDocument/2006/relationships/image" Target="../media/image71.png"/><Relationship Id="rId17" Type="http://schemas.openxmlformats.org/officeDocument/2006/relationships/image" Target="../media/image76.png"/><Relationship Id="rId25" Type="http://schemas.openxmlformats.org/officeDocument/2006/relationships/image" Target="../media/image84.png"/><Relationship Id="rId2" Type="http://schemas.openxmlformats.org/officeDocument/2006/relationships/image" Target="../media/image61.png"/><Relationship Id="rId16" Type="http://schemas.openxmlformats.org/officeDocument/2006/relationships/image" Target="../media/image75.png"/><Relationship Id="rId20" Type="http://schemas.openxmlformats.org/officeDocument/2006/relationships/image" Target="../media/image79.png"/><Relationship Id="rId29" Type="http://schemas.openxmlformats.org/officeDocument/2006/relationships/image" Target="../media/image8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png"/><Relationship Id="rId11" Type="http://schemas.openxmlformats.org/officeDocument/2006/relationships/image" Target="../media/image70.png"/><Relationship Id="rId24" Type="http://schemas.openxmlformats.org/officeDocument/2006/relationships/image" Target="../media/image83.png"/><Relationship Id="rId5" Type="http://schemas.openxmlformats.org/officeDocument/2006/relationships/image" Target="../media/image64.png"/><Relationship Id="rId15" Type="http://schemas.openxmlformats.org/officeDocument/2006/relationships/image" Target="../media/image74.png"/><Relationship Id="rId23" Type="http://schemas.openxmlformats.org/officeDocument/2006/relationships/image" Target="../media/image82.png"/><Relationship Id="rId28" Type="http://schemas.openxmlformats.org/officeDocument/2006/relationships/image" Target="../media/image87.png"/><Relationship Id="rId10" Type="http://schemas.openxmlformats.org/officeDocument/2006/relationships/image" Target="../media/image56.png"/><Relationship Id="rId19" Type="http://schemas.openxmlformats.org/officeDocument/2006/relationships/image" Target="../media/image78.png"/><Relationship Id="rId31" Type="http://schemas.openxmlformats.org/officeDocument/2006/relationships/image" Target="../media/image90.png"/><Relationship Id="rId4" Type="http://schemas.openxmlformats.org/officeDocument/2006/relationships/image" Target="../media/image63.png"/><Relationship Id="rId9" Type="http://schemas.openxmlformats.org/officeDocument/2006/relationships/image" Target="../media/image55.png"/><Relationship Id="rId14" Type="http://schemas.openxmlformats.org/officeDocument/2006/relationships/image" Target="../media/image73.png"/><Relationship Id="rId22" Type="http://schemas.openxmlformats.org/officeDocument/2006/relationships/image" Target="../media/image81.png"/><Relationship Id="rId27" Type="http://schemas.openxmlformats.org/officeDocument/2006/relationships/image" Target="../media/image86.png"/><Relationship Id="rId30" Type="http://schemas.openxmlformats.org/officeDocument/2006/relationships/image" Target="../media/image8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2567" y="2322900"/>
            <a:ext cx="762216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ccent SF" pitchFamily="2" charset="0"/>
              </a:rPr>
              <a:t>Teachings for Section 1D</a:t>
            </a:r>
          </a:p>
        </p:txBody>
      </p:sp>
    </p:spTree>
    <p:extLst>
      <p:ext uri="{BB962C8B-B14F-4D97-AF65-F5344CB8AC3E}">
        <p14:creationId xmlns:p14="http://schemas.microsoft.com/office/powerpoint/2010/main" val="3369280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31242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split a fraction with two linear factors into Partial Fractions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86824" y="6488668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1D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2667000"/>
            <a:ext cx="1324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For example: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600200" y="2514600"/>
                <a:ext cx="1519197" cy="5986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+3)(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2514600"/>
                <a:ext cx="1519197" cy="59862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657600" y="2514600"/>
                <a:ext cx="705258" cy="5590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+3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514600"/>
                <a:ext cx="705258" cy="5590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724400" y="2514600"/>
                <a:ext cx="705258" cy="5590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2514600"/>
                <a:ext cx="705258" cy="55906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343400" y="2667000"/>
                <a:ext cx="38504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667000"/>
                <a:ext cx="385041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00400" y="2667000"/>
                <a:ext cx="38504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667000"/>
                <a:ext cx="385041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5562600" y="2667000"/>
            <a:ext cx="30893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when split up into Partial Fractions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600200" y="3581400"/>
                <a:ext cx="1519198" cy="5986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−3)(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+2)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581400"/>
                <a:ext cx="1519198" cy="59862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657600" y="3581400"/>
                <a:ext cx="705258" cy="554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581400"/>
                <a:ext cx="705258" cy="55496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724400" y="3581400"/>
                <a:ext cx="705258" cy="5574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𝐵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3581400"/>
                <a:ext cx="705258" cy="55746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343400" y="3733800"/>
                <a:ext cx="3850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3733800"/>
                <a:ext cx="385042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200400" y="3733800"/>
                <a:ext cx="38504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3733800"/>
                <a:ext cx="385041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5562600" y="3733800"/>
            <a:ext cx="30893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when split up into Partial Fractions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76400" y="4343400"/>
            <a:ext cx="4774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You need to be able to calculate the values of A and B…</a:t>
            </a: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33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31242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split a fraction with two linear factors into Partial Fractions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86824" y="6488668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1D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2438400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Split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81000" y="2743200"/>
                <a:ext cx="1691040" cy="6619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6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−2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−3)(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743200"/>
                <a:ext cx="1691040" cy="66191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304800" y="3505200"/>
            <a:ext cx="20008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into Partial Fractions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962400" y="1524000"/>
                <a:ext cx="1350563" cy="5352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6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−2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−3)(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524000"/>
                <a:ext cx="1350563" cy="535275"/>
              </a:xfrm>
              <a:prstGeom prst="rect">
                <a:avLst/>
              </a:prstGeom>
              <a:blipFill rotWithShape="1">
                <a:blip r:embed="rId3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733800" y="2209800"/>
                <a:ext cx="787652" cy="5352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−3)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2209800"/>
                <a:ext cx="787652" cy="535275"/>
              </a:xfrm>
              <a:prstGeom prst="rect">
                <a:avLst/>
              </a:prstGeom>
              <a:blipFill rotWithShape="1">
                <a:blip r:embed="rId4"/>
                <a:stretch>
                  <a:fillRect b="-45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648200" y="2209800"/>
                <a:ext cx="787652" cy="5338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𝐵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209800"/>
                <a:ext cx="787652" cy="533864"/>
              </a:xfrm>
              <a:prstGeom prst="rect">
                <a:avLst/>
              </a:prstGeom>
              <a:blipFill rotWithShape="1">
                <a:blip r:embed="rId5"/>
                <a:stretch>
                  <a:fillRect b="-45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419600" y="2362200"/>
                <a:ext cx="3593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362200"/>
                <a:ext cx="359394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124200" y="2819400"/>
                <a:ext cx="1350563" cy="540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−3)(</m:t>
                          </m:r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2819400"/>
                <a:ext cx="1350563" cy="540917"/>
              </a:xfrm>
              <a:prstGeom prst="rect">
                <a:avLst/>
              </a:prstGeom>
              <a:blipFill>
                <a:blip r:embed="rId7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724400" y="2819400"/>
                <a:ext cx="1350563" cy="540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𝐵</m:t>
                          </m:r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−3)</m:t>
                          </m:r>
                        </m:num>
                        <m:den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−3)(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2819400"/>
                <a:ext cx="1350563" cy="540917"/>
              </a:xfrm>
              <a:prstGeom prst="rect">
                <a:avLst/>
              </a:prstGeom>
              <a:blipFill>
                <a:blip r:embed="rId8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419600" y="2971800"/>
                <a:ext cx="3593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971800"/>
                <a:ext cx="359394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657600" y="3505200"/>
                <a:ext cx="2070182" cy="5486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  </m:t>
                      </m:r>
                      <m:f>
                        <m:fPr>
                          <m:ctrlPr>
                            <a:rPr lang="en-GB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𝐴</m:t>
                          </m:r>
                          <m:d>
                            <m:dPr>
                              <m:ctrlP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𝐵</m:t>
                          </m:r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−3)</m:t>
                          </m:r>
                        </m:num>
                        <m:den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−3)(</m:t>
                          </m:r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505200"/>
                <a:ext cx="2070182" cy="548676"/>
              </a:xfrm>
              <a:prstGeom prst="rect">
                <a:avLst/>
              </a:prstGeom>
              <a:blipFill rotWithShape="1">
                <a:blip r:embed="rId9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048000" y="4343400"/>
                <a:ext cx="7395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6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4343400"/>
                <a:ext cx="739561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733800" y="4343400"/>
                <a:ext cx="3593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343400"/>
                <a:ext cx="359393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038600" y="4343400"/>
                <a:ext cx="180216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i="1" smtClean="0">
                          <a:latin typeface="Cambria Math"/>
                        </a:rPr>
                        <m:t>A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𝐵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−3)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343400"/>
                <a:ext cx="1802160" cy="307777"/>
              </a:xfrm>
              <a:prstGeom prst="rect">
                <a:avLst/>
              </a:prstGeom>
              <a:blipFill rotWithShape="1">
                <a:blip r:embed="rId12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352800" y="4648200"/>
                <a:ext cx="4587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−8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4648200"/>
                <a:ext cx="458780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733800" y="4648200"/>
                <a:ext cx="3593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648200"/>
                <a:ext cx="359393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038600" y="4648200"/>
                <a:ext cx="58221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−4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648200"/>
                <a:ext cx="582211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505200" y="4953000"/>
                <a:ext cx="32412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4953000"/>
                <a:ext cx="324127" cy="3077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733800" y="4953000"/>
                <a:ext cx="3593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953000"/>
                <a:ext cx="359393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038600" y="4953000"/>
                <a:ext cx="3481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953000"/>
                <a:ext cx="348172" cy="307777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429000" y="5334000"/>
                <a:ext cx="42351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16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5334000"/>
                <a:ext cx="423514" cy="307777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733800" y="5334000"/>
                <a:ext cx="3593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5334000"/>
                <a:ext cx="359393" cy="307777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038600" y="5334000"/>
                <a:ext cx="4396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334000"/>
                <a:ext cx="439672" cy="307777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505200" y="5638800"/>
                <a:ext cx="32412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5638800"/>
                <a:ext cx="324127" cy="307777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733800" y="5638800"/>
                <a:ext cx="3593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5638800"/>
                <a:ext cx="359393" cy="307777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038600" y="5638800"/>
                <a:ext cx="3402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638800"/>
                <a:ext cx="340285" cy="307777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2971800" y="6096000"/>
                <a:ext cx="1012264" cy="5352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−3)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6096000"/>
                <a:ext cx="1012264" cy="535275"/>
              </a:xfrm>
              <a:prstGeom prst="rect">
                <a:avLst/>
              </a:prstGeom>
              <a:blipFill rotWithShape="1">
                <a:blip r:embed="rId22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191000" y="6096000"/>
                <a:ext cx="787652" cy="553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6096000"/>
                <a:ext cx="787652" cy="553870"/>
              </a:xfrm>
              <a:prstGeom prst="rect">
                <a:avLst/>
              </a:prstGeom>
              <a:blipFill rotWithShape="1">
                <a:blip r:embed="rId23"/>
                <a:stretch>
                  <a:fillRect b="-1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886200" y="6248400"/>
                <a:ext cx="3593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6248400"/>
                <a:ext cx="359394" cy="307777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Arc 49"/>
          <p:cNvSpPr/>
          <p:nvPr/>
        </p:nvSpPr>
        <p:spPr>
          <a:xfrm>
            <a:off x="5334000" y="1752600"/>
            <a:ext cx="685800" cy="7620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5943600" y="1905000"/>
            <a:ext cx="2590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Split the Fraction into its 2 linear parts, with numerators A and B</a:t>
            </a:r>
          </a:p>
        </p:txBody>
      </p:sp>
      <p:sp>
        <p:nvSpPr>
          <p:cNvPr id="52" name="Arc 51"/>
          <p:cNvSpPr/>
          <p:nvPr/>
        </p:nvSpPr>
        <p:spPr>
          <a:xfrm>
            <a:off x="5791200" y="2514600"/>
            <a:ext cx="609600" cy="6096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6096000" y="2590800"/>
            <a:ext cx="2438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Cross-multiply to make the denominators the same</a:t>
            </a:r>
          </a:p>
        </p:txBody>
      </p:sp>
      <p:sp>
        <p:nvSpPr>
          <p:cNvPr id="54" name="Arc 53"/>
          <p:cNvSpPr/>
          <p:nvPr/>
        </p:nvSpPr>
        <p:spPr>
          <a:xfrm>
            <a:off x="5791200" y="3200400"/>
            <a:ext cx="609600" cy="6096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6324600" y="3352800"/>
            <a:ext cx="2438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Group together as one fraction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962400" y="1524000"/>
            <a:ext cx="1371600" cy="609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3962400" y="3505200"/>
            <a:ext cx="1752600" cy="609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Arc 57"/>
          <p:cNvSpPr/>
          <p:nvPr/>
        </p:nvSpPr>
        <p:spPr>
          <a:xfrm>
            <a:off x="5791200" y="3886200"/>
            <a:ext cx="609600" cy="6096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6324600" y="3886200"/>
            <a:ext cx="2438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This has the same denominator as the initial fraction, so the numerators must be the same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962400" y="3505200"/>
            <a:ext cx="1752600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3962400" y="1524000"/>
            <a:ext cx="1371600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/>
          <p:cNvSpPr txBox="1"/>
          <p:nvPr/>
        </p:nvSpPr>
        <p:spPr>
          <a:xfrm>
            <a:off x="2133600" y="46482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If x = -1: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133600" y="53340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If x = 3:</a:t>
            </a:r>
          </a:p>
        </p:txBody>
      </p:sp>
      <p:sp>
        <p:nvSpPr>
          <p:cNvPr id="65" name="Arc 64"/>
          <p:cNvSpPr/>
          <p:nvPr/>
        </p:nvSpPr>
        <p:spPr>
          <a:xfrm>
            <a:off x="4800600" y="5791200"/>
            <a:ext cx="609600" cy="6096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TextBox 65"/>
          <p:cNvSpPr txBox="1"/>
          <p:nvPr/>
        </p:nvSpPr>
        <p:spPr>
          <a:xfrm>
            <a:off x="5334000" y="5791200"/>
            <a:ext cx="2438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You now have the values of A and B and can write the answer as Partial Fractions</a:t>
            </a:r>
          </a:p>
        </p:txBody>
      </p:sp>
      <p:sp>
        <p:nvSpPr>
          <p:cNvPr id="67" name="Rectangle 66"/>
          <p:cNvSpPr/>
          <p:nvPr/>
        </p:nvSpPr>
        <p:spPr>
          <a:xfrm>
            <a:off x="3733800" y="2209800"/>
            <a:ext cx="1676400" cy="609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/>
          <p:cNvSpPr/>
          <p:nvPr/>
        </p:nvSpPr>
        <p:spPr>
          <a:xfrm>
            <a:off x="3276600" y="6096000"/>
            <a:ext cx="1676400" cy="609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30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 animBg="1"/>
      <p:bldP spid="51" grpId="0"/>
      <p:bldP spid="52" grpId="0" animBg="1"/>
      <p:bldP spid="53" grpId="0"/>
      <p:bldP spid="54" grpId="0" animBg="1"/>
      <p:bldP spid="55" grpId="0"/>
      <p:bldP spid="56" grpId="0" animBg="1"/>
      <p:bldP spid="56" grpId="1" animBg="1"/>
      <p:bldP spid="57" grpId="0" animBg="1"/>
      <p:bldP spid="57" grpId="1" animBg="1"/>
      <p:bldP spid="58" grpId="0" animBg="1"/>
      <p:bldP spid="59" grpId="0"/>
      <p:bldP spid="60" grpId="0" animBg="1"/>
      <p:bldP spid="60" grpId="1" animBg="1"/>
      <p:bldP spid="61" grpId="0" animBg="1"/>
      <p:bldP spid="61" grpId="1" animBg="1"/>
      <p:bldP spid="63" grpId="0"/>
      <p:bldP spid="64" grpId="0"/>
      <p:bldP spid="65" grpId="0" animBg="1"/>
      <p:bldP spid="66" grpId="0"/>
      <p:bldP spid="67" grpId="0" animBg="1"/>
      <p:bldP spid="67" grpId="1" animBg="1"/>
      <p:bldP spid="6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2971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also split fractions with more than 2 linear factors in the denominator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9200" y="2362200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Split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600" y="3276600"/>
            <a:ext cx="19351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into Partial fractions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62000" y="2667000"/>
                <a:ext cx="1551579" cy="5627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6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+5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−2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−1)(2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667000"/>
                <a:ext cx="1551579" cy="56278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419600" y="1371600"/>
                <a:ext cx="1358128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+5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−1)(2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1371600"/>
                <a:ext cx="1358128" cy="495649"/>
              </a:xfrm>
              <a:prstGeom prst="rect">
                <a:avLst/>
              </a:prstGeom>
              <a:blipFill rotWithShape="1">
                <a:blip r:embed="rId3"/>
                <a:stretch>
                  <a:fillRect b="-61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267200" y="1981200"/>
                <a:ext cx="319190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1981200"/>
                <a:ext cx="319190" cy="43922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724400" y="1981200"/>
                <a:ext cx="575094" cy="4380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𝐵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1981200"/>
                <a:ext cx="575094" cy="43806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410200" y="1981200"/>
                <a:ext cx="660052" cy="4423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1981200"/>
                <a:ext cx="660052" cy="44230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495800" y="20574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057400"/>
                <a:ext cx="335348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181600" y="20574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2057400"/>
                <a:ext cx="335348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124200" y="2590800"/>
                <a:ext cx="1370953" cy="4767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−1)(2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−1)(2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2590800"/>
                <a:ext cx="1370953" cy="476797"/>
              </a:xfrm>
              <a:prstGeom prst="rect">
                <a:avLst/>
              </a:prstGeom>
              <a:blipFill rotWithShape="1">
                <a:blip r:embed="rId8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495800" y="2590800"/>
                <a:ext cx="1358129" cy="4767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𝐵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)(2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−1)(2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590800"/>
                <a:ext cx="1358129" cy="476797"/>
              </a:xfrm>
              <a:prstGeom prst="rect">
                <a:avLst/>
              </a:prstGeom>
              <a:blipFill>
                <a:blip r:embed="rId9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343400" y="26670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667000"/>
                <a:ext cx="335348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867400" y="2590800"/>
                <a:ext cx="1358129" cy="4767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)(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−1)</m:t>
                          </m:r>
                        </m:num>
                        <m:den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−1)(2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2590800"/>
                <a:ext cx="1358129" cy="476797"/>
              </a:xfrm>
              <a:prstGeom prst="rect">
                <a:avLst/>
              </a:prstGeom>
              <a:blipFill>
                <a:blip r:embed="rId10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715000" y="26670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2667000"/>
                <a:ext cx="335348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581400" y="3276600"/>
                <a:ext cx="3420745" cy="4834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𝐴</m:t>
                          </m:r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𝐵</m:t>
                          </m:r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−1)(2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3276600"/>
                <a:ext cx="3420745" cy="483466"/>
              </a:xfrm>
              <a:prstGeom prst="rect">
                <a:avLst/>
              </a:prstGeom>
              <a:blipFill rotWithShape="1">
                <a:blip r:embed="rId11"/>
                <a:stretch>
                  <a:fillRect b="-50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267200" y="3962400"/>
                <a:ext cx="342074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  <m:r>
                            <a:rPr lang="en-GB" sz="1200" i="1">
                              <a:latin typeface="Cambria Math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GB" sz="1200" i="1">
                          <a:latin typeface="Cambria Math"/>
                        </a:rPr>
                        <m:t>+</m:t>
                      </m:r>
                      <m:r>
                        <a:rPr lang="en-GB" sz="1200" i="1">
                          <a:latin typeface="Cambria Math"/>
                        </a:rPr>
                        <m:t>𝐵</m:t>
                      </m:r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GB" sz="1200" i="1">
                          <a:latin typeface="Cambria Math"/>
                        </a:rPr>
                        <m:t>+</m:t>
                      </m:r>
                      <m:r>
                        <a:rPr lang="en-GB" sz="1200" i="1">
                          <a:latin typeface="Cambria Math"/>
                        </a:rPr>
                        <m:t>𝐶</m:t>
                      </m:r>
                      <m:r>
                        <a:rPr lang="en-GB" sz="1200" i="1">
                          <a:latin typeface="Cambria Math"/>
                        </a:rPr>
                        <m:t>(</m:t>
                      </m:r>
                      <m:r>
                        <a:rPr lang="en-GB" sz="1200" i="1">
                          <a:latin typeface="Cambria Math"/>
                        </a:rPr>
                        <m:t>𝑥</m:t>
                      </m:r>
                      <m:r>
                        <a:rPr lang="en-GB" sz="1200" i="1">
                          <a:latin typeface="Cambria Math"/>
                        </a:rPr>
                        <m:t>)(</m:t>
                      </m:r>
                      <m:r>
                        <a:rPr lang="en-GB" sz="1200" i="1">
                          <a:latin typeface="Cambria Math"/>
                        </a:rPr>
                        <m:t>𝑥</m:t>
                      </m:r>
                      <m:r>
                        <a:rPr lang="en-GB" sz="1200" i="1">
                          <a:latin typeface="Cambria Math"/>
                        </a:rPr>
                        <m:t>−1)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962400"/>
                <a:ext cx="3420745" cy="276999"/>
              </a:xfrm>
              <a:prstGeom prst="rect">
                <a:avLst/>
              </a:prstGeom>
              <a:blipFill rotWithShape="1">
                <a:blip r:embed="rId12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048000" y="3962400"/>
                <a:ext cx="109113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/>
                        </a:rPr>
                        <m:t>6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i="1">
                          <a:latin typeface="Cambria Math"/>
                        </a:rPr>
                        <m:t>+5</m:t>
                      </m:r>
                      <m:r>
                        <a:rPr lang="en-GB" sz="1200" i="1">
                          <a:latin typeface="Cambria Math"/>
                        </a:rPr>
                        <m:t>𝑥</m:t>
                      </m:r>
                      <m:r>
                        <a:rPr lang="en-GB" sz="1200" i="1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3962400"/>
                <a:ext cx="1091132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038600" y="39624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962400"/>
                <a:ext cx="335348" cy="27699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810000" y="419100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191000"/>
                <a:ext cx="304891" cy="27699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038600" y="41910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191000"/>
                <a:ext cx="335348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267200" y="4191000"/>
                <a:ext cx="3683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/>
                  <a:t>3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/>
                      </a:rPr>
                      <m:t>𝐵</m:t>
                    </m:r>
                  </m:oMath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191000"/>
                <a:ext cx="368306" cy="276999"/>
              </a:xfrm>
              <a:prstGeom prst="rect">
                <a:avLst/>
              </a:prstGeom>
              <a:blipFill rotWithShape="1">
                <a:blip r:embed="rId17"/>
                <a:stretch>
                  <a:fillRect b="-1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810000" y="441960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419600"/>
                <a:ext cx="304892" cy="27699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038600" y="44196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419600"/>
                <a:ext cx="335348" cy="27699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267200" y="4419600"/>
                <a:ext cx="32502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419600"/>
                <a:ext cx="325025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733800" y="4724400"/>
                <a:ext cx="42030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724400"/>
                <a:ext cx="420308" cy="276999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038600" y="47244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724400"/>
                <a:ext cx="335348" cy="27699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267200" y="4724400"/>
                <a:ext cx="44582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  <m:r>
                        <a:rPr lang="en-GB" sz="12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724400"/>
                <a:ext cx="445828" cy="276999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810000" y="495300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953000"/>
                <a:ext cx="304892" cy="276999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038600" y="49530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953000"/>
                <a:ext cx="335348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267200" y="4953000"/>
                <a:ext cx="31919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953000"/>
                <a:ext cx="319190" cy="276999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733800" y="5257800"/>
                <a:ext cx="42030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5257800"/>
                <a:ext cx="420307" cy="276999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038600" y="52578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257800"/>
                <a:ext cx="335348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267200" y="5257800"/>
                <a:ext cx="6049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0.75</m:t>
                      </m:r>
                      <m:r>
                        <a:rPr lang="en-GB" sz="12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257800"/>
                <a:ext cx="604974" cy="276999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733800" y="5486400"/>
                <a:ext cx="42030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−4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5486400"/>
                <a:ext cx="420308" cy="276999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038600" y="54864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486400"/>
                <a:ext cx="335348" cy="27699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267200" y="5486400"/>
                <a:ext cx="31803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486400"/>
                <a:ext cx="318036" cy="276999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200400" y="5943600"/>
                <a:ext cx="306366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5943600"/>
                <a:ext cx="306366" cy="439223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657600" y="5943600"/>
                <a:ext cx="575094" cy="4380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5943600"/>
                <a:ext cx="575094" cy="438069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343400" y="5943600"/>
                <a:ext cx="660052" cy="4423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5943600"/>
                <a:ext cx="660052" cy="442301"/>
              </a:xfrm>
              <a:prstGeom prst="rect">
                <a:avLst/>
              </a:prstGeom>
              <a:blipFill rotWithShape="1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429000" y="60198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6019800"/>
                <a:ext cx="335348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114800" y="60198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6019800"/>
                <a:ext cx="335348" cy="276999"/>
              </a:xfrm>
              <a:prstGeom prst="rect">
                <a:avLst/>
              </a:prstGeom>
              <a:blipFill rotWithShape="1"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2895600" y="60198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6019800"/>
                <a:ext cx="335348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Arc 54"/>
          <p:cNvSpPr/>
          <p:nvPr/>
        </p:nvSpPr>
        <p:spPr>
          <a:xfrm>
            <a:off x="5715000" y="1600200"/>
            <a:ext cx="609600" cy="6096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/>
          <p:cNvSpPr txBox="1"/>
          <p:nvPr/>
        </p:nvSpPr>
        <p:spPr>
          <a:xfrm>
            <a:off x="6248400" y="16764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Split the Fraction into its 3 linear parts</a:t>
            </a:r>
          </a:p>
        </p:txBody>
      </p:sp>
      <p:sp>
        <p:nvSpPr>
          <p:cNvPr id="57" name="Arc 56"/>
          <p:cNvSpPr/>
          <p:nvPr/>
        </p:nvSpPr>
        <p:spPr>
          <a:xfrm>
            <a:off x="6934200" y="2209800"/>
            <a:ext cx="609600" cy="6096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Arc 57"/>
          <p:cNvSpPr/>
          <p:nvPr/>
        </p:nvSpPr>
        <p:spPr>
          <a:xfrm>
            <a:off x="6934200" y="2895600"/>
            <a:ext cx="609600" cy="6096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Arc 58"/>
          <p:cNvSpPr/>
          <p:nvPr/>
        </p:nvSpPr>
        <p:spPr>
          <a:xfrm>
            <a:off x="7315200" y="3505200"/>
            <a:ext cx="609600" cy="6096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4419600" y="1371600"/>
            <a:ext cx="1371600" cy="5334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3657600" y="3200400"/>
            <a:ext cx="3276600" cy="5334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/>
          <p:cNvSpPr txBox="1"/>
          <p:nvPr/>
        </p:nvSpPr>
        <p:spPr>
          <a:xfrm>
            <a:off x="7519416" y="22860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Cross Multiply to make the denominators equal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391400" y="29718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Put the fractions together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848600" y="35814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The numerators must be equal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743200" y="4191000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If x = 1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743200" y="4724400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If x = 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590800" y="5257800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If x = -0.5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267200" y="1981200"/>
            <a:ext cx="1752600" cy="4572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3200400" y="5943600"/>
            <a:ext cx="1752600" cy="4572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Arc 69"/>
          <p:cNvSpPr/>
          <p:nvPr/>
        </p:nvSpPr>
        <p:spPr>
          <a:xfrm>
            <a:off x="4800600" y="5562600"/>
            <a:ext cx="609600" cy="609600"/>
          </a:xfrm>
          <a:prstGeom prst="arc">
            <a:avLst>
              <a:gd name="adj1" fmla="val 16200000"/>
              <a:gd name="adj2" fmla="val 50456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TextBox 70"/>
          <p:cNvSpPr txBox="1"/>
          <p:nvPr/>
        </p:nvSpPr>
        <p:spPr>
          <a:xfrm>
            <a:off x="5410200" y="56388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rgbClr val="FF0000"/>
                </a:solidFill>
                <a:latin typeface="Comic Sans MS" pitchFamily="66" charset="0"/>
              </a:rPr>
              <a:t>You can now fill in the numerators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8686824" y="6488668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1D</a:t>
            </a:r>
          </a:p>
        </p:txBody>
      </p:sp>
      <p:sp>
        <p:nvSpPr>
          <p:cNvPr id="74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642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 animBg="1"/>
      <p:bldP spid="56" grpId="0"/>
      <p:bldP spid="57" grpId="0" animBg="1"/>
      <p:bldP spid="58" grpId="0" animBg="1"/>
      <p:bldP spid="59" grpId="0" animBg="1"/>
      <p:bldP spid="60" grpId="0" animBg="1"/>
      <p:bldP spid="60" grpId="1" animBg="1"/>
      <p:bldP spid="61" grpId="0" animBg="1"/>
      <p:bldP spid="61" grpId="1" animBg="1"/>
      <p:bldP spid="62" grpId="0"/>
      <p:bldP spid="63" grpId="0"/>
      <p:bldP spid="64" grpId="0"/>
      <p:bldP spid="65" grpId="0"/>
      <p:bldP spid="66" grpId="0"/>
      <p:bldP spid="67" grpId="0"/>
      <p:bldP spid="68" grpId="0" animBg="1"/>
      <p:bldP spid="68" grpId="1" animBg="1"/>
      <p:bldP spid="69" grpId="0" animBg="1"/>
      <p:bldP spid="70" grpId="0" animBg="1"/>
      <p:bldP spid="71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011EA70-F497-4CA6-BE7E-90B12FA73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E3DD489-7D85-4124-AA6A-4E23E847CE4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D24FB0-BCFA-4D39-BA11-E9627F2B8737}">
  <ds:schemaRefs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</TotalTime>
  <Words>712</Words>
  <Application>Microsoft Office PowerPoint</Application>
  <PresentationFormat>On-screen Show (4:3)</PresentationFormat>
  <Paragraphs>110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Accent SF</vt:lpstr>
      <vt:lpstr>Arial</vt:lpstr>
      <vt:lpstr>Calibri</vt:lpstr>
      <vt:lpstr>Calibri Light</vt:lpstr>
      <vt:lpstr>Cambria Math</vt:lpstr>
      <vt:lpstr>Comic Sans MS</vt:lpstr>
      <vt:lpstr>Office Theme</vt:lpstr>
      <vt:lpstr>PowerPoint Presentation</vt:lpstr>
      <vt:lpstr>Algebraic Methods</vt:lpstr>
      <vt:lpstr>Algebraic Methods</vt:lpstr>
      <vt:lpstr>Algebraic Methods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Mr G Westwater (Staff)</cp:lastModifiedBy>
  <cp:revision>45</cp:revision>
  <dcterms:created xsi:type="dcterms:W3CDTF">2018-04-30T00:32:33Z</dcterms:created>
  <dcterms:modified xsi:type="dcterms:W3CDTF">2021-02-18T21:04:50Z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