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0.png"/><Relationship Id="rId3" Type="http://schemas.openxmlformats.org/officeDocument/2006/relationships/image" Target="../media/image240.png"/><Relationship Id="rId7" Type="http://schemas.openxmlformats.org/officeDocument/2006/relationships/image" Target="../media/image28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5" Type="http://schemas.openxmlformats.org/officeDocument/2006/relationships/image" Target="../media/image260.png"/><Relationship Id="rId10" Type="http://schemas.openxmlformats.org/officeDocument/2006/relationships/image" Target="../media/image310.png"/><Relationship Id="rId4" Type="http://schemas.openxmlformats.org/officeDocument/2006/relationships/image" Target="../media/image250.png"/><Relationship Id="rId9" Type="http://schemas.openxmlformats.org/officeDocument/2006/relationships/image" Target="../media/image30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330.png"/><Relationship Id="rId21" Type="http://schemas.openxmlformats.org/officeDocument/2006/relationships/image" Target="../media/image51.png"/><Relationship Id="rId7" Type="http://schemas.openxmlformats.org/officeDocument/2006/relationships/image" Target="../media/image49.png"/><Relationship Id="rId12" Type="http://schemas.openxmlformats.org/officeDocument/2006/relationships/image" Target="../media/image420.png"/><Relationship Id="rId17" Type="http://schemas.openxmlformats.org/officeDocument/2006/relationships/image" Target="../media/image47.png"/><Relationship Id="rId2" Type="http://schemas.openxmlformats.org/officeDocument/2006/relationships/image" Target="../media/image320.png"/><Relationship Id="rId16" Type="http://schemas.openxmlformats.org/officeDocument/2006/relationships/image" Target="../media/image46.png"/><Relationship Id="rId20" Type="http://schemas.openxmlformats.org/officeDocument/2006/relationships/image" Target="../media/image5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410.png"/><Relationship Id="rId24" Type="http://schemas.openxmlformats.org/officeDocument/2006/relationships/image" Target="../media/image54.png"/><Relationship Id="rId5" Type="http://schemas.openxmlformats.org/officeDocument/2006/relationships/image" Target="../media/image350.png"/><Relationship Id="rId15" Type="http://schemas.openxmlformats.org/officeDocument/2006/relationships/image" Target="../media/image45.png"/><Relationship Id="rId23" Type="http://schemas.openxmlformats.org/officeDocument/2006/relationships/image" Target="../media/image53.png"/><Relationship Id="rId10" Type="http://schemas.openxmlformats.org/officeDocument/2006/relationships/image" Target="../media/image400.png"/><Relationship Id="rId19" Type="http://schemas.openxmlformats.org/officeDocument/2006/relationships/image" Target="../media/image490.png"/><Relationship Id="rId4" Type="http://schemas.openxmlformats.org/officeDocument/2006/relationships/image" Target="../media/image340.png"/><Relationship Id="rId9" Type="http://schemas.openxmlformats.org/officeDocument/2006/relationships/image" Target="../media/image390.png"/><Relationship Id="rId14" Type="http://schemas.openxmlformats.org/officeDocument/2006/relationships/image" Target="../media/image44.png"/><Relationship Id="rId22" Type="http://schemas.openxmlformats.org/officeDocument/2006/relationships/image" Target="../media/image5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18" Type="http://schemas.openxmlformats.org/officeDocument/2006/relationships/image" Target="../media/image77.png"/><Relationship Id="rId26" Type="http://schemas.openxmlformats.org/officeDocument/2006/relationships/image" Target="../media/image85.png"/><Relationship Id="rId3" Type="http://schemas.openxmlformats.org/officeDocument/2006/relationships/image" Target="../media/image62.png"/><Relationship Id="rId21" Type="http://schemas.openxmlformats.org/officeDocument/2006/relationships/image" Target="../media/image80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5" Type="http://schemas.openxmlformats.org/officeDocument/2006/relationships/image" Target="../media/image84.png"/><Relationship Id="rId2" Type="http://schemas.openxmlformats.org/officeDocument/2006/relationships/image" Target="../media/image61.png"/><Relationship Id="rId16" Type="http://schemas.openxmlformats.org/officeDocument/2006/relationships/image" Target="../media/image75.png"/><Relationship Id="rId20" Type="http://schemas.openxmlformats.org/officeDocument/2006/relationships/image" Target="../media/image79.png"/><Relationship Id="rId29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24" Type="http://schemas.openxmlformats.org/officeDocument/2006/relationships/image" Target="../media/image83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23" Type="http://schemas.openxmlformats.org/officeDocument/2006/relationships/image" Target="../media/image82.png"/><Relationship Id="rId28" Type="http://schemas.openxmlformats.org/officeDocument/2006/relationships/image" Target="../media/image87.png"/><Relationship Id="rId10" Type="http://schemas.openxmlformats.org/officeDocument/2006/relationships/image" Target="../media/image56.png"/><Relationship Id="rId19" Type="http://schemas.openxmlformats.org/officeDocument/2006/relationships/image" Target="../media/image78.png"/><Relationship Id="rId31" Type="http://schemas.openxmlformats.org/officeDocument/2006/relationships/image" Target="../media/image90.png"/><Relationship Id="rId4" Type="http://schemas.openxmlformats.org/officeDocument/2006/relationships/image" Target="../media/image63.png"/><Relationship Id="rId9" Type="http://schemas.openxmlformats.org/officeDocument/2006/relationships/image" Target="../media/image55.png"/><Relationship Id="rId14" Type="http://schemas.openxmlformats.org/officeDocument/2006/relationships/image" Target="../media/image73.png"/><Relationship Id="rId22" Type="http://schemas.openxmlformats.org/officeDocument/2006/relationships/image" Target="../media/image81.png"/><Relationship Id="rId27" Type="http://schemas.openxmlformats.org/officeDocument/2006/relationships/image" Target="../media/image86.png"/><Relationship Id="rId30" Type="http://schemas.openxmlformats.org/officeDocument/2006/relationships/image" Target="../media/image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1D</a:t>
            </a:r>
          </a:p>
        </p:txBody>
      </p:sp>
    </p:spTree>
    <p:extLst>
      <p:ext uri="{BB962C8B-B14F-4D97-AF65-F5344CB8AC3E}">
        <p14:creationId xmlns:p14="http://schemas.microsoft.com/office/powerpoint/2010/main" val="336928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split a fraction with two linear factors into Partial Fractions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2667000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For 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00200" y="2514600"/>
                <a:ext cx="1519197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+3)(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514600"/>
                <a:ext cx="1519197" cy="5986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0" y="2514600"/>
                <a:ext cx="705258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514600"/>
                <a:ext cx="705258" cy="5590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24400" y="2514600"/>
                <a:ext cx="705258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514600"/>
                <a:ext cx="705258" cy="5590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43400" y="26670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667000"/>
                <a:ext cx="38504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562600" y="2667000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when split up 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00200" y="3581400"/>
                <a:ext cx="1519198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581400"/>
                <a:ext cx="1519198" cy="59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3581400"/>
                <a:ext cx="705258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81400"/>
                <a:ext cx="705258" cy="55496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24400" y="3581400"/>
                <a:ext cx="705258" cy="557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81400"/>
                <a:ext cx="705258" cy="55746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43400" y="37338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733800"/>
                <a:ext cx="385042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00400" y="37338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733800"/>
                <a:ext cx="38504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562600" y="3733800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when split up into Partial Fractions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76400" y="4343400"/>
            <a:ext cx="4774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You need to be able to calculate the values of A and B…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33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split a fraction with two linear factors into Partial Fractions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24384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Split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" y="2743200"/>
                <a:ext cx="1691040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743200"/>
                <a:ext cx="1691040" cy="6619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04800" y="3505200"/>
            <a:ext cx="2000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62400" y="1524000"/>
                <a:ext cx="1350563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524000"/>
                <a:ext cx="1350563" cy="535275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33800" y="2209800"/>
                <a:ext cx="787652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209800"/>
                <a:ext cx="787652" cy="535275"/>
              </a:xfrm>
              <a:prstGeom prst="rect">
                <a:avLst/>
              </a:prstGeom>
              <a:blipFill rotWithShape="1">
                <a:blip r:embed="rId4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48200" y="2209800"/>
                <a:ext cx="787652" cy="533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09800"/>
                <a:ext cx="787652" cy="533864"/>
              </a:xfrm>
              <a:prstGeom prst="rect">
                <a:avLst/>
              </a:prstGeom>
              <a:blipFill rotWithShape="1">
                <a:blip r:embed="rId5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2362200"/>
                <a:ext cx="359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362200"/>
                <a:ext cx="35939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24200" y="2819400"/>
                <a:ext cx="1350563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819400"/>
                <a:ext cx="1350563" cy="540917"/>
              </a:xfrm>
              <a:prstGeom prst="rect">
                <a:avLst/>
              </a:prstGeom>
              <a:blipFill>
                <a:blip r:embed="rId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2819400"/>
                <a:ext cx="1350563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19400"/>
                <a:ext cx="1350563" cy="540917"/>
              </a:xfrm>
              <a:prstGeom prst="rect">
                <a:avLst/>
              </a:prstGeom>
              <a:blipFill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9600" y="2971800"/>
                <a:ext cx="359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71800"/>
                <a:ext cx="35939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57600" y="3505200"/>
                <a:ext cx="2070182" cy="548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 </m:t>
                      </m:r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05200"/>
                <a:ext cx="2070182" cy="548676"/>
              </a:xfrm>
              <a:prstGeom prst="rect">
                <a:avLst/>
              </a:prstGeom>
              <a:blipFill rotWithShape="1">
                <a:blip r:embed="rId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4343400"/>
                <a:ext cx="739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343400"/>
                <a:ext cx="73956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33800" y="43434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343400"/>
                <a:ext cx="3593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38600" y="4343400"/>
                <a:ext cx="18021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i="1" smtClean="0">
                          <a:latin typeface="Cambria Math"/>
                        </a:rPr>
                        <m:t>A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343400"/>
                <a:ext cx="1802160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52800" y="4648200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648200"/>
                <a:ext cx="45878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33800" y="46482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648200"/>
                <a:ext cx="3593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4648200"/>
                <a:ext cx="5822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648200"/>
                <a:ext cx="582211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05200" y="4953000"/>
                <a:ext cx="324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953000"/>
                <a:ext cx="324127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733800" y="49530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953000"/>
                <a:ext cx="3593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4953000"/>
                <a:ext cx="348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348172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29000" y="5334000"/>
                <a:ext cx="4235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16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334000"/>
                <a:ext cx="423514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53340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334000"/>
                <a:ext cx="35939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38600" y="5334000"/>
                <a:ext cx="4396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439672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505200" y="5638800"/>
                <a:ext cx="324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638800"/>
                <a:ext cx="324127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733800" y="56388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638800"/>
                <a:ext cx="35939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38600" y="5638800"/>
                <a:ext cx="34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638800"/>
                <a:ext cx="340285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971800" y="6096000"/>
                <a:ext cx="1012264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6096000"/>
                <a:ext cx="1012264" cy="535275"/>
              </a:xfrm>
              <a:prstGeom prst="rect">
                <a:avLst/>
              </a:prstGeom>
              <a:blipFill rotWithShape="1">
                <a:blip r:embed="rId2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91000" y="6096000"/>
                <a:ext cx="787652" cy="553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096000"/>
                <a:ext cx="787652" cy="553870"/>
              </a:xfrm>
              <a:prstGeom prst="rect">
                <a:avLst/>
              </a:prstGeom>
              <a:blipFill rotWithShape="1">
                <a:blip r:embed="rId23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6248400"/>
                <a:ext cx="359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248400"/>
                <a:ext cx="359394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334000" y="1752600"/>
            <a:ext cx="685800" cy="7620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43600" y="1905000"/>
            <a:ext cx="259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Split the Fraction into its 2 linear parts, with numerators A and B</a:t>
            </a:r>
          </a:p>
        </p:txBody>
      </p:sp>
      <p:sp>
        <p:nvSpPr>
          <p:cNvPr id="52" name="Arc 51"/>
          <p:cNvSpPr/>
          <p:nvPr/>
        </p:nvSpPr>
        <p:spPr>
          <a:xfrm>
            <a:off x="5791200" y="25146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096000" y="2590800"/>
            <a:ext cx="243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Cross-multiply to make the denominators the same</a:t>
            </a:r>
          </a:p>
        </p:txBody>
      </p:sp>
      <p:sp>
        <p:nvSpPr>
          <p:cNvPr id="54" name="Arc 53"/>
          <p:cNvSpPr/>
          <p:nvPr/>
        </p:nvSpPr>
        <p:spPr>
          <a:xfrm>
            <a:off x="5791200" y="32004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324600" y="3352800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Group together as one fraction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962400" y="1524000"/>
            <a:ext cx="13716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962400" y="3505200"/>
            <a:ext cx="17526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791200" y="3886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324600" y="3886200"/>
            <a:ext cx="2438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This has the same denominator as the initial fraction, so the numerators must be the same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962400" y="3505200"/>
            <a:ext cx="1752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962400" y="1524000"/>
            <a:ext cx="1371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2133600" y="46482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If x = -1: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133600" y="53340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If x = 3:</a:t>
            </a:r>
          </a:p>
        </p:txBody>
      </p:sp>
      <p:sp>
        <p:nvSpPr>
          <p:cNvPr id="65" name="Arc 64"/>
          <p:cNvSpPr/>
          <p:nvPr/>
        </p:nvSpPr>
        <p:spPr>
          <a:xfrm>
            <a:off x="4800600" y="5791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334000" y="5791200"/>
            <a:ext cx="2438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You now have the values of A and B and can write the answer as Partial Fractions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733800" y="2209800"/>
            <a:ext cx="16764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3276600" y="6096000"/>
            <a:ext cx="16764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30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6" grpId="0" animBg="1"/>
      <p:bldP spid="56" grpId="1" animBg="1"/>
      <p:bldP spid="57" grpId="0" animBg="1"/>
      <p:bldP spid="57" grpId="1" animBg="1"/>
      <p:bldP spid="58" grpId="0" animBg="1"/>
      <p:bldP spid="59" grpId="0"/>
      <p:bldP spid="60" grpId="0" animBg="1"/>
      <p:bldP spid="60" grpId="1" animBg="1"/>
      <p:bldP spid="61" grpId="0" animBg="1"/>
      <p:bldP spid="61" grpId="1" animBg="1"/>
      <p:bldP spid="63" grpId="0"/>
      <p:bldP spid="64" grpId="0"/>
      <p:bldP spid="65" grpId="0" animBg="1"/>
      <p:bldP spid="66" grpId="0"/>
      <p:bldP spid="67" grpId="0" animBg="1"/>
      <p:bldP spid="67" grpId="1" animBg="1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2971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split fractions with more than 2 linear factors in the denominator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23622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Split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3276600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62000" y="2667000"/>
                <a:ext cx="1551579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667000"/>
                <a:ext cx="1551579" cy="562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19600" y="1371600"/>
                <a:ext cx="1358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371600"/>
                <a:ext cx="1358128" cy="495649"/>
              </a:xfrm>
              <a:prstGeom prst="rect">
                <a:avLst/>
              </a:prstGeom>
              <a:blipFill rotWithShape="1">
                <a:blip r:embed="rId3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67200" y="1981200"/>
                <a:ext cx="319190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981200"/>
                <a:ext cx="319190" cy="4392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24400" y="1981200"/>
                <a:ext cx="575094" cy="4380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981200"/>
                <a:ext cx="575094" cy="4380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10200" y="1981200"/>
                <a:ext cx="660052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1981200"/>
                <a:ext cx="660052" cy="4423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5800" y="2057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0574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81600" y="2057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0574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124200" y="2590800"/>
                <a:ext cx="1370953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590800"/>
                <a:ext cx="1370953" cy="476797"/>
              </a:xfrm>
              <a:prstGeom prst="rect">
                <a:avLst/>
              </a:prstGeom>
              <a:blipFill rotWithShape="1">
                <a:blip r:embed="rId8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95800" y="2590800"/>
                <a:ext cx="1358129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590800"/>
                <a:ext cx="1358129" cy="476797"/>
              </a:xfrm>
              <a:prstGeom prst="rect">
                <a:avLst/>
              </a:prstGeom>
              <a:blipFill>
                <a:blip r:embed="rId9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667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667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67400" y="2590800"/>
                <a:ext cx="1358129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590800"/>
                <a:ext cx="1358129" cy="476797"/>
              </a:xfrm>
              <a:prstGeom prst="rect">
                <a:avLst/>
              </a:prstGeom>
              <a:blipFill>
                <a:blip r:embed="rId10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15000" y="2667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667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81400" y="3276600"/>
                <a:ext cx="3420745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276600"/>
                <a:ext cx="3420745" cy="483466"/>
              </a:xfrm>
              <a:prstGeom prst="rect">
                <a:avLst/>
              </a:prstGeom>
              <a:blipFill rotWithShape="1">
                <a:blip r:embed="rId11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67200" y="3962400"/>
                <a:ext cx="34207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𝐶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)(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62400"/>
                <a:ext cx="3420745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3962400"/>
                <a:ext cx="10911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+5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962400"/>
                <a:ext cx="109113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10000" y="41910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304891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4191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910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67200" y="4191000"/>
                <a:ext cx="3683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3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/>
                      </a:rPr>
                      <m:t>𝐵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191000"/>
                <a:ext cx="368306" cy="276999"/>
              </a:xfrm>
              <a:prstGeom prst="rect">
                <a:avLst/>
              </a:prstGeom>
              <a:blipFill rotWithShape="1">
                <a:blip r:embed="rId17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10000" y="4419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419600"/>
                <a:ext cx="30489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38600" y="4419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196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67200" y="4419600"/>
                <a:ext cx="3250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19600"/>
                <a:ext cx="325025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33800" y="47244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724400"/>
                <a:ext cx="420308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38600" y="4724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7244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67200" y="4724400"/>
                <a:ext cx="4458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724400"/>
                <a:ext cx="445828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49530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953000"/>
                <a:ext cx="304892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8600" y="4953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67200" y="49530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953000"/>
                <a:ext cx="319190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733800" y="5257800"/>
                <a:ext cx="4203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257800"/>
                <a:ext cx="420307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38600" y="5257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5257800"/>
                <a:ext cx="604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0.75</m:t>
                      </m:r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257800"/>
                <a:ext cx="604974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33800" y="54864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486400"/>
                <a:ext cx="42030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38600" y="5486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67200" y="5486400"/>
                <a:ext cx="3180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486400"/>
                <a:ext cx="318036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200400" y="5943600"/>
                <a:ext cx="30636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943600"/>
                <a:ext cx="306366" cy="439223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657600" y="5943600"/>
                <a:ext cx="575094" cy="4380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43600"/>
                <a:ext cx="575094" cy="43806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343400" y="5943600"/>
                <a:ext cx="660052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943600"/>
                <a:ext cx="660052" cy="442301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4290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198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148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019800"/>
                <a:ext cx="335348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8956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60198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5715000" y="1600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248400" y="16764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Split the Fraction into its 3 linear parts</a:t>
            </a:r>
          </a:p>
        </p:txBody>
      </p:sp>
      <p:sp>
        <p:nvSpPr>
          <p:cNvPr id="57" name="Arc 56"/>
          <p:cNvSpPr/>
          <p:nvPr/>
        </p:nvSpPr>
        <p:spPr>
          <a:xfrm>
            <a:off x="6934200" y="22098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934200" y="28956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7315200" y="3505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419600" y="1371600"/>
            <a:ext cx="1371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657600" y="3200400"/>
            <a:ext cx="3276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519416" y="2286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Cross Multiply to make the denominators equal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391400" y="2971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Put the fractions together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8600" y="3581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The numerators must be equal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743200" y="41910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743200" y="47244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590800" y="52578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-0.5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67200" y="1981200"/>
            <a:ext cx="17526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200400" y="5943600"/>
            <a:ext cx="17526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Arc 69"/>
          <p:cNvSpPr/>
          <p:nvPr/>
        </p:nvSpPr>
        <p:spPr>
          <a:xfrm>
            <a:off x="4800600" y="55626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410200" y="56388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You can now fill in the numerators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686824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1D</a:t>
            </a: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4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/>
      <p:bldP spid="57" grpId="0" animBg="1"/>
      <p:bldP spid="58" grpId="0" animBg="1"/>
      <p:bldP spid="59" grpId="0" animBg="1"/>
      <p:bldP spid="60" grpId="0" animBg="1"/>
      <p:bldP spid="60" grpId="1" animBg="1"/>
      <p:bldP spid="61" grpId="0" animBg="1"/>
      <p:bldP spid="61" grpId="1" animBg="1"/>
      <p:bldP spid="62" grpId="0"/>
      <p:bldP spid="63" grpId="0"/>
      <p:bldP spid="64" grpId="0"/>
      <p:bldP spid="65" grpId="0"/>
      <p:bldP spid="66" grpId="0"/>
      <p:bldP spid="67" grpId="0"/>
      <p:bldP spid="68" grpId="0" animBg="1"/>
      <p:bldP spid="68" grpId="1" animBg="1"/>
      <p:bldP spid="69" grpId="0" animBg="1"/>
      <p:bldP spid="70" grpId="0" animBg="1"/>
      <p:bldP spid="7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11EA70-F497-4CA6-BE7E-90B12FA73C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3DD489-7D85-4124-AA6A-4E23E847CE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D24FB0-BCFA-4D39-BA11-E9627F2B8737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712</Words>
  <Application>Microsoft Office PowerPoint</Application>
  <PresentationFormat>On-screen Show (4:3)</PresentationFormat>
  <Paragraphs>110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Accent SF</vt:lpstr>
      <vt:lpstr>Arial</vt:lpstr>
      <vt:lpstr>Calibri</vt:lpstr>
      <vt:lpstr>Calibri Light</vt:lpstr>
      <vt:lpstr>Cambria Math</vt:lpstr>
      <vt:lpstr>Comic Sans MS</vt:lpstr>
      <vt:lpstr>Office Theme</vt:lpstr>
      <vt:lpstr>PowerPoint Presentation</vt:lpstr>
      <vt:lpstr>Algebraic Methods</vt:lpstr>
      <vt:lpstr>Algebraic Methods</vt:lpstr>
      <vt:lpstr>Algebraic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45</cp:revision>
  <dcterms:created xsi:type="dcterms:W3CDTF">2018-04-30T00:32:33Z</dcterms:created>
  <dcterms:modified xsi:type="dcterms:W3CDTF">2021-02-18T21:04:50Z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