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3" r:id="rId5"/>
    <p:sldId id="264" r:id="rId6"/>
    <p:sldId id="27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23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/>
            </a:gs>
            <a:gs pos="10000">
              <a:schemeClr val="accent6">
                <a:lumMod val="20000"/>
                <a:lumOff val="80000"/>
              </a:schemeClr>
            </a:gs>
            <a:gs pos="90000">
              <a:schemeClr val="accent6">
                <a:lumMod val="20000"/>
                <a:lumOff val="80000"/>
              </a:schemeClr>
            </a:gs>
            <a:gs pos="100000">
              <a:schemeClr val="accent6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51BC11E-75C5-4612-8041-02DDC84458DD}"/>
              </a:ext>
            </a:extLst>
          </p:cNvPr>
          <p:cNvSpPr/>
          <p:nvPr/>
        </p:nvSpPr>
        <p:spPr>
          <a:xfrm>
            <a:off x="478100" y="3082752"/>
            <a:ext cx="8187819" cy="900246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onstantia" panose="02030602050306030303" pitchFamily="18" charset="0"/>
              </a:rPr>
              <a:t>Teachings for Exercise 1C</a:t>
            </a:r>
            <a:endParaRPr lang="ja-JP" alt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408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Data Collection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know about non-random sampling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86824" y="6488668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1C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41416" y="2429691"/>
            <a:ext cx="1875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latin typeface="Comic Sans MS" panose="030F0702030302020204" pitchFamily="66" charset="0"/>
              </a:rPr>
              <a:t>Quota Sampling</a:t>
            </a:r>
            <a:endParaRPr lang="en-GB" u="sng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07874" y="2451463"/>
            <a:ext cx="2579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latin typeface="Comic Sans MS" panose="030F0702030302020204" pitchFamily="66" charset="0"/>
              </a:rPr>
              <a:t>Opportunity Sampling</a:t>
            </a:r>
            <a:endParaRPr lang="en-GB" u="sng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5062" y="2917371"/>
            <a:ext cx="33702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omic Sans MS" panose="030F0702030302020204" pitchFamily="66" charset="0"/>
              </a:rPr>
              <a:t>In Quota sampling, an interviewer or researcher selects a sample that reflects the characteristics of the group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8604" y="4319451"/>
            <a:ext cx="33702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 So an interviewer might meet with factory members to determine their characteristics, and choose the sample from that information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72446" y="2921725"/>
            <a:ext cx="33702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omic Sans MS" panose="030F0702030302020204" pitchFamily="66" charset="0"/>
              </a:rPr>
              <a:t>In Opportunity sampling, the sample is taken from people available at the time and who fit the criteria needed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15988" y="4323805"/>
            <a:ext cx="33702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 An example would be speaking with people who are leaving a supermarket, in order to get their opinions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422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Data Collection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know about non-random sampling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86824" y="6488668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1C</a:t>
            </a:r>
            <a:endParaRPr lang="en-GB" dirty="0">
              <a:latin typeface="Comic Sans MS" panose="030F0702030302020204" pitchFamily="66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968979"/>
              </p:ext>
            </p:extLst>
          </p:nvPr>
        </p:nvGraphicFramePr>
        <p:xfrm>
          <a:off x="487681" y="2194561"/>
          <a:ext cx="8247018" cy="33934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46216">
                  <a:extLst>
                    <a:ext uri="{9D8B030D-6E8A-4147-A177-3AD203B41FA5}">
                      <a16:colId xmlns:a16="http://schemas.microsoft.com/office/drawing/2014/main" val="2510776852"/>
                    </a:ext>
                  </a:extLst>
                </a:gridCol>
                <a:gridCol w="3021875">
                  <a:extLst>
                    <a:ext uri="{9D8B030D-6E8A-4147-A177-3AD203B41FA5}">
                      <a16:colId xmlns:a16="http://schemas.microsoft.com/office/drawing/2014/main" val="221733236"/>
                    </a:ext>
                  </a:extLst>
                </a:gridCol>
                <a:gridCol w="3378927">
                  <a:extLst>
                    <a:ext uri="{9D8B030D-6E8A-4147-A177-3AD203B41FA5}">
                      <a16:colId xmlns:a16="http://schemas.microsoft.com/office/drawing/2014/main" val="2494615963"/>
                    </a:ext>
                  </a:extLst>
                </a:gridCol>
              </a:tblGrid>
              <a:tr h="1015998"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mic Sans MS" panose="030F0702030302020204" pitchFamily="66" charset="0"/>
                        </a:rPr>
                        <a:t>Advantages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mic Sans MS" panose="030F0702030302020204" pitchFamily="66" charset="0"/>
                        </a:rPr>
                        <a:t>Disadvantages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1111979"/>
                  </a:ext>
                </a:extLst>
              </a:tr>
              <a:tr h="97245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mic Sans MS" panose="030F0702030302020204" pitchFamily="66" charset="0"/>
                        </a:rPr>
                        <a:t>Quota Sampling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anose="05000000000000000000" pitchFamily="2" charset="2"/>
                        <a:buChar char="à"/>
                      </a:pPr>
                      <a:r>
                        <a:rPr lang="en-US" sz="1200" dirty="0">
                          <a:latin typeface="Comic Sans MS" panose="030F0702030302020204" pitchFamily="66" charset="0"/>
                          <a:sym typeface="Wingdings" panose="05000000000000000000" pitchFamily="2" charset="2"/>
                        </a:rPr>
                        <a:t>Allows a small sample to represent the population</a:t>
                      </a:r>
                    </a:p>
                    <a:p>
                      <a:pPr marL="171450" indent="-171450" algn="ctr">
                        <a:buFont typeface="Wingdings" panose="05000000000000000000" pitchFamily="2" charset="2"/>
                        <a:buChar char="à"/>
                      </a:pPr>
                      <a:r>
                        <a:rPr lang="en-US" sz="1200" dirty="0">
                          <a:latin typeface="Comic Sans MS" panose="030F0702030302020204" pitchFamily="66" charset="0"/>
                          <a:sym typeface="Wingdings" panose="05000000000000000000" pitchFamily="2" charset="2"/>
                        </a:rPr>
                        <a:t>No sampling frame required</a:t>
                      </a:r>
                    </a:p>
                    <a:p>
                      <a:pPr marL="171450" indent="-171450" algn="ctr">
                        <a:buFont typeface="Wingdings" panose="05000000000000000000" pitchFamily="2" charset="2"/>
                        <a:buChar char="à"/>
                      </a:pPr>
                      <a:r>
                        <a:rPr lang="en-US" sz="1200" dirty="0">
                          <a:latin typeface="Comic Sans MS" panose="030F0702030302020204" pitchFamily="66" charset="0"/>
                          <a:sym typeface="Wingdings" panose="05000000000000000000" pitchFamily="2" charset="2"/>
                        </a:rPr>
                        <a:t>Quick and inexpensive</a:t>
                      </a:r>
                    </a:p>
                    <a:p>
                      <a:pPr marL="171450" indent="-171450" algn="ctr">
                        <a:buFont typeface="Wingdings" panose="05000000000000000000" pitchFamily="2" charset="2"/>
                        <a:buChar char="à"/>
                      </a:pPr>
                      <a:r>
                        <a:rPr lang="en-US" sz="1200" dirty="0">
                          <a:latin typeface="Comic Sans MS" panose="030F0702030302020204" pitchFamily="66" charset="0"/>
                          <a:sym typeface="Wingdings" panose="05000000000000000000" pitchFamily="2" charset="2"/>
                        </a:rPr>
                        <a:t>Allows comparison between groups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à"/>
                      </a:pPr>
                      <a:r>
                        <a:rPr lang="en-US" sz="1200" dirty="0">
                          <a:latin typeface="Comic Sans MS" panose="030F0702030302020204" pitchFamily="66" charset="0"/>
                        </a:rPr>
                        <a:t>Potential for bias to be introduced</a:t>
                      </a:r>
                    </a:p>
                    <a:p>
                      <a:pPr marL="285750" indent="-285750" algn="ctr">
                        <a:buFont typeface="Wingdings" panose="05000000000000000000" pitchFamily="2" charset="2"/>
                        <a:buChar char="à"/>
                      </a:pPr>
                      <a:r>
                        <a:rPr lang="en-US" sz="1200" baseline="0" dirty="0">
                          <a:latin typeface="Comic Sans MS" panose="030F0702030302020204" pitchFamily="66" charset="0"/>
                        </a:rPr>
                        <a:t>Can take time to divide the population into groups after</a:t>
                      </a:r>
                    </a:p>
                    <a:p>
                      <a:pPr marL="285750" indent="-285750" algn="ctr">
                        <a:buFont typeface="Wingdings" panose="05000000000000000000" pitchFamily="2" charset="2"/>
                        <a:buChar char="à"/>
                      </a:pPr>
                      <a:r>
                        <a:rPr lang="en-US" sz="1200" baseline="0" dirty="0">
                          <a:latin typeface="Comic Sans MS" panose="030F0702030302020204" pitchFamily="66" charset="0"/>
                        </a:rPr>
                        <a:t>A more in-depth study would require an increasing number of different groups</a:t>
                      </a:r>
                    </a:p>
                    <a:p>
                      <a:pPr marL="285750" indent="-285750" algn="ctr">
                        <a:buFont typeface="Wingdings" panose="05000000000000000000" pitchFamily="2" charset="2"/>
                        <a:buChar char="à"/>
                      </a:pPr>
                      <a:r>
                        <a:rPr lang="en-US" sz="1200" baseline="0" dirty="0">
                          <a:latin typeface="Comic Sans MS" panose="030F0702030302020204" pitchFamily="66" charset="0"/>
                        </a:rPr>
                        <a:t>Some people might not be willing to take part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3233882"/>
                  </a:ext>
                </a:extLst>
              </a:tr>
              <a:tr h="97245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mic Sans MS" panose="030F0702030302020204" pitchFamily="66" charset="0"/>
                        </a:rPr>
                        <a:t>Opportunity</a:t>
                      </a:r>
                      <a:r>
                        <a:rPr lang="en-US" sz="1800" baseline="0" dirty="0">
                          <a:latin typeface="Comic Sans MS" panose="030F0702030302020204" pitchFamily="66" charset="0"/>
                        </a:rPr>
                        <a:t> Sampling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à"/>
                      </a:pPr>
                      <a:r>
                        <a:rPr lang="en-US" sz="1200" dirty="0">
                          <a:latin typeface="Comic Sans MS" panose="030F0702030302020204" pitchFamily="66" charset="0"/>
                        </a:rPr>
                        <a:t>Easy to carry out</a:t>
                      </a:r>
                    </a:p>
                    <a:p>
                      <a:pPr marL="285750" indent="-285750" algn="ctr">
                        <a:buFont typeface="Wingdings" panose="05000000000000000000" pitchFamily="2" charset="2"/>
                        <a:buChar char="à"/>
                      </a:pPr>
                      <a:r>
                        <a:rPr lang="en-US" sz="1200" dirty="0">
                          <a:latin typeface="Comic Sans MS" panose="030F0702030302020204" pitchFamily="66" charset="0"/>
                        </a:rPr>
                        <a:t>Inexpensive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à"/>
                      </a:pPr>
                      <a:r>
                        <a:rPr lang="en-US" sz="1200" dirty="0">
                          <a:latin typeface="Comic Sans MS" panose="030F0702030302020204" pitchFamily="66" charset="0"/>
                        </a:rPr>
                        <a:t>Unlikely</a:t>
                      </a:r>
                      <a:r>
                        <a:rPr lang="en-US" sz="1200" baseline="0" dirty="0">
                          <a:latin typeface="Comic Sans MS" panose="030F0702030302020204" pitchFamily="66" charset="0"/>
                        </a:rPr>
                        <a:t> to give a proportional sample</a:t>
                      </a:r>
                    </a:p>
                    <a:p>
                      <a:pPr marL="285750" indent="-285750" algn="ctr">
                        <a:buFont typeface="Wingdings" panose="05000000000000000000" pitchFamily="2" charset="2"/>
                        <a:buChar char="à"/>
                      </a:pPr>
                      <a:r>
                        <a:rPr lang="en-US" sz="1200" baseline="0" dirty="0">
                          <a:latin typeface="Comic Sans MS" panose="030F0702030302020204" pitchFamily="66" charset="0"/>
                        </a:rPr>
                        <a:t>Researcher’s ability can affect the outcome</a:t>
                      </a:r>
                    </a:p>
                    <a:p>
                      <a:pPr marL="285750" indent="-285750" algn="ctr">
                        <a:buFont typeface="Wingdings" panose="05000000000000000000" pitchFamily="2" charset="2"/>
                        <a:buChar char="à"/>
                      </a:pPr>
                      <a:r>
                        <a:rPr lang="en-US" sz="1200" baseline="0" dirty="0">
                          <a:latin typeface="Comic Sans MS" panose="030F0702030302020204" pitchFamily="66" charset="0"/>
                        </a:rPr>
                        <a:t>People might not want to be interviewed/asked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4452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7222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BA10836-A190-4533-A87F-42B0283CA6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BA2D95B-14A8-4FBF-A39E-2FAD794765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4ABCD28-BE0D-483D-BDBC-8070C776B808}">
  <ds:schemaRefs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212</TotalTime>
  <Words>193</Words>
  <Application>Microsoft Office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游ゴシック</vt:lpstr>
      <vt:lpstr>游ゴシック Light</vt:lpstr>
      <vt:lpstr>Arial</vt:lpstr>
      <vt:lpstr>Calibri</vt:lpstr>
      <vt:lpstr>Calibri Light</vt:lpstr>
      <vt:lpstr>Comic Sans MS</vt:lpstr>
      <vt:lpstr>Constantia</vt:lpstr>
      <vt:lpstr>Wingdings</vt:lpstr>
      <vt:lpstr>Office テーマ</vt:lpstr>
      <vt:lpstr>PowerPoint Presentation</vt:lpstr>
      <vt:lpstr>Data Collection</vt:lpstr>
      <vt:lpstr>Data Collection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Gareth Westwater</cp:lastModifiedBy>
  <cp:revision>43</cp:revision>
  <dcterms:created xsi:type="dcterms:W3CDTF">2017-08-14T15:35:38Z</dcterms:created>
  <dcterms:modified xsi:type="dcterms:W3CDTF">2021-01-27T21:23:47Z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