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62" r:id="rId5"/>
    <p:sldId id="263" r:id="rId6"/>
    <p:sldId id="273" r:id="rId7"/>
    <p:sldId id="275" r:id="rId8"/>
    <p:sldId id="276" r:id="rId9"/>
    <p:sldId id="277" r:id="rId10"/>
    <p:sldId id="274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28" autoAdjust="0"/>
  </p:normalViewPr>
  <p:slideViewPr>
    <p:cSldViewPr snapToGrid="0">
      <p:cViewPr varScale="1">
        <p:scale>
          <a:sx n="69" d="100"/>
          <a:sy n="69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601B6-77F6-4CCC-BB4A-02EBCC1A2559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4D8E3-398C-46F9-BEE1-5C9F25CCA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873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07/02/2021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1.png"/><Relationship Id="rId4" Type="http://schemas.openxmlformats.org/officeDocument/2006/relationships/image" Target="../media/image5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Relationship Id="rId14" Type="http://schemas.openxmlformats.org/officeDocument/2006/relationships/image" Target="../media/image6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png"/><Relationship Id="rId13" Type="http://schemas.openxmlformats.org/officeDocument/2006/relationships/image" Target="../media/image66.png"/><Relationship Id="rId3" Type="http://schemas.openxmlformats.org/officeDocument/2006/relationships/image" Target="../media/image57.png"/><Relationship Id="rId7" Type="http://schemas.openxmlformats.org/officeDocument/2006/relationships/image" Target="../media/image71.png"/><Relationship Id="rId12" Type="http://schemas.openxmlformats.org/officeDocument/2006/relationships/image" Target="../media/image74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3.png"/><Relationship Id="rId5" Type="http://schemas.openxmlformats.org/officeDocument/2006/relationships/image" Target="../media/image69.png"/><Relationship Id="rId10" Type="http://schemas.openxmlformats.org/officeDocument/2006/relationships/image" Target="../media/image72.png"/><Relationship Id="rId4" Type="http://schemas.openxmlformats.org/officeDocument/2006/relationships/image" Target="../media/image58.png"/><Relationship Id="rId9" Type="http://schemas.openxmlformats.org/officeDocument/2006/relationships/image" Target="../media/image6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52.png"/><Relationship Id="rId7" Type="http://schemas.openxmlformats.org/officeDocument/2006/relationships/image" Target="../media/image77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5" Type="http://schemas.openxmlformats.org/officeDocument/2006/relationships/image" Target="../media/image1.png"/><Relationship Id="rId4" Type="http://schemas.openxmlformats.org/officeDocument/2006/relationships/image" Target="../media/image53.png"/><Relationship Id="rId9" Type="http://schemas.openxmlformats.org/officeDocument/2006/relationships/image" Target="../media/image7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530.png"/><Relationship Id="rId7" Type="http://schemas.openxmlformats.org/officeDocument/2006/relationships/image" Target="../media/image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021636" y="2177224"/>
            <a:ext cx="531382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7200" b="0" cap="none" spc="0" dirty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Teachings for </a:t>
            </a:r>
          </a:p>
          <a:p>
            <a:pPr algn="ctr"/>
            <a:r>
              <a:rPr lang="en-US" altLang="ja-JP" sz="7200" b="0" cap="none" spc="0" dirty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Exercise 1C</a:t>
            </a:r>
            <a:endParaRPr lang="ja-JP" altLang="en-US" sz="7200" b="0" cap="none" spc="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7257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perform a hypothesis test to determine whether a data set has no correlation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An important note is that in the previous section, we used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to denote the PMCC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letter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used when the PMCC is calculated for a sample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When we calculate the PMCC for the whole population of a data set,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𝜌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is used (it is the Greek letter rho)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t="-132" r="-1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4AED5F-5685-4FD3-9ECD-8285F36F9423}"/>
              </a:ext>
            </a:extLst>
          </p:cNvPr>
          <p:cNvSpPr txBox="1"/>
          <p:nvPr/>
        </p:nvSpPr>
        <p:spPr>
          <a:xfrm>
            <a:off x="3852909" y="1600441"/>
            <a:ext cx="50869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When testing if the population PMCC, p, is either greater than or below zero, you need to use a one-tailed test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When testing whether it is not equal to 0, you should use a two-tailed test…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45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perform a hypothesis test to determine whether a data set has no correlation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scientist takes 30 observations of the masses of two reactants in an experiment. She calculates a PMCC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scientist believes there is no correlation between the masses of the two reactants. Test, at the 10% level of significance, the scientist’s claim, stating your hypotheses clearly.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stating your hypotheses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should also state the sample size, and halve the significance level (since this is a two-tailed test)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132" r="-1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9473E01-1F37-453D-8CBF-C514356197D6}"/>
                  </a:ext>
                </a:extLst>
              </p:cNvPr>
              <p:cNvSpPr txBox="1"/>
              <p:nvPr/>
            </p:nvSpPr>
            <p:spPr>
              <a:xfrm>
                <a:off x="4487219" y="1470882"/>
                <a:ext cx="983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9473E01-1F37-453D-8CBF-C51435619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219" y="1470882"/>
                <a:ext cx="98353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EF86B9A-ECA9-40B1-9DDF-B5B3196716B0}"/>
                  </a:ext>
                </a:extLst>
              </p:cNvPr>
              <p:cNvSpPr txBox="1"/>
              <p:nvPr/>
            </p:nvSpPr>
            <p:spPr>
              <a:xfrm>
                <a:off x="5561417" y="1462004"/>
                <a:ext cx="979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EF86B9A-ECA9-40B1-9DDF-B5B319671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417" y="1462004"/>
                <a:ext cx="979371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1CFD3C-2E8F-4BA6-A91A-853D8AE6ED6F}"/>
              </a:ext>
            </a:extLst>
          </p:cNvPr>
          <p:cNvSpPr txBox="1"/>
          <p:nvPr/>
        </p:nvSpPr>
        <p:spPr>
          <a:xfrm>
            <a:off x="6644493" y="1462005"/>
            <a:ext cx="1584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Sample size = 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E027E4-3D92-4A9A-998D-CFB078393C2B}"/>
              </a:ext>
            </a:extLst>
          </p:cNvPr>
          <p:cNvSpPr txBox="1"/>
          <p:nvPr/>
        </p:nvSpPr>
        <p:spPr>
          <a:xfrm>
            <a:off x="4478341" y="1790478"/>
            <a:ext cx="3086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Significance level in each tail: 0.05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881F71-8EC2-4841-B078-AF732827B93D}"/>
              </a:ext>
            </a:extLst>
          </p:cNvPr>
          <p:cNvSpPr txBox="1"/>
          <p:nvPr/>
        </p:nvSpPr>
        <p:spPr>
          <a:xfrm>
            <a:off x="4479599" y="2206323"/>
            <a:ext cx="2343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Finding the critical region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6DF392A-0F77-4A74-898C-52187062584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971" t="11496" r="42011" b="11898"/>
          <a:stretch/>
        </p:blipFill>
        <p:spPr>
          <a:xfrm>
            <a:off x="4006316" y="2558424"/>
            <a:ext cx="2577364" cy="4110538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7303280-87BE-46D3-AD66-D0090ADE4667}"/>
              </a:ext>
            </a:extLst>
          </p:cNvPr>
          <p:cNvSpPr txBox="1"/>
          <p:nvPr/>
        </p:nvSpPr>
        <p:spPr>
          <a:xfrm>
            <a:off x="6697980" y="2617803"/>
            <a:ext cx="2346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will be given a table of data in the formula booklet, for use with the PMCC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we had a sample size of 10, and were testing with 5% in each tail, the corresponding value in the table is 0.5494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4E890DA-34C1-4115-A553-74B04269EF81}"/>
              </a:ext>
            </a:extLst>
          </p:cNvPr>
          <p:cNvSpPr/>
          <p:nvPr/>
        </p:nvSpPr>
        <p:spPr>
          <a:xfrm>
            <a:off x="4488180" y="3627120"/>
            <a:ext cx="335280" cy="12192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C2D14EE-536D-4B84-834B-6D12DE4B019F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4823460" y="3688080"/>
            <a:ext cx="1889760" cy="9829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5E4A111-1A7C-4C92-B196-70E461D8DFEA}"/>
                  </a:ext>
                </a:extLst>
              </p:cNvPr>
              <p:cNvSpPr txBox="1"/>
              <p:nvPr/>
            </p:nvSpPr>
            <p:spPr>
              <a:xfrm>
                <a:off x="6705600" y="4583763"/>
                <a:ext cx="23469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value means that 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−0.5495&lt;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&lt;0.5494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we accept the null Hypothesis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5E4A111-1A7C-4C92-B196-70E461D8D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583763"/>
                <a:ext cx="2346960" cy="830997"/>
              </a:xfrm>
              <a:prstGeom prst="rect">
                <a:avLst/>
              </a:prstGeom>
              <a:blipFill>
                <a:blip r:embed="rId6"/>
                <a:stretch>
                  <a:fillRect t="-735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97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5988DDE-3313-4DF1-855D-AFA0EAD30D92}"/>
              </a:ext>
            </a:extLst>
          </p:cNvPr>
          <p:cNvSpPr/>
          <p:nvPr/>
        </p:nvSpPr>
        <p:spPr>
          <a:xfrm>
            <a:off x="6450405" y="4550038"/>
            <a:ext cx="858128" cy="734694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DEBDCAC3-6300-4929-9CDF-F4D968685C32}"/>
              </a:ext>
            </a:extLst>
          </p:cNvPr>
          <p:cNvSpPr/>
          <p:nvPr/>
        </p:nvSpPr>
        <p:spPr>
          <a:xfrm>
            <a:off x="6091312" y="1976139"/>
            <a:ext cx="1574651" cy="713086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perform a hypothesis test to determine whether a data set has no correlation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6DF392A-0F77-4A74-898C-5218706258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71" t="11496" r="42011" b="46540"/>
          <a:stretch/>
        </p:blipFill>
        <p:spPr>
          <a:xfrm>
            <a:off x="196316" y="2482224"/>
            <a:ext cx="4103728" cy="3585201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D368948-A0D4-4392-8580-C53E376C1BFA}"/>
              </a:ext>
            </a:extLst>
          </p:cNvPr>
          <p:cNvCxnSpPr>
            <a:cxnSpLocks/>
          </p:cNvCxnSpPr>
          <p:nvPr/>
        </p:nvCxnSpPr>
        <p:spPr>
          <a:xfrm>
            <a:off x="5499051" y="2680921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50A34DFB-50C4-437D-960C-B770D1C4A204}"/>
              </a:ext>
            </a:extLst>
          </p:cNvPr>
          <p:cNvCxnSpPr>
            <a:cxnSpLocks/>
          </p:cNvCxnSpPr>
          <p:nvPr/>
        </p:nvCxnSpPr>
        <p:spPr>
          <a:xfrm>
            <a:off x="5499051" y="2608913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A778535B-CCC9-442D-B498-E4380742EFA2}"/>
              </a:ext>
            </a:extLst>
          </p:cNvPr>
          <p:cNvCxnSpPr>
            <a:cxnSpLocks/>
          </p:cNvCxnSpPr>
          <p:nvPr/>
        </p:nvCxnSpPr>
        <p:spPr>
          <a:xfrm>
            <a:off x="8235355" y="2608913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98A4686F-08AB-451B-B222-7561DCCFABCB}"/>
              </a:ext>
            </a:extLst>
          </p:cNvPr>
          <p:cNvCxnSpPr>
            <a:cxnSpLocks/>
          </p:cNvCxnSpPr>
          <p:nvPr/>
        </p:nvCxnSpPr>
        <p:spPr>
          <a:xfrm>
            <a:off x="6867203" y="2608913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AF433D2-1DA8-44DA-ABE9-CE49493F6268}"/>
              </a:ext>
            </a:extLst>
          </p:cNvPr>
          <p:cNvCxnSpPr>
            <a:cxnSpLocks/>
          </p:cNvCxnSpPr>
          <p:nvPr/>
        </p:nvCxnSpPr>
        <p:spPr>
          <a:xfrm>
            <a:off x="6084168" y="1998313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979A086-DDAF-4C1F-BB25-F6193725DB80}"/>
              </a:ext>
            </a:extLst>
          </p:cNvPr>
          <p:cNvSpPr txBox="1"/>
          <p:nvPr/>
        </p:nvSpPr>
        <p:spPr>
          <a:xfrm>
            <a:off x="5355035" y="2752929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8DE1C42-9238-4861-9A84-A1407D708B2F}"/>
              </a:ext>
            </a:extLst>
          </p:cNvPr>
          <p:cNvSpPr txBox="1"/>
          <p:nvPr/>
        </p:nvSpPr>
        <p:spPr>
          <a:xfrm>
            <a:off x="8136163" y="2752929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9D3E41D-331F-47FC-899A-C3ACF6AC23B1}"/>
              </a:ext>
            </a:extLst>
          </p:cNvPr>
          <p:cNvSpPr txBox="1"/>
          <p:nvPr/>
        </p:nvSpPr>
        <p:spPr>
          <a:xfrm>
            <a:off x="6723187" y="275292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D875B14-39B8-4DB6-BEE1-78FA4F807896}"/>
              </a:ext>
            </a:extLst>
          </p:cNvPr>
          <p:cNvCxnSpPr>
            <a:cxnSpLocks/>
          </p:cNvCxnSpPr>
          <p:nvPr/>
        </p:nvCxnSpPr>
        <p:spPr>
          <a:xfrm>
            <a:off x="7668344" y="1988840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28D62E4-71DF-497D-ACE7-1EB227323B16}"/>
              </a:ext>
            </a:extLst>
          </p:cNvPr>
          <p:cNvSpPr txBox="1"/>
          <p:nvPr/>
        </p:nvSpPr>
        <p:spPr>
          <a:xfrm>
            <a:off x="5652120" y="2996952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-0.5494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29A1BF1-C287-43CC-94F2-C6D1D5FAE6B5}"/>
              </a:ext>
            </a:extLst>
          </p:cNvPr>
          <p:cNvSpPr txBox="1"/>
          <p:nvPr/>
        </p:nvSpPr>
        <p:spPr>
          <a:xfrm>
            <a:off x="7308304" y="2987479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0.5494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7E42781-B6E1-4370-9194-9360CDCA9F5C}"/>
                  </a:ext>
                </a:extLst>
              </p:cNvPr>
              <p:cNvSpPr txBox="1"/>
              <p:nvPr/>
            </p:nvSpPr>
            <p:spPr>
              <a:xfrm>
                <a:off x="5436096" y="1484784"/>
                <a:ext cx="30238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:r>
                  <a:rPr lang="en-GB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there is no correlation)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ample size 10</a:t>
                </a: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7E42781-B6E1-4370-9194-9360CDCA9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1484784"/>
                <a:ext cx="3023841" cy="430887"/>
              </a:xfrm>
              <a:prstGeom prst="rect">
                <a:avLst/>
              </a:prstGeom>
              <a:blipFill>
                <a:blip r:embed="rId3"/>
                <a:stretch>
                  <a:fillRect l="-1411" t="-14286" r="-3024"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5B5898A-0911-4E2F-9C32-DEDB91543745}"/>
                  </a:ext>
                </a:extLst>
              </p:cNvPr>
              <p:cNvSpPr txBox="1"/>
              <p:nvPr/>
            </p:nvSpPr>
            <p:spPr>
              <a:xfrm>
                <a:off x="6363147" y="2104857"/>
                <a:ext cx="10375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5B5898A-0911-4E2F-9C32-DEDB91543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3147" y="2104857"/>
                <a:ext cx="1037592" cy="307777"/>
              </a:xfrm>
              <a:prstGeom prst="rect">
                <a:avLst/>
              </a:prstGeom>
              <a:blipFill>
                <a:blip r:embed="rId4"/>
                <a:stretch>
                  <a:fillRect l="-1765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C4A2F42-7407-4789-9015-5026814BDFA7}"/>
                  </a:ext>
                </a:extLst>
              </p:cNvPr>
              <p:cNvSpPr txBox="1"/>
              <p:nvPr/>
            </p:nvSpPr>
            <p:spPr>
              <a:xfrm>
                <a:off x="5013505" y="2104857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C4A2F42-7407-4789-9015-5026814BD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3505" y="2104857"/>
                <a:ext cx="999120" cy="307777"/>
              </a:xfrm>
              <a:prstGeom prst="rect">
                <a:avLst/>
              </a:prstGeom>
              <a:blipFill>
                <a:blip r:embed="rId5"/>
                <a:stretch>
                  <a:fillRect l="-1829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12B27A-0A34-4F6C-8E53-0049FAA5BE29}"/>
                  </a:ext>
                </a:extLst>
              </p:cNvPr>
              <p:cNvSpPr txBox="1"/>
              <p:nvPr/>
            </p:nvSpPr>
            <p:spPr>
              <a:xfrm>
                <a:off x="7731299" y="2104857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12B27A-0A34-4F6C-8E53-0049FAA5B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299" y="2104857"/>
                <a:ext cx="999120" cy="307777"/>
              </a:xfrm>
              <a:prstGeom prst="rect">
                <a:avLst/>
              </a:prstGeom>
              <a:blipFill>
                <a:blip r:embed="rId5"/>
                <a:stretch>
                  <a:fillRect l="-1829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24E896D-4E9F-426C-9E27-3B82EBCEB676}"/>
                  </a:ext>
                </a:extLst>
              </p:cNvPr>
              <p:cNvSpPr txBox="1"/>
              <p:nvPr/>
            </p:nvSpPr>
            <p:spPr>
              <a:xfrm>
                <a:off x="4527177" y="3237619"/>
                <a:ext cx="450671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Think about this. If our sample size is 10, and we get a sample PMCC of 0.5, we would say that is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not enough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we conclude that the correlation is 0</a:t>
                </a: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24E896D-4E9F-426C-9E27-3B82EBCEB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177" y="3237619"/>
                <a:ext cx="4506714" cy="553998"/>
              </a:xfrm>
              <a:prstGeom prst="rect">
                <a:avLst/>
              </a:prstGeom>
              <a:blipFill>
                <a:blip r:embed="rId6"/>
                <a:stretch>
                  <a:fillRect l="-947" t="-8791" r="-1624" b="-164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26BA5919-0F4A-4A10-8EFE-12E790EE0791}"/>
              </a:ext>
            </a:extLst>
          </p:cNvPr>
          <p:cNvSpPr/>
          <p:nvPr/>
        </p:nvSpPr>
        <p:spPr>
          <a:xfrm>
            <a:off x="989707" y="4194347"/>
            <a:ext cx="476954" cy="1875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A136646-E258-4160-807C-15306473BC80}"/>
              </a:ext>
            </a:extLst>
          </p:cNvPr>
          <p:cNvSpPr/>
          <p:nvPr/>
        </p:nvSpPr>
        <p:spPr>
          <a:xfrm>
            <a:off x="997252" y="5885836"/>
            <a:ext cx="476954" cy="1875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349E0BD2-36B2-45BC-BF72-39B44C54002F}"/>
              </a:ext>
            </a:extLst>
          </p:cNvPr>
          <p:cNvCxnSpPr>
            <a:cxnSpLocks/>
          </p:cNvCxnSpPr>
          <p:nvPr/>
        </p:nvCxnSpPr>
        <p:spPr>
          <a:xfrm>
            <a:off x="5497542" y="5276692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881568E1-60DF-4428-8FC9-8C9B871C3267}"/>
              </a:ext>
            </a:extLst>
          </p:cNvPr>
          <p:cNvCxnSpPr>
            <a:cxnSpLocks/>
          </p:cNvCxnSpPr>
          <p:nvPr/>
        </p:nvCxnSpPr>
        <p:spPr>
          <a:xfrm>
            <a:off x="5497542" y="5204684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58C27F42-2EE3-424F-A92E-DD43AE592922}"/>
              </a:ext>
            </a:extLst>
          </p:cNvPr>
          <p:cNvCxnSpPr>
            <a:cxnSpLocks/>
          </p:cNvCxnSpPr>
          <p:nvPr/>
        </p:nvCxnSpPr>
        <p:spPr>
          <a:xfrm>
            <a:off x="8233846" y="5204684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7B88487A-F31B-4D2A-BF9E-FC4861C1067C}"/>
              </a:ext>
            </a:extLst>
          </p:cNvPr>
          <p:cNvCxnSpPr>
            <a:cxnSpLocks/>
          </p:cNvCxnSpPr>
          <p:nvPr/>
        </p:nvCxnSpPr>
        <p:spPr>
          <a:xfrm>
            <a:off x="6865694" y="5204684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B054B838-4CA7-48F8-A9C2-B67CD9FACE4F}"/>
              </a:ext>
            </a:extLst>
          </p:cNvPr>
          <p:cNvCxnSpPr>
            <a:cxnSpLocks/>
          </p:cNvCxnSpPr>
          <p:nvPr/>
        </p:nvCxnSpPr>
        <p:spPr>
          <a:xfrm>
            <a:off x="6444208" y="4544689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E6AB654-1526-47CC-A6B9-02EDA417AE7A}"/>
              </a:ext>
            </a:extLst>
          </p:cNvPr>
          <p:cNvSpPr txBox="1"/>
          <p:nvPr/>
        </p:nvSpPr>
        <p:spPr>
          <a:xfrm>
            <a:off x="5353526" y="5348700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6EB59D6-8B7D-4248-96F0-F98FDDC1D6C1}"/>
              </a:ext>
            </a:extLst>
          </p:cNvPr>
          <p:cNvSpPr txBox="1"/>
          <p:nvPr/>
        </p:nvSpPr>
        <p:spPr>
          <a:xfrm>
            <a:off x="8116724" y="534870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7B28E7E-8523-4715-9A8C-44217D7E78F7}"/>
              </a:ext>
            </a:extLst>
          </p:cNvPr>
          <p:cNvSpPr txBox="1"/>
          <p:nvPr/>
        </p:nvSpPr>
        <p:spPr>
          <a:xfrm>
            <a:off x="6721678" y="5348700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F5615321-CE70-43B3-8D1A-CD279DC26941}"/>
              </a:ext>
            </a:extLst>
          </p:cNvPr>
          <p:cNvCxnSpPr>
            <a:cxnSpLocks/>
          </p:cNvCxnSpPr>
          <p:nvPr/>
        </p:nvCxnSpPr>
        <p:spPr>
          <a:xfrm>
            <a:off x="7308304" y="4544689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41993CD-AD9B-4AF6-9276-B8AEA94285E8}"/>
              </a:ext>
            </a:extLst>
          </p:cNvPr>
          <p:cNvSpPr txBox="1"/>
          <p:nvPr/>
        </p:nvSpPr>
        <p:spPr>
          <a:xfrm>
            <a:off x="6012160" y="5543328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-0.3783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E099630-308C-43FD-B431-B3A422608C43}"/>
              </a:ext>
            </a:extLst>
          </p:cNvPr>
          <p:cNvSpPr txBox="1"/>
          <p:nvPr/>
        </p:nvSpPr>
        <p:spPr>
          <a:xfrm>
            <a:off x="6948264" y="5543328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0.3783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6F8009D-C0AE-466C-955D-DA0FED3AE429}"/>
                  </a:ext>
                </a:extLst>
              </p:cNvPr>
              <p:cNvSpPr txBox="1"/>
              <p:nvPr/>
            </p:nvSpPr>
            <p:spPr>
              <a:xfrm>
                <a:off x="5434587" y="4080555"/>
                <a:ext cx="30238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:r>
                  <a:rPr lang="en-GB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there is no correlation)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ample size 20</a:t>
                </a: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6F8009D-C0AE-466C-955D-DA0FED3AE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4587" y="4080555"/>
                <a:ext cx="3023841" cy="430887"/>
              </a:xfrm>
              <a:prstGeom prst="rect">
                <a:avLst/>
              </a:prstGeom>
              <a:blipFill>
                <a:blip r:embed="rId7"/>
                <a:stretch>
                  <a:fillRect l="-1411" t="-12676" r="-3024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3C65812D-0BC3-4C4B-86FC-8AB0EB2319D7}"/>
                  </a:ext>
                </a:extLst>
              </p:cNvPr>
              <p:cNvSpPr txBox="1"/>
              <p:nvPr/>
            </p:nvSpPr>
            <p:spPr>
              <a:xfrm>
                <a:off x="6372200" y="4688705"/>
                <a:ext cx="10375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3C65812D-0BC3-4C4B-86FC-8AB0EB231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688705"/>
                <a:ext cx="1037592" cy="307777"/>
              </a:xfrm>
              <a:prstGeom prst="rect">
                <a:avLst/>
              </a:prstGeom>
              <a:blipFill>
                <a:blip r:embed="rId8"/>
                <a:stretch>
                  <a:fillRect l="-1754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F80E06-2B83-4921-AD85-487B65E5F6A5}"/>
                  </a:ext>
                </a:extLst>
              </p:cNvPr>
              <p:cNvSpPr txBox="1"/>
              <p:nvPr/>
            </p:nvSpPr>
            <p:spPr>
              <a:xfrm>
                <a:off x="5364088" y="4688705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F80E06-2B83-4921-AD85-487B65E5F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688705"/>
                <a:ext cx="999120" cy="307777"/>
              </a:xfrm>
              <a:prstGeom prst="rect">
                <a:avLst/>
              </a:prstGeom>
              <a:blipFill>
                <a:blip r:embed="rId9"/>
                <a:stretch>
                  <a:fillRect l="-1829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F88927B-42EA-456F-B862-A1D3A016CB73}"/>
                  </a:ext>
                </a:extLst>
              </p:cNvPr>
              <p:cNvSpPr txBox="1"/>
              <p:nvPr/>
            </p:nvSpPr>
            <p:spPr>
              <a:xfrm>
                <a:off x="7425135" y="4688705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F88927B-42EA-456F-B862-A1D3A016C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135" y="4688705"/>
                <a:ext cx="999120" cy="307777"/>
              </a:xfrm>
              <a:prstGeom prst="rect">
                <a:avLst/>
              </a:prstGeom>
              <a:blipFill>
                <a:blip r:embed="rId9"/>
                <a:stretch>
                  <a:fillRect l="-1829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35480709-B27A-43E8-A8AC-868DC8F7D96D}"/>
                  </a:ext>
                </a:extLst>
              </p:cNvPr>
              <p:cNvSpPr txBox="1"/>
              <p:nvPr/>
            </p:nvSpPr>
            <p:spPr>
              <a:xfrm>
                <a:off x="4705454" y="5833390"/>
                <a:ext cx="4326927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Think about this. If our sample size is 20, and we get a sample PMCC of 0.5, we would say that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is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enough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conclude that the correlation is not 0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35480709-B27A-43E8-A8AC-868DC8F7D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454" y="5833390"/>
                <a:ext cx="4326927" cy="553998"/>
              </a:xfrm>
              <a:prstGeom prst="rect">
                <a:avLst/>
              </a:prstGeom>
              <a:blipFill>
                <a:blip r:embed="rId10"/>
                <a:stretch>
                  <a:fillRect l="-2113" t="-8791" r="-2817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04EC797B-E323-45D4-A4FB-A12C0F956383}"/>
              </a:ext>
            </a:extLst>
          </p:cNvPr>
          <p:cNvCxnSpPr>
            <a:cxnSpLocks/>
          </p:cNvCxnSpPr>
          <p:nvPr/>
        </p:nvCxnSpPr>
        <p:spPr>
          <a:xfrm>
            <a:off x="4563035" y="3881718"/>
            <a:ext cx="45182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53A1771D-16B5-4103-ACDE-49E656DBDE20}"/>
                  </a:ext>
                </a:extLst>
              </p:cNvPr>
              <p:cNvSpPr txBox="1"/>
              <p:nvPr/>
            </p:nvSpPr>
            <p:spPr>
              <a:xfrm>
                <a:off x="8288562" y="2483988"/>
                <a:ext cx="3478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53A1771D-16B5-4103-ACDE-49E656DBD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8562" y="2483988"/>
                <a:ext cx="34785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F16FAA6-133F-4638-A34B-E6882BBC3EFC}"/>
                  </a:ext>
                </a:extLst>
              </p:cNvPr>
              <p:cNvSpPr txBox="1"/>
              <p:nvPr/>
            </p:nvSpPr>
            <p:spPr>
              <a:xfrm>
                <a:off x="8315456" y="5101682"/>
                <a:ext cx="3478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F16FAA6-133F-4638-A34B-E6882BBC3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456" y="5101682"/>
                <a:ext cx="3478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9ABF2586-98C0-4112-8885-E1CF5373CB21}"/>
              </a:ext>
            </a:extLst>
          </p:cNvPr>
          <p:cNvCxnSpPr>
            <a:cxnSpLocks/>
          </p:cNvCxnSpPr>
          <p:nvPr/>
        </p:nvCxnSpPr>
        <p:spPr>
          <a:xfrm flipH="1">
            <a:off x="7485529" y="1981200"/>
            <a:ext cx="3520" cy="788894"/>
          </a:xfrm>
          <a:prstGeom prst="line">
            <a:avLst/>
          </a:prstGeom>
          <a:ln w="317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11FAFCBC-B10F-4594-AD90-0376A8E86004}"/>
                  </a:ext>
                </a:extLst>
              </p:cNvPr>
              <p:cNvSpPr txBox="1"/>
              <p:nvPr/>
            </p:nvSpPr>
            <p:spPr>
              <a:xfrm>
                <a:off x="6967645" y="2754396"/>
                <a:ext cx="7273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11FAFCBC-B10F-4594-AD90-0376A8E860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645" y="2754396"/>
                <a:ext cx="727379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1CFF2984-A7BE-4082-8F05-50BBDDC2E712}"/>
              </a:ext>
            </a:extLst>
          </p:cNvPr>
          <p:cNvCxnSpPr>
            <a:cxnSpLocks/>
          </p:cNvCxnSpPr>
          <p:nvPr/>
        </p:nvCxnSpPr>
        <p:spPr>
          <a:xfrm flipH="1">
            <a:off x="7476564" y="4589929"/>
            <a:ext cx="3520" cy="788894"/>
          </a:xfrm>
          <a:prstGeom prst="line">
            <a:avLst/>
          </a:prstGeom>
          <a:ln w="317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052ECB67-B9FD-40F4-AE63-6B3A02A21A30}"/>
                  </a:ext>
                </a:extLst>
              </p:cNvPr>
              <p:cNvSpPr txBox="1"/>
              <p:nvPr/>
            </p:nvSpPr>
            <p:spPr>
              <a:xfrm>
                <a:off x="7353127" y="5345196"/>
                <a:ext cx="7273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052ECB67-B9FD-40F4-AE63-6B3A02A21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3127" y="5345196"/>
                <a:ext cx="727379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61">
            <a:extLst>
              <a:ext uri="{FF2B5EF4-FFF2-40B4-BE49-F238E27FC236}">
                <a16:creationId xmlns:a16="http://schemas.microsoft.com/office/drawing/2014/main" id="{4CAE72E7-7FFF-4A83-8AEC-9F5199B7A7B2}"/>
              </a:ext>
            </a:extLst>
          </p:cNvPr>
          <p:cNvSpPr/>
          <p:nvPr/>
        </p:nvSpPr>
        <p:spPr>
          <a:xfrm>
            <a:off x="6277152" y="1701229"/>
            <a:ext cx="1315954" cy="2082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61">
            <a:extLst>
              <a:ext uri="{FF2B5EF4-FFF2-40B4-BE49-F238E27FC236}">
                <a16:creationId xmlns:a16="http://schemas.microsoft.com/office/drawing/2014/main" id="{DBD5AD2E-87F3-4071-9164-838130DF50C8}"/>
              </a:ext>
            </a:extLst>
          </p:cNvPr>
          <p:cNvSpPr/>
          <p:nvPr/>
        </p:nvSpPr>
        <p:spPr>
          <a:xfrm>
            <a:off x="6259223" y="4292029"/>
            <a:ext cx="1315954" cy="2082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059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0" grpId="0" animBg="1"/>
      <p:bldP spid="29" grpId="0"/>
      <p:bldP spid="30" grpId="0"/>
      <p:bldP spid="31" grpId="0"/>
      <p:bldP spid="33" grpId="0"/>
      <p:bldP spid="34" grpId="0"/>
      <p:bldP spid="38" grpId="0"/>
      <p:bldP spid="39" grpId="0"/>
      <p:bldP spid="40" grpId="0"/>
      <p:bldP spid="41" grpId="0"/>
      <p:bldP spid="42" grpId="0" animBg="1"/>
      <p:bldP spid="42" grpId="1" animBg="1"/>
      <p:bldP spid="43" grpId="0" animBg="1"/>
      <p:bldP spid="49" grpId="0"/>
      <p:bldP spid="50" grpId="0"/>
      <p:bldP spid="51" grpId="0"/>
      <p:bldP spid="53" grpId="0"/>
      <p:bldP spid="54" grpId="0"/>
      <p:bldP spid="56" grpId="0"/>
      <p:bldP spid="57" grpId="0"/>
      <p:bldP spid="58" grpId="0"/>
      <p:bldP spid="59" grpId="0"/>
      <p:bldP spid="65" grpId="0"/>
      <p:bldP spid="66" grpId="0"/>
      <p:bldP spid="71" grpId="0"/>
      <p:bldP spid="73" grpId="0"/>
      <p:bldP spid="74" grpId="0" animBg="1"/>
      <p:bldP spid="74" grpId="1" animBg="1"/>
      <p:bldP spid="75" grpId="0" animBg="1"/>
      <p:bldP spid="7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5988DDE-3313-4DF1-855D-AFA0EAD30D92}"/>
              </a:ext>
            </a:extLst>
          </p:cNvPr>
          <p:cNvSpPr/>
          <p:nvPr/>
        </p:nvSpPr>
        <p:spPr>
          <a:xfrm>
            <a:off x="6486264" y="2959341"/>
            <a:ext cx="858128" cy="734694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DEBDCAC3-6300-4929-9CDF-F4D968685C32}"/>
              </a:ext>
            </a:extLst>
          </p:cNvPr>
          <p:cNvSpPr/>
          <p:nvPr/>
        </p:nvSpPr>
        <p:spPr>
          <a:xfrm>
            <a:off x="1564135" y="2985206"/>
            <a:ext cx="1574651" cy="713086"/>
          </a:xfrm>
          <a:prstGeom prst="rect">
            <a:avLst/>
          </a:prstGeom>
          <a:solidFill>
            <a:schemeClr val="accent6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perform a hypothesis test to determine whether a data set has no correlation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D368948-A0D4-4392-8580-C53E376C1BFA}"/>
              </a:ext>
            </a:extLst>
          </p:cNvPr>
          <p:cNvCxnSpPr>
            <a:cxnSpLocks/>
          </p:cNvCxnSpPr>
          <p:nvPr/>
        </p:nvCxnSpPr>
        <p:spPr>
          <a:xfrm>
            <a:off x="971874" y="3689988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50A34DFB-50C4-437D-960C-B770D1C4A204}"/>
              </a:ext>
            </a:extLst>
          </p:cNvPr>
          <p:cNvCxnSpPr>
            <a:cxnSpLocks/>
          </p:cNvCxnSpPr>
          <p:nvPr/>
        </p:nvCxnSpPr>
        <p:spPr>
          <a:xfrm>
            <a:off x="971874" y="361798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A778535B-CCC9-442D-B498-E4380742EFA2}"/>
              </a:ext>
            </a:extLst>
          </p:cNvPr>
          <p:cNvCxnSpPr>
            <a:cxnSpLocks/>
          </p:cNvCxnSpPr>
          <p:nvPr/>
        </p:nvCxnSpPr>
        <p:spPr>
          <a:xfrm>
            <a:off x="3708178" y="361798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98A4686F-08AB-451B-B222-7561DCCFABCB}"/>
              </a:ext>
            </a:extLst>
          </p:cNvPr>
          <p:cNvCxnSpPr>
            <a:cxnSpLocks/>
          </p:cNvCxnSpPr>
          <p:nvPr/>
        </p:nvCxnSpPr>
        <p:spPr>
          <a:xfrm>
            <a:off x="2340026" y="3617980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1AF433D2-1DA8-44DA-ABE9-CE49493F6268}"/>
              </a:ext>
            </a:extLst>
          </p:cNvPr>
          <p:cNvCxnSpPr>
            <a:cxnSpLocks/>
          </p:cNvCxnSpPr>
          <p:nvPr/>
        </p:nvCxnSpPr>
        <p:spPr>
          <a:xfrm>
            <a:off x="1556991" y="3007380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B979A086-DDAF-4C1F-BB25-F6193725DB80}"/>
              </a:ext>
            </a:extLst>
          </p:cNvPr>
          <p:cNvSpPr txBox="1"/>
          <p:nvPr/>
        </p:nvSpPr>
        <p:spPr>
          <a:xfrm>
            <a:off x="827858" y="3761996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8DE1C42-9238-4861-9A84-A1407D708B2F}"/>
              </a:ext>
            </a:extLst>
          </p:cNvPr>
          <p:cNvSpPr txBox="1"/>
          <p:nvPr/>
        </p:nvSpPr>
        <p:spPr>
          <a:xfrm>
            <a:off x="3608986" y="3761996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9D3E41D-331F-47FC-899A-C3ACF6AC23B1}"/>
              </a:ext>
            </a:extLst>
          </p:cNvPr>
          <p:cNvSpPr txBox="1"/>
          <p:nvPr/>
        </p:nvSpPr>
        <p:spPr>
          <a:xfrm>
            <a:off x="2196010" y="3761996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D875B14-39B8-4DB6-BEE1-78FA4F807896}"/>
              </a:ext>
            </a:extLst>
          </p:cNvPr>
          <p:cNvCxnSpPr>
            <a:cxnSpLocks/>
          </p:cNvCxnSpPr>
          <p:nvPr/>
        </p:nvCxnSpPr>
        <p:spPr>
          <a:xfrm>
            <a:off x="3141167" y="2997907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28D62E4-71DF-497D-ACE7-1EB227323B16}"/>
              </a:ext>
            </a:extLst>
          </p:cNvPr>
          <p:cNvSpPr txBox="1"/>
          <p:nvPr/>
        </p:nvSpPr>
        <p:spPr>
          <a:xfrm>
            <a:off x="1124943" y="4006019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-0.5494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29A1BF1-C287-43CC-94F2-C6D1D5FAE6B5}"/>
              </a:ext>
            </a:extLst>
          </p:cNvPr>
          <p:cNvSpPr txBox="1"/>
          <p:nvPr/>
        </p:nvSpPr>
        <p:spPr>
          <a:xfrm>
            <a:off x="2781127" y="3996546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0.5494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7E42781-B6E1-4370-9194-9360CDCA9F5C}"/>
                  </a:ext>
                </a:extLst>
              </p:cNvPr>
              <p:cNvSpPr txBox="1"/>
              <p:nvPr/>
            </p:nvSpPr>
            <p:spPr>
              <a:xfrm>
                <a:off x="908919" y="2493851"/>
                <a:ext cx="30238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:r>
                  <a:rPr lang="en-GB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there is no correlation)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ample size 10</a:t>
                </a: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B7E42781-B6E1-4370-9194-9360CDCA9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919" y="2493851"/>
                <a:ext cx="3023841" cy="430887"/>
              </a:xfrm>
              <a:prstGeom prst="rect">
                <a:avLst/>
              </a:prstGeom>
              <a:blipFill>
                <a:blip r:embed="rId2"/>
                <a:stretch>
                  <a:fillRect l="-1411" t="-12676" r="-3024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5B5898A-0911-4E2F-9C32-DEDB91543745}"/>
                  </a:ext>
                </a:extLst>
              </p:cNvPr>
              <p:cNvSpPr txBox="1"/>
              <p:nvPr/>
            </p:nvSpPr>
            <p:spPr>
              <a:xfrm>
                <a:off x="1835970" y="3113924"/>
                <a:ext cx="10375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D5B5898A-0911-4E2F-9C32-DEDB91543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970" y="3113924"/>
                <a:ext cx="1037592" cy="307777"/>
              </a:xfrm>
              <a:prstGeom prst="rect">
                <a:avLst/>
              </a:prstGeom>
              <a:blipFill>
                <a:blip r:embed="rId3"/>
                <a:stretch>
                  <a:fillRect l="-1765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C4A2F42-7407-4789-9015-5026814BDFA7}"/>
                  </a:ext>
                </a:extLst>
              </p:cNvPr>
              <p:cNvSpPr txBox="1"/>
              <p:nvPr/>
            </p:nvSpPr>
            <p:spPr>
              <a:xfrm>
                <a:off x="486328" y="3113924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C4A2F42-7407-4789-9015-5026814BDF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28" y="3113924"/>
                <a:ext cx="999120" cy="307777"/>
              </a:xfrm>
              <a:prstGeom prst="rect">
                <a:avLst/>
              </a:prstGeom>
              <a:blipFill>
                <a:blip r:embed="rId4"/>
                <a:stretch>
                  <a:fillRect l="-1829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12B27A-0A34-4F6C-8E53-0049FAA5BE29}"/>
                  </a:ext>
                </a:extLst>
              </p:cNvPr>
              <p:cNvSpPr txBox="1"/>
              <p:nvPr/>
            </p:nvSpPr>
            <p:spPr>
              <a:xfrm>
                <a:off x="3204122" y="3113924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A12B27A-0A34-4F6C-8E53-0049FAA5B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4122" y="3113924"/>
                <a:ext cx="999120" cy="307777"/>
              </a:xfrm>
              <a:prstGeom prst="rect">
                <a:avLst/>
              </a:prstGeom>
              <a:blipFill>
                <a:blip r:embed="rId4"/>
                <a:stretch>
                  <a:fillRect l="-1829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24E896D-4E9F-426C-9E27-3B82EBCEB676}"/>
                  </a:ext>
                </a:extLst>
              </p:cNvPr>
              <p:cNvSpPr txBox="1"/>
              <p:nvPr/>
            </p:nvSpPr>
            <p:spPr>
              <a:xfrm>
                <a:off x="0" y="4246686"/>
                <a:ext cx="4506714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Think about this. If our sample size is 10, and we get a sample PMCC of 0.5, we would say that is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not enough 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we conclude that the correlation is 0</a:t>
                </a: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24E896D-4E9F-426C-9E27-3B82EBCEB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46686"/>
                <a:ext cx="4506714" cy="553998"/>
              </a:xfrm>
              <a:prstGeom prst="rect">
                <a:avLst/>
              </a:prstGeom>
              <a:blipFill>
                <a:blip r:embed="rId5"/>
                <a:stretch>
                  <a:fillRect l="-812" t="-8791" r="-1759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349E0BD2-36B2-45BC-BF72-39B44C54002F}"/>
              </a:ext>
            </a:extLst>
          </p:cNvPr>
          <p:cNvCxnSpPr>
            <a:cxnSpLocks/>
          </p:cNvCxnSpPr>
          <p:nvPr/>
        </p:nvCxnSpPr>
        <p:spPr>
          <a:xfrm>
            <a:off x="5533401" y="3685995"/>
            <a:ext cx="27363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881568E1-60DF-4428-8FC9-8C9B871C3267}"/>
              </a:ext>
            </a:extLst>
          </p:cNvPr>
          <p:cNvCxnSpPr>
            <a:cxnSpLocks/>
          </p:cNvCxnSpPr>
          <p:nvPr/>
        </p:nvCxnSpPr>
        <p:spPr>
          <a:xfrm>
            <a:off x="5533401" y="3613987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58C27F42-2EE3-424F-A92E-DD43AE592922}"/>
              </a:ext>
            </a:extLst>
          </p:cNvPr>
          <p:cNvCxnSpPr>
            <a:cxnSpLocks/>
          </p:cNvCxnSpPr>
          <p:nvPr/>
        </p:nvCxnSpPr>
        <p:spPr>
          <a:xfrm>
            <a:off x="8269705" y="3613987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7B88487A-F31B-4D2A-BF9E-FC4861C1067C}"/>
              </a:ext>
            </a:extLst>
          </p:cNvPr>
          <p:cNvCxnSpPr>
            <a:cxnSpLocks/>
          </p:cNvCxnSpPr>
          <p:nvPr/>
        </p:nvCxnSpPr>
        <p:spPr>
          <a:xfrm>
            <a:off x="6901553" y="3613987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B054B838-4CA7-48F8-A9C2-B67CD9FACE4F}"/>
              </a:ext>
            </a:extLst>
          </p:cNvPr>
          <p:cNvCxnSpPr>
            <a:cxnSpLocks/>
          </p:cNvCxnSpPr>
          <p:nvPr/>
        </p:nvCxnSpPr>
        <p:spPr>
          <a:xfrm>
            <a:off x="6480067" y="2953992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E6AB654-1526-47CC-A6B9-02EDA417AE7A}"/>
              </a:ext>
            </a:extLst>
          </p:cNvPr>
          <p:cNvSpPr txBox="1"/>
          <p:nvPr/>
        </p:nvSpPr>
        <p:spPr>
          <a:xfrm>
            <a:off x="5389385" y="3758003"/>
            <a:ext cx="317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6EB59D6-8B7D-4248-96F0-F98FDDC1D6C1}"/>
              </a:ext>
            </a:extLst>
          </p:cNvPr>
          <p:cNvSpPr txBox="1"/>
          <p:nvPr/>
        </p:nvSpPr>
        <p:spPr>
          <a:xfrm>
            <a:off x="8152583" y="3758003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1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7B28E7E-8523-4715-9A8C-44217D7E78F7}"/>
              </a:ext>
            </a:extLst>
          </p:cNvPr>
          <p:cNvSpPr txBox="1"/>
          <p:nvPr/>
        </p:nvSpPr>
        <p:spPr>
          <a:xfrm>
            <a:off x="6757537" y="3758003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F5615321-CE70-43B3-8D1A-CD279DC26941}"/>
              </a:ext>
            </a:extLst>
          </p:cNvPr>
          <p:cNvCxnSpPr>
            <a:cxnSpLocks/>
          </p:cNvCxnSpPr>
          <p:nvPr/>
        </p:nvCxnSpPr>
        <p:spPr>
          <a:xfrm>
            <a:off x="7344163" y="2953992"/>
            <a:ext cx="0" cy="100811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41993CD-AD9B-4AF6-9276-B8AEA94285E8}"/>
              </a:ext>
            </a:extLst>
          </p:cNvPr>
          <p:cNvSpPr txBox="1"/>
          <p:nvPr/>
        </p:nvSpPr>
        <p:spPr>
          <a:xfrm>
            <a:off x="6048019" y="3952631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-0.3783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E099630-308C-43FD-B431-B3A422608C43}"/>
              </a:ext>
            </a:extLst>
          </p:cNvPr>
          <p:cNvSpPr txBox="1"/>
          <p:nvPr/>
        </p:nvSpPr>
        <p:spPr>
          <a:xfrm>
            <a:off x="6984123" y="3952631"/>
            <a:ext cx="696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0.3783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6F8009D-C0AE-466C-955D-DA0FED3AE429}"/>
                  </a:ext>
                </a:extLst>
              </p:cNvPr>
              <p:cNvSpPr txBox="1"/>
              <p:nvPr/>
            </p:nvSpPr>
            <p:spPr>
              <a:xfrm>
                <a:off x="5470446" y="2489858"/>
                <a:ext cx="30238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</a:t>
                </a:r>
                <a:r>
                  <a:rPr lang="en-GB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there is no correlation)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ample size 20</a:t>
                </a: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6F8009D-C0AE-466C-955D-DA0FED3AE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0446" y="2489858"/>
                <a:ext cx="3023841" cy="430887"/>
              </a:xfrm>
              <a:prstGeom prst="rect">
                <a:avLst/>
              </a:prstGeom>
              <a:blipFill>
                <a:blip r:embed="rId6"/>
                <a:stretch>
                  <a:fillRect l="-1411" t="-12676" r="-3024" b="-23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3C65812D-0BC3-4C4B-86FC-8AB0EB2319D7}"/>
                  </a:ext>
                </a:extLst>
              </p:cNvPr>
              <p:cNvSpPr txBox="1"/>
              <p:nvPr/>
            </p:nvSpPr>
            <p:spPr>
              <a:xfrm>
                <a:off x="6408059" y="3098008"/>
                <a:ext cx="10375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3C65812D-0BC3-4C4B-86FC-8AB0EB231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059" y="3098008"/>
                <a:ext cx="1037592" cy="307777"/>
              </a:xfrm>
              <a:prstGeom prst="rect">
                <a:avLst/>
              </a:prstGeom>
              <a:blipFill>
                <a:blip r:embed="rId7"/>
                <a:stretch>
                  <a:fillRect l="-1765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F80E06-2B83-4921-AD85-487B65E5F6A5}"/>
                  </a:ext>
                </a:extLst>
              </p:cNvPr>
              <p:cNvSpPr txBox="1"/>
              <p:nvPr/>
            </p:nvSpPr>
            <p:spPr>
              <a:xfrm>
                <a:off x="5399947" y="3098008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83F80E06-2B83-4921-AD85-487B65E5F6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947" y="3098008"/>
                <a:ext cx="999120" cy="307777"/>
              </a:xfrm>
              <a:prstGeom prst="rect">
                <a:avLst/>
              </a:prstGeom>
              <a:blipFill>
                <a:blip r:embed="rId8"/>
                <a:stretch>
                  <a:fillRect l="-1829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F88927B-42EA-456F-B862-A1D3A016CB73}"/>
                  </a:ext>
                </a:extLst>
              </p:cNvPr>
              <p:cNvSpPr txBox="1"/>
              <p:nvPr/>
            </p:nvSpPr>
            <p:spPr>
              <a:xfrm>
                <a:off x="7460994" y="3098008"/>
                <a:ext cx="9991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EF88927B-42EA-456F-B862-A1D3A016C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0994" y="3098008"/>
                <a:ext cx="999120" cy="307777"/>
              </a:xfrm>
              <a:prstGeom prst="rect">
                <a:avLst/>
              </a:prstGeom>
              <a:blipFill>
                <a:blip r:embed="rId8"/>
                <a:stretch>
                  <a:fillRect l="-1829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35480709-B27A-43E8-A8AC-868DC8F7D96D}"/>
                  </a:ext>
                </a:extLst>
              </p:cNvPr>
              <p:cNvSpPr txBox="1"/>
              <p:nvPr/>
            </p:nvSpPr>
            <p:spPr>
              <a:xfrm>
                <a:off x="4741313" y="4242693"/>
                <a:ext cx="4326927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Think about this. If our sample size is 20, and we get a sample PMCC of 0.5, we would say that </a:t>
                </a:r>
                <a:r>
                  <a:rPr lang="en-US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is</a:t>
                </a: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enough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conclude that the correlation is not 0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35480709-B27A-43E8-A8AC-868DC8F7D9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313" y="4242693"/>
                <a:ext cx="4326927" cy="553998"/>
              </a:xfrm>
              <a:prstGeom prst="rect">
                <a:avLst/>
              </a:prstGeom>
              <a:blipFill>
                <a:blip r:embed="rId9"/>
                <a:stretch>
                  <a:fillRect l="-2113" t="-8791" r="-2817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53A1771D-16B5-4103-ACDE-49E656DBDE20}"/>
                  </a:ext>
                </a:extLst>
              </p:cNvPr>
              <p:cNvSpPr txBox="1"/>
              <p:nvPr/>
            </p:nvSpPr>
            <p:spPr>
              <a:xfrm>
                <a:off x="3761385" y="3493055"/>
                <a:ext cx="3478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53A1771D-16B5-4103-ACDE-49E656DBD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385" y="3493055"/>
                <a:ext cx="3478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F16FAA6-133F-4638-A34B-E6882BBC3EFC}"/>
                  </a:ext>
                </a:extLst>
              </p:cNvPr>
              <p:cNvSpPr txBox="1"/>
              <p:nvPr/>
            </p:nvSpPr>
            <p:spPr>
              <a:xfrm>
                <a:off x="8351315" y="3510985"/>
                <a:ext cx="3478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4F16FAA6-133F-4638-A34B-E6882BBC3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1315" y="3510985"/>
                <a:ext cx="34785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9ABF2586-98C0-4112-8885-E1CF5373CB21}"/>
              </a:ext>
            </a:extLst>
          </p:cNvPr>
          <p:cNvCxnSpPr>
            <a:cxnSpLocks/>
          </p:cNvCxnSpPr>
          <p:nvPr/>
        </p:nvCxnSpPr>
        <p:spPr>
          <a:xfrm flipH="1">
            <a:off x="2958352" y="2990267"/>
            <a:ext cx="3520" cy="788894"/>
          </a:xfrm>
          <a:prstGeom prst="line">
            <a:avLst/>
          </a:prstGeom>
          <a:ln w="317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11FAFCBC-B10F-4594-AD90-0376A8E86004}"/>
                  </a:ext>
                </a:extLst>
              </p:cNvPr>
              <p:cNvSpPr txBox="1"/>
              <p:nvPr/>
            </p:nvSpPr>
            <p:spPr>
              <a:xfrm>
                <a:off x="2440468" y="3763463"/>
                <a:ext cx="7273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11FAFCBC-B10F-4594-AD90-0376A8E860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468" y="3763463"/>
                <a:ext cx="727379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1CFF2984-A7BE-4082-8F05-50BBDDC2E712}"/>
              </a:ext>
            </a:extLst>
          </p:cNvPr>
          <p:cNvCxnSpPr>
            <a:cxnSpLocks/>
          </p:cNvCxnSpPr>
          <p:nvPr/>
        </p:nvCxnSpPr>
        <p:spPr>
          <a:xfrm flipH="1">
            <a:off x="7512423" y="2999232"/>
            <a:ext cx="3520" cy="788894"/>
          </a:xfrm>
          <a:prstGeom prst="line">
            <a:avLst/>
          </a:prstGeom>
          <a:ln w="317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052ECB67-B9FD-40F4-AE63-6B3A02A21A30}"/>
                  </a:ext>
                </a:extLst>
              </p:cNvPr>
              <p:cNvSpPr txBox="1"/>
              <p:nvPr/>
            </p:nvSpPr>
            <p:spPr>
              <a:xfrm>
                <a:off x="7388986" y="3754499"/>
                <a:ext cx="72737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1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GB" sz="1100" b="1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052ECB67-B9FD-40F4-AE63-6B3A02A21A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8986" y="3754499"/>
                <a:ext cx="727379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8A372F-4F0A-468C-A829-2FA2A784F2DA}"/>
              </a:ext>
            </a:extLst>
          </p:cNvPr>
          <p:cNvSpPr txBox="1"/>
          <p:nvPr/>
        </p:nvSpPr>
        <p:spPr>
          <a:xfrm>
            <a:off x="64008" y="5048922"/>
            <a:ext cx="89336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With a larger sample size, there is a larger critical region where the original hypothesis will be rejected</a:t>
            </a:r>
          </a:p>
          <a:p>
            <a:pPr algn="ctr"/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 our sample is very small, it is very difficult to be sure about hypotheses, so it is harder to reject them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With a large sample size, we can be more sure that our answer reflects the true population’s data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2EC64EFD-8B20-4858-BC35-2AFE9E211A50}"/>
              </a:ext>
            </a:extLst>
          </p:cNvPr>
          <p:cNvCxnSpPr>
            <a:cxnSpLocks/>
          </p:cNvCxnSpPr>
          <p:nvPr/>
        </p:nvCxnSpPr>
        <p:spPr>
          <a:xfrm>
            <a:off x="4591005" y="2386584"/>
            <a:ext cx="0" cy="2602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24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perform a hypothesis test to determine whether a data set has no correlation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scientist takes 30 observations of the masses of two reactants in an experiment. She calculates a PMCC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scientist believes there is no correlation between the masses of the two reactants. Test, at the 10% level of significance, the scientist’s claim, stating your hypotheses clearly.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515" t="-132" r="-1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9473E01-1F37-453D-8CBF-C514356197D6}"/>
                  </a:ext>
                </a:extLst>
              </p:cNvPr>
              <p:cNvSpPr txBox="1"/>
              <p:nvPr/>
            </p:nvSpPr>
            <p:spPr>
              <a:xfrm>
                <a:off x="4487219" y="1470882"/>
                <a:ext cx="983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C9473E01-1F37-453D-8CBF-C51435619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219" y="1470882"/>
                <a:ext cx="98353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EF86B9A-ECA9-40B1-9DDF-B5B3196716B0}"/>
                  </a:ext>
                </a:extLst>
              </p:cNvPr>
              <p:cNvSpPr txBox="1"/>
              <p:nvPr/>
            </p:nvSpPr>
            <p:spPr>
              <a:xfrm>
                <a:off x="5561417" y="1462004"/>
                <a:ext cx="979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7EF86B9A-ECA9-40B1-9DDF-B5B319671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417" y="1462004"/>
                <a:ext cx="979371" cy="307777"/>
              </a:xfrm>
              <a:prstGeom prst="rect">
                <a:avLst/>
              </a:prstGeom>
              <a:blipFill>
                <a:blip r:embed="rId4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1CFD3C-2E8F-4BA6-A91A-853D8AE6ED6F}"/>
              </a:ext>
            </a:extLst>
          </p:cNvPr>
          <p:cNvSpPr txBox="1"/>
          <p:nvPr/>
        </p:nvSpPr>
        <p:spPr>
          <a:xfrm>
            <a:off x="6644493" y="1462005"/>
            <a:ext cx="15840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Sample size = 30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CE027E4-3D92-4A9A-998D-CFB078393C2B}"/>
              </a:ext>
            </a:extLst>
          </p:cNvPr>
          <p:cNvSpPr txBox="1"/>
          <p:nvPr/>
        </p:nvSpPr>
        <p:spPr>
          <a:xfrm>
            <a:off x="4478341" y="1790478"/>
            <a:ext cx="30861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Significance level in each tail: 0.05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881F71-8EC2-4841-B078-AF732827B93D}"/>
              </a:ext>
            </a:extLst>
          </p:cNvPr>
          <p:cNvSpPr txBox="1"/>
          <p:nvPr/>
        </p:nvSpPr>
        <p:spPr>
          <a:xfrm>
            <a:off x="4479599" y="2206323"/>
            <a:ext cx="23439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Finding the critical region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84B02EC-4839-459B-B8AF-4D47BAE1F07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30971" t="11496" r="42011" b="11898"/>
          <a:stretch/>
        </p:blipFill>
        <p:spPr>
          <a:xfrm>
            <a:off x="4006316" y="2558424"/>
            <a:ext cx="2577364" cy="4110538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1FA82C6-C2F0-4CDB-ADEE-1A35F0508407}"/>
              </a:ext>
            </a:extLst>
          </p:cNvPr>
          <p:cNvSpPr/>
          <p:nvPr/>
        </p:nvSpPr>
        <p:spPr>
          <a:xfrm>
            <a:off x="4503872" y="5772136"/>
            <a:ext cx="301210" cy="13560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A3B5CAC-5B2E-4C18-9069-DB21329BC233}"/>
              </a:ext>
            </a:extLst>
          </p:cNvPr>
          <p:cNvCxnSpPr>
            <a:cxnSpLocks/>
          </p:cNvCxnSpPr>
          <p:nvPr/>
        </p:nvCxnSpPr>
        <p:spPr>
          <a:xfrm flipV="1">
            <a:off x="4805530" y="2716306"/>
            <a:ext cx="1980752" cy="30874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E661CC5-013A-46C1-A40F-CA30EC09FDA9}"/>
                  </a:ext>
                </a:extLst>
              </p:cNvPr>
              <p:cNvSpPr txBox="1"/>
              <p:nvPr/>
            </p:nvSpPr>
            <p:spPr>
              <a:xfrm>
                <a:off x="6705600" y="2486022"/>
                <a:ext cx="23469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a sample size of 30 and a significance level of 5% in each tail, the critical value is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±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0.3061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0E661CC5-013A-46C1-A40F-CA30EC09F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486022"/>
                <a:ext cx="2346960" cy="830997"/>
              </a:xfrm>
              <a:prstGeom prst="rect">
                <a:avLst/>
              </a:prstGeom>
              <a:blipFill>
                <a:blip r:embed="rId6"/>
                <a:stretch>
                  <a:fillRect t="-735" r="-1039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CDE6C20-91B0-40D1-A30A-ADABCFEAC666}"/>
                  </a:ext>
                </a:extLst>
              </p:cNvPr>
              <p:cNvSpPr txBox="1"/>
              <p:nvPr/>
            </p:nvSpPr>
            <p:spPr>
              <a:xfrm>
                <a:off x="6707393" y="3570751"/>
                <a:ext cx="23469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−0.3061&lt;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&lt;0.3061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we would 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FCDE6C20-91B0-40D1-A30A-ADABCFEAC6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393" y="3570751"/>
                <a:ext cx="2346960" cy="461665"/>
              </a:xfrm>
              <a:prstGeom prst="rect">
                <a:avLst/>
              </a:prstGeom>
              <a:blipFill>
                <a:blip r:embed="rId7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B32CC3F-23B9-4215-AC5E-466CCC98D655}"/>
                  </a:ext>
                </a:extLst>
              </p:cNvPr>
              <p:cNvSpPr txBox="1"/>
              <p:nvPr/>
            </p:nvSpPr>
            <p:spPr>
              <a:xfrm>
                <a:off x="6725322" y="4332751"/>
                <a:ext cx="23469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However,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=−0.45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which is outside this range and in the critical region</a:t>
                </a: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B32CC3F-23B9-4215-AC5E-466CCC98D6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322" y="4332751"/>
                <a:ext cx="2346960" cy="646331"/>
              </a:xfrm>
              <a:prstGeom prst="rect">
                <a:avLst/>
              </a:prstGeom>
              <a:blipFill>
                <a:blip r:embed="rId8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FE8D154-D161-44AA-8DE7-9CB28127105B}"/>
                  </a:ext>
                </a:extLst>
              </p:cNvPr>
              <p:cNvSpPr txBox="1"/>
              <p:nvPr/>
            </p:nvSpPr>
            <p:spPr>
              <a:xfrm>
                <a:off x="6725322" y="5238186"/>
                <a:ext cx="234696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based on the scientist’s data, there is enough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conclude that there </a:t>
                </a:r>
                <a:r>
                  <a:rPr lang="en-GB" sz="12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is</a:t>
                </a: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 correlation between the two reactants</a:t>
                </a: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9FE8D154-D161-44AA-8DE7-9CB2812710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5322" y="5238186"/>
                <a:ext cx="2346960" cy="1200329"/>
              </a:xfrm>
              <a:prstGeom prst="rect">
                <a:avLst/>
              </a:prstGeom>
              <a:blipFill>
                <a:blip r:embed="rId9"/>
                <a:stretch>
                  <a:fillRect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45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perform a hypothesis test to determine whether a data set has no correlation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table from the large data set shows the daily maximum gust,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kn</a:t>
                </a:r>
                <a:r>
                  <a:rPr lang="en-US" sz="1400" dirty="0">
                    <a:latin typeface="Comic Sans MS" panose="030F0702030302020204" pitchFamily="66" charset="0"/>
                  </a:rPr>
                  <a:t>, and the daily maximum relative humidity,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%, in Leeming for a sample of eight days in May 2015.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PMCC for these data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Test, at the 10% level of significance, whether there is evidence of a positive correlation between daily maximum gust and daily maximum humidity. State your hypotheses clearly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344" t="-132" r="-1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 4">
                <a:extLst>
                  <a:ext uri="{FF2B5EF4-FFF2-40B4-BE49-F238E27FC236}">
                    <a16:creationId xmlns:a16="http://schemas.microsoft.com/office/drawing/2014/main" id="{5A2F1678-4686-4CAD-96A7-28A8219524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3188188"/>
                  </p:ext>
                </p:extLst>
              </p:nvPr>
            </p:nvGraphicFramePr>
            <p:xfrm>
              <a:off x="4462508" y="1530164"/>
              <a:ext cx="4035549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0043">
                      <a:extLst>
                        <a:ext uri="{9D8B030D-6E8A-4147-A177-3AD203B41FA5}">
                          <a16:colId xmlns:a16="http://schemas.microsoft.com/office/drawing/2014/main" val="2021971150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513441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750882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45357143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774193242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20651179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13615967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4174636140"/>
                        </a:ext>
                      </a:extLst>
                    </a:gridCol>
                    <a:gridCol w="426205">
                      <a:extLst>
                        <a:ext uri="{9D8B030D-6E8A-4147-A177-3AD203B41FA5}">
                          <a16:colId xmlns:a16="http://schemas.microsoft.com/office/drawing/2014/main" val="1967510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3017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86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30610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 4">
                <a:extLst>
                  <a:ext uri="{FF2B5EF4-FFF2-40B4-BE49-F238E27FC236}">
                    <a16:creationId xmlns:a16="http://schemas.microsoft.com/office/drawing/2014/main" id="{5A2F1678-4686-4CAD-96A7-28A8219524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3188188"/>
                  </p:ext>
                </p:extLst>
              </p:nvPr>
            </p:nvGraphicFramePr>
            <p:xfrm>
              <a:off x="4462508" y="1530164"/>
              <a:ext cx="4035549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0043">
                      <a:extLst>
                        <a:ext uri="{9D8B030D-6E8A-4147-A177-3AD203B41FA5}">
                          <a16:colId xmlns:a16="http://schemas.microsoft.com/office/drawing/2014/main" val="2021971150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513441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750882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45357143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774193242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20651179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13615967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4174636140"/>
                        </a:ext>
                      </a:extLst>
                    </a:gridCol>
                    <a:gridCol w="426205">
                      <a:extLst>
                        <a:ext uri="{9D8B030D-6E8A-4147-A177-3AD203B41FA5}">
                          <a16:colId xmlns:a16="http://schemas.microsoft.com/office/drawing/2014/main" val="1967510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71" t="-3279" r="-1087500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3017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71" t="-103279" r="-1087500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86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306102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576995A-C7B6-42F5-A7D4-74017EAE6C0C}"/>
              </a:ext>
            </a:extLst>
          </p:cNvPr>
          <p:cNvSpPr txBox="1"/>
          <p:nvPr/>
        </p:nvSpPr>
        <p:spPr>
          <a:xfrm>
            <a:off x="4754433" y="2570541"/>
            <a:ext cx="3430343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your calculator to find the PMCC (as seen in section 1B)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5194A17-A407-42D8-8F20-E7C8B10E4377}"/>
                  </a:ext>
                </a:extLst>
              </p:cNvPr>
              <p:cNvSpPr txBox="1"/>
              <p:nvPr/>
            </p:nvSpPr>
            <p:spPr>
              <a:xfrm>
                <a:off x="1554034" y="3915246"/>
                <a:ext cx="106366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=0.1149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5194A17-A407-42D8-8F20-E7C8B10E4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034" y="3915246"/>
                <a:ext cx="1063661" cy="215444"/>
              </a:xfrm>
              <a:prstGeom prst="rect">
                <a:avLst/>
              </a:prstGeom>
              <a:blipFill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5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Regression, correlation and hypothesis testing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perform a hypothesis test to determine whether a data set has no correlation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table from the large data set shows the daily maximum gust,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kn</a:t>
                </a:r>
                <a:r>
                  <a:rPr lang="en-US" sz="1400" dirty="0">
                    <a:latin typeface="Comic Sans MS" panose="030F0702030302020204" pitchFamily="66" charset="0"/>
                  </a:rPr>
                  <a:t>, and the daily maximum relative humidity,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%, in Leeming for a sample of eight days in May 2015.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PMCC for these data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Test, at the 10% level of significance, whether there is evidence of a positive correlation between daily maximum gust and daily maximum humidity. State your hypotheses clearly</a:t>
                </a:r>
              </a:p>
              <a:p>
                <a:pPr marL="342900" indent="-342900" algn="ctr">
                  <a:lnSpc>
                    <a:spcPct val="100000"/>
                  </a:lnSpc>
                  <a:spcBef>
                    <a:spcPts val="0"/>
                  </a:spcBef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State hypotheses, the sample size, and the significance level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344" t="-132" r="-1890" b="-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708995" y="6547282"/>
            <a:ext cx="435005" cy="3107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1C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 4">
                <a:extLst>
                  <a:ext uri="{FF2B5EF4-FFF2-40B4-BE49-F238E27FC236}">
                    <a16:creationId xmlns:a16="http://schemas.microsoft.com/office/drawing/2014/main" id="{5A2F1678-4686-4CAD-96A7-28A821952428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462508" y="1530164"/>
              <a:ext cx="4035549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0043">
                      <a:extLst>
                        <a:ext uri="{9D8B030D-6E8A-4147-A177-3AD203B41FA5}">
                          <a16:colId xmlns:a16="http://schemas.microsoft.com/office/drawing/2014/main" val="2021971150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513441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750882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45357143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774193242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20651179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13615967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4174636140"/>
                        </a:ext>
                      </a:extLst>
                    </a:gridCol>
                    <a:gridCol w="426205">
                      <a:extLst>
                        <a:ext uri="{9D8B030D-6E8A-4147-A177-3AD203B41FA5}">
                          <a16:colId xmlns:a16="http://schemas.microsoft.com/office/drawing/2014/main" val="1967510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3017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86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30610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 4">
                <a:extLst>
                  <a:ext uri="{FF2B5EF4-FFF2-40B4-BE49-F238E27FC236}">
                    <a16:creationId xmlns:a16="http://schemas.microsoft.com/office/drawing/2014/main" id="{5A2F1678-4686-4CAD-96A7-28A8219524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73188188"/>
                  </p:ext>
                </p:extLst>
              </p:nvPr>
            </p:nvGraphicFramePr>
            <p:xfrm>
              <a:off x="4462508" y="1530164"/>
              <a:ext cx="4035549" cy="74168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340043">
                      <a:extLst>
                        <a:ext uri="{9D8B030D-6E8A-4147-A177-3AD203B41FA5}">
                          <a16:colId xmlns:a16="http://schemas.microsoft.com/office/drawing/2014/main" val="2021971150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513441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75088261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45357143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774193242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2206511799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1213615967"/>
                        </a:ext>
                      </a:extLst>
                    </a:gridCol>
                    <a:gridCol w="467043">
                      <a:extLst>
                        <a:ext uri="{9D8B030D-6E8A-4147-A177-3AD203B41FA5}">
                          <a16:colId xmlns:a16="http://schemas.microsoft.com/office/drawing/2014/main" val="4174636140"/>
                        </a:ext>
                      </a:extLst>
                    </a:gridCol>
                    <a:gridCol w="426205">
                      <a:extLst>
                        <a:ext uri="{9D8B030D-6E8A-4147-A177-3AD203B41FA5}">
                          <a16:colId xmlns:a16="http://schemas.microsoft.com/office/drawing/2014/main" val="1967510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71" t="-3279" r="-1087500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18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21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33017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71" t="-103279" r="-1087500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87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80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89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84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86</a:t>
                          </a:r>
                          <a:endParaRPr lang="en-GB" sz="1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30610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5194A17-A407-42D8-8F20-E7C8B10E4377}"/>
                  </a:ext>
                </a:extLst>
              </p:cNvPr>
              <p:cNvSpPr txBox="1"/>
              <p:nvPr/>
            </p:nvSpPr>
            <p:spPr>
              <a:xfrm>
                <a:off x="1554034" y="3915246"/>
                <a:ext cx="1063661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=0.1149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C5194A17-A407-42D8-8F20-E7C8B10E4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034" y="3915246"/>
                <a:ext cx="1063661" cy="215444"/>
              </a:xfrm>
              <a:prstGeom prst="rect">
                <a:avLst/>
              </a:prstGeom>
              <a:blipFill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28D090D-AD0E-4974-9158-E2618B64E946}"/>
                  </a:ext>
                </a:extLst>
              </p:cNvPr>
              <p:cNvSpPr txBox="1"/>
              <p:nvPr/>
            </p:nvSpPr>
            <p:spPr>
              <a:xfrm>
                <a:off x="4603760" y="2304601"/>
                <a:ext cx="9835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728D090D-AD0E-4974-9158-E2618B64E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760" y="2304601"/>
                <a:ext cx="98353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5097A233-2D81-4463-88C6-ACE46F29E448}"/>
                  </a:ext>
                </a:extLst>
              </p:cNvPr>
              <p:cNvSpPr txBox="1"/>
              <p:nvPr/>
            </p:nvSpPr>
            <p:spPr>
              <a:xfrm>
                <a:off x="5677958" y="2295723"/>
                <a:ext cx="9793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5097A233-2D81-4463-88C6-ACE46F29E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958" y="2295723"/>
                <a:ext cx="979371" cy="307777"/>
              </a:xfrm>
              <a:prstGeom prst="rect">
                <a:avLst/>
              </a:prstGeom>
              <a:blipFill>
                <a:blip r:embed="rId6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4743B11-8E1D-46C3-88E3-9F62E7FD4C76}"/>
              </a:ext>
            </a:extLst>
          </p:cNvPr>
          <p:cNvSpPr txBox="1"/>
          <p:nvPr/>
        </p:nvSpPr>
        <p:spPr>
          <a:xfrm>
            <a:off x="6761034" y="2295724"/>
            <a:ext cx="14750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Sample size = 8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C2DB0E9-9D81-4C34-A43A-1B2B97DE953A}"/>
              </a:ext>
            </a:extLst>
          </p:cNvPr>
          <p:cNvSpPr txBox="1"/>
          <p:nvPr/>
        </p:nvSpPr>
        <p:spPr>
          <a:xfrm>
            <a:off x="4594882" y="2624197"/>
            <a:ext cx="2948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Significance level in each tail: 0.1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66D18C6-6FE9-4892-9053-912AEA2E8904}"/>
              </a:ext>
            </a:extLst>
          </p:cNvPr>
          <p:cNvSpPr txBox="1"/>
          <p:nvPr/>
        </p:nvSpPr>
        <p:spPr>
          <a:xfrm>
            <a:off x="4197096" y="2885069"/>
            <a:ext cx="494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(this is a one-tailed test since we are checking for evidence of a positive correlation)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B38D0CB-F6E1-4491-AC56-90794410BE5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0971" t="11496" r="42011" b="66554"/>
          <a:stretch/>
        </p:blipFill>
        <p:spPr>
          <a:xfrm>
            <a:off x="3777716" y="2962218"/>
            <a:ext cx="3189131" cy="1457383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C486B0-10C4-4DA4-88DB-23864EBDEEB4}"/>
              </a:ext>
            </a:extLst>
          </p:cNvPr>
          <p:cNvSpPr/>
          <p:nvPr/>
        </p:nvSpPr>
        <p:spPr>
          <a:xfrm>
            <a:off x="3853931" y="4023301"/>
            <a:ext cx="359481" cy="1452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8898CE16-648A-47FA-895E-F1442F33C84A}"/>
                  </a:ext>
                </a:extLst>
              </p:cNvPr>
              <p:cNvSpPr txBox="1"/>
              <p:nvPr/>
            </p:nvSpPr>
            <p:spPr>
              <a:xfrm>
                <a:off x="6956612" y="3077691"/>
                <a:ext cx="218738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a sample size of 8 and a significance level of 10% in each tail, the critical value is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0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.5067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(only consider positive this time)</a:t>
                </a: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8898CE16-648A-47FA-895E-F1442F33C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6612" y="3077691"/>
                <a:ext cx="2187388" cy="1200329"/>
              </a:xfrm>
              <a:prstGeom prst="rect">
                <a:avLst/>
              </a:prstGeom>
              <a:blipFill>
                <a:blip r:embed="rId8"/>
                <a:stretch>
                  <a:fillRect t="-508" r="-2228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D2AF87EF-CCDE-4AE8-9996-87794A8E6245}"/>
                  </a:ext>
                </a:extLst>
              </p:cNvPr>
              <p:cNvSpPr txBox="1"/>
              <p:nvPr/>
            </p:nvSpPr>
            <p:spPr>
              <a:xfrm>
                <a:off x="3758003" y="4646516"/>
                <a:ext cx="531428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&lt;0.5067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we would accept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that there is no correlation</a:t>
                </a:r>
              </a:p>
              <a:p>
                <a:pPr marL="171450" indent="-171450">
                  <a:buFont typeface="Wingdings" panose="05000000000000000000" pitchFamily="2" charset="2"/>
                  <a:buChar char="à"/>
                </a:pPr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&gt;0.5067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would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conclude that there is positive correlation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D2AF87EF-CCDE-4AE8-9996-87794A8E62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003" y="4646516"/>
                <a:ext cx="5314280" cy="830997"/>
              </a:xfrm>
              <a:prstGeom prst="rect">
                <a:avLst/>
              </a:prstGeom>
              <a:blipFill>
                <a:blip r:embed="rId9"/>
                <a:stretch>
                  <a:fillRect b="-4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4330667-E776-4A68-B6FA-CA8ECF0E8BD7}"/>
                  </a:ext>
                </a:extLst>
              </p:cNvPr>
              <p:cNvSpPr txBox="1"/>
              <p:nvPr/>
            </p:nvSpPr>
            <p:spPr>
              <a:xfrm>
                <a:off x="3758002" y="5587809"/>
                <a:ext cx="51887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Our value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0.1149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which is not in the critical region. Hence, we conclude that there is not enough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that there is no correlation in the data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B4330667-E776-4A68-B6FA-CA8ECF0E8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002" y="5587809"/>
                <a:ext cx="5188773" cy="646331"/>
              </a:xfrm>
              <a:prstGeom prst="rect">
                <a:avLst/>
              </a:prstGeom>
              <a:blipFill>
                <a:blip r:embed="rId10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172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2" grpId="1"/>
      <p:bldP spid="14" grpId="0" animBg="1"/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1FB8F3-175A-4C28-92F1-85F0D997F1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C80579-C5C9-498A-9848-449DD9C1CF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6FD467-93C7-455B-8093-4272C993E13E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1458</Words>
  <Application>Microsoft Office PowerPoint</Application>
  <PresentationFormat>On-screen Show (4:3)</PresentationFormat>
  <Paragraphs>182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PowerPoint Presentation</vt:lpstr>
      <vt:lpstr>Regression, correlation and hypothesis testing</vt:lpstr>
      <vt:lpstr>Regression, correlation and hypothesis testing</vt:lpstr>
      <vt:lpstr>Regression, correlation and hypothesis testing</vt:lpstr>
      <vt:lpstr>Regression, correlation and hypothesis testing</vt:lpstr>
      <vt:lpstr>Regression, correlation and hypothesis testing</vt:lpstr>
      <vt:lpstr>Regression, correlation and hypothesis testing</vt:lpstr>
      <vt:lpstr>Regression, correlation and hypothesis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53</cp:revision>
  <dcterms:created xsi:type="dcterms:W3CDTF">2018-06-16T01:40:49Z</dcterms:created>
  <dcterms:modified xsi:type="dcterms:W3CDTF">2021-02-07T11:58:35Z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