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chemeClr val="accent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42567" y="2322900"/>
            <a:ext cx="7622164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ccent SF" pitchFamily="2" charset="0"/>
              </a:rPr>
              <a:t>Teachings for Section 1C</a:t>
            </a:r>
          </a:p>
        </p:txBody>
      </p:sp>
    </p:spTree>
    <p:extLst>
      <p:ext uri="{BB962C8B-B14F-4D97-AF65-F5344CB8AC3E}">
        <p14:creationId xmlns:p14="http://schemas.microsoft.com/office/powerpoint/2010/main" val="1396788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3886200" cy="47244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altLang="en-US" sz="1800" b="1" dirty="0">
                <a:latin typeface="Comic Sans MS" pitchFamily="66" charset="0"/>
              </a:rPr>
              <a:t>You need to be able to add and subtract Algebraic Fractions</a:t>
            </a:r>
            <a:endParaRPr lang="en-GB" altLang="en-US" sz="18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The rules for Algebraic versions are the same as for numerical versions</a:t>
            </a:r>
          </a:p>
          <a:p>
            <a:pPr marL="0" indent="0" algn="ctr"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When adding and subtracting fractions, they must first have the same Denominator. After that, you just add/subtract the Numerators.</a:t>
            </a:r>
          </a:p>
        </p:txBody>
      </p:sp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5486400" y="1600200"/>
            <a:ext cx="2286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="1" u="sng" baseline="0"/>
              <a:t>Example Questions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8686800" y="64912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1C</a:t>
            </a:r>
          </a:p>
        </p:txBody>
      </p:sp>
      <p:sp>
        <p:nvSpPr>
          <p:cNvPr id="59400" name="Text Box 8"/>
          <p:cNvSpPr txBox="1">
            <a:spLocks noChangeArrowheads="1"/>
          </p:cNvSpPr>
          <p:nvPr/>
        </p:nvSpPr>
        <p:spPr bwMode="auto">
          <a:xfrm>
            <a:off x="5105400" y="22860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a)</a:t>
            </a:r>
          </a:p>
        </p:txBody>
      </p:sp>
      <p:graphicFrame>
        <p:nvGraphicFramePr>
          <p:cNvPr id="59403" name="Object 11"/>
          <p:cNvGraphicFramePr>
            <a:graphicFrameLocks noChangeAspect="1"/>
          </p:cNvGraphicFramePr>
          <p:nvPr/>
        </p:nvGraphicFramePr>
        <p:xfrm>
          <a:off x="6705600" y="2209800"/>
          <a:ext cx="550863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Equation" r:id="rId3" imgW="368140" imgH="393529" progId="Equation.DSMT4">
                  <p:embed/>
                </p:oleObj>
              </mc:Choice>
              <mc:Fallback>
                <p:oleObj name="Equation" r:id="rId3" imgW="368140" imgH="393529" progId="Equation.DSMT4">
                  <p:embed/>
                  <p:pic>
                    <p:nvPicPr>
                      <p:cNvPr id="5940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2209800"/>
                        <a:ext cx="550863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405" name="Object 13"/>
          <p:cNvGraphicFramePr>
            <a:graphicFrameLocks noChangeAspect="1"/>
          </p:cNvGraphicFramePr>
          <p:nvPr/>
        </p:nvGraphicFramePr>
        <p:xfrm>
          <a:off x="6629400" y="3048000"/>
          <a:ext cx="760413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Equation" r:id="rId5" imgW="507780" imgH="393529" progId="Equation.DSMT4">
                  <p:embed/>
                </p:oleObj>
              </mc:Choice>
              <mc:Fallback>
                <p:oleObj name="Equation" r:id="rId5" imgW="507780" imgH="393529" progId="Equation.DSMT4">
                  <p:embed/>
                  <p:pic>
                    <p:nvPicPr>
                      <p:cNvPr id="59405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3048000"/>
                        <a:ext cx="760413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406" name="Object 14"/>
          <p:cNvGraphicFramePr>
            <a:graphicFrameLocks noChangeAspect="1"/>
          </p:cNvGraphicFramePr>
          <p:nvPr/>
        </p:nvGraphicFramePr>
        <p:xfrm>
          <a:off x="6781800" y="3962400"/>
          <a:ext cx="493713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Equation" r:id="rId7" imgW="330057" imgH="393529" progId="Equation.DSMT4">
                  <p:embed/>
                </p:oleObj>
              </mc:Choice>
              <mc:Fallback>
                <p:oleObj name="Equation" r:id="rId7" imgW="330057" imgH="393529" progId="Equation.DSMT4">
                  <p:embed/>
                  <p:pic>
                    <p:nvPicPr>
                      <p:cNvPr id="59406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3962400"/>
                        <a:ext cx="493713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407" name="Arc 15"/>
          <p:cNvSpPr>
            <a:spLocks/>
          </p:cNvSpPr>
          <p:nvPr/>
        </p:nvSpPr>
        <p:spPr bwMode="auto">
          <a:xfrm>
            <a:off x="7467600" y="2514600"/>
            <a:ext cx="228600" cy="8382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315555291 h 43200"/>
              <a:gd name="T4" fmla="*/ 0 w 21600"/>
              <a:gd name="T5" fmla="*/ 157777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9408" name="Arc 16"/>
          <p:cNvSpPr>
            <a:spLocks/>
          </p:cNvSpPr>
          <p:nvPr/>
        </p:nvSpPr>
        <p:spPr bwMode="auto">
          <a:xfrm>
            <a:off x="7467600" y="3429000"/>
            <a:ext cx="228600" cy="8382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315555291 h 43200"/>
              <a:gd name="T4" fmla="*/ 0 w 21600"/>
              <a:gd name="T5" fmla="*/ 157777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9409" name="Arc 17"/>
          <p:cNvSpPr>
            <a:spLocks/>
          </p:cNvSpPr>
          <p:nvPr/>
        </p:nvSpPr>
        <p:spPr bwMode="auto">
          <a:xfrm flipH="1">
            <a:off x="6324600" y="2514600"/>
            <a:ext cx="228600" cy="8382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315555291 h 43200"/>
              <a:gd name="T4" fmla="*/ 0 w 21600"/>
              <a:gd name="T5" fmla="*/ 157777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9410" name="Arc 18"/>
          <p:cNvSpPr>
            <a:spLocks/>
          </p:cNvSpPr>
          <p:nvPr/>
        </p:nvSpPr>
        <p:spPr bwMode="auto">
          <a:xfrm flipH="1">
            <a:off x="6324600" y="3429000"/>
            <a:ext cx="228600" cy="8382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315555291 h 43200"/>
              <a:gd name="T4" fmla="*/ 0 w 21600"/>
              <a:gd name="T5" fmla="*/ 157777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9411" name="Text Box 19"/>
          <p:cNvSpPr txBox="1">
            <a:spLocks noChangeArrowheads="1"/>
          </p:cNvSpPr>
          <p:nvPr/>
        </p:nvSpPr>
        <p:spPr bwMode="auto">
          <a:xfrm>
            <a:off x="5334000" y="26670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Multiply all by 4</a:t>
            </a:r>
          </a:p>
        </p:txBody>
      </p:sp>
      <p:sp>
        <p:nvSpPr>
          <p:cNvPr id="59412" name="Text Box 20"/>
          <p:cNvSpPr txBox="1">
            <a:spLocks noChangeArrowheads="1"/>
          </p:cNvSpPr>
          <p:nvPr/>
        </p:nvSpPr>
        <p:spPr bwMode="auto">
          <a:xfrm>
            <a:off x="7696200" y="26670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Multiply all by 3</a:t>
            </a:r>
          </a:p>
        </p:txBody>
      </p:sp>
      <p:sp>
        <p:nvSpPr>
          <p:cNvPr id="59413" name="Text Box 21"/>
          <p:cNvSpPr txBox="1">
            <a:spLocks noChangeArrowheads="1"/>
          </p:cNvSpPr>
          <p:nvPr/>
        </p:nvSpPr>
        <p:spPr bwMode="auto">
          <a:xfrm>
            <a:off x="7696200" y="35814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Add the Numerators</a:t>
            </a:r>
          </a:p>
        </p:txBody>
      </p:sp>
      <p:sp>
        <p:nvSpPr>
          <p:cNvPr id="59414" name="Text Box 22"/>
          <p:cNvSpPr txBox="1">
            <a:spLocks noChangeArrowheads="1"/>
          </p:cNvSpPr>
          <p:nvPr/>
        </p:nvSpPr>
        <p:spPr bwMode="auto">
          <a:xfrm>
            <a:off x="5257800" y="35814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Add the Numerators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911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9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9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9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9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9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9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9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9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9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9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9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6" grpId="0"/>
      <p:bldP spid="59400" grpId="0"/>
      <p:bldP spid="59407" grpId="0" animBg="1"/>
      <p:bldP spid="59408" grpId="0" animBg="1"/>
      <p:bldP spid="59409" grpId="0" animBg="1"/>
      <p:bldP spid="59410" grpId="0" animBg="1"/>
      <p:bldP spid="59411" grpId="0"/>
      <p:bldP spid="59412" grpId="0"/>
      <p:bldP spid="59413" grpId="0"/>
      <p:bldP spid="594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3886200" cy="47244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altLang="en-US" sz="1800" b="1" dirty="0">
                <a:latin typeface="Comic Sans MS" pitchFamily="66" charset="0"/>
              </a:rPr>
              <a:t>You need to be able to add and subtract Algebraic Fractions</a:t>
            </a:r>
            <a:endParaRPr lang="en-GB" altLang="en-US" sz="18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The rules for Algebraic versions are the same as for numerical versions</a:t>
            </a:r>
          </a:p>
          <a:p>
            <a:pPr marL="0" indent="0" algn="ctr"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When adding and subtracting fractions, they must first have the same Denominator. After that, you just add/subtract the Numerators.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5486400" y="1600200"/>
            <a:ext cx="2286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="1" u="sng" baseline="0"/>
              <a:t>Example Questions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8686800" y="64912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1C</a:t>
            </a:r>
          </a:p>
        </p:txBody>
      </p:sp>
      <p:graphicFrame>
        <p:nvGraphicFramePr>
          <p:cNvPr id="61447" name="Object 7"/>
          <p:cNvGraphicFramePr>
            <a:graphicFrameLocks noChangeAspect="1"/>
          </p:cNvGraphicFramePr>
          <p:nvPr/>
        </p:nvGraphicFramePr>
        <p:xfrm>
          <a:off x="6705600" y="2209800"/>
          <a:ext cx="531813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Equation" r:id="rId3" imgW="355292" imgH="393359" progId="Equation.DSMT4">
                  <p:embed/>
                </p:oleObj>
              </mc:Choice>
              <mc:Fallback>
                <p:oleObj name="Equation" r:id="rId3" imgW="355292" imgH="393359" progId="Equation.DSMT4">
                  <p:embed/>
                  <p:pic>
                    <p:nvPicPr>
                      <p:cNvPr id="6144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2209800"/>
                        <a:ext cx="531813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50" name="Arc 10"/>
          <p:cNvSpPr>
            <a:spLocks/>
          </p:cNvSpPr>
          <p:nvPr/>
        </p:nvSpPr>
        <p:spPr bwMode="auto">
          <a:xfrm>
            <a:off x="7448550" y="2514600"/>
            <a:ext cx="228600" cy="8382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315555291 h 43200"/>
              <a:gd name="T4" fmla="*/ 0 w 21600"/>
              <a:gd name="T5" fmla="*/ 157777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455" name="Text Box 15"/>
          <p:cNvSpPr txBox="1">
            <a:spLocks noChangeArrowheads="1"/>
          </p:cNvSpPr>
          <p:nvPr/>
        </p:nvSpPr>
        <p:spPr bwMode="auto">
          <a:xfrm>
            <a:off x="7677150" y="26670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Imagine ‘b’ as a Fraction</a:t>
            </a:r>
          </a:p>
        </p:txBody>
      </p:sp>
      <p:sp>
        <p:nvSpPr>
          <p:cNvPr id="17417" name="Text Box 18"/>
          <p:cNvSpPr txBox="1">
            <a:spLocks noChangeArrowheads="1"/>
          </p:cNvSpPr>
          <p:nvPr/>
        </p:nvSpPr>
        <p:spPr bwMode="auto">
          <a:xfrm>
            <a:off x="5486400" y="1600200"/>
            <a:ext cx="2286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="1" u="sng" baseline="0"/>
              <a:t>Example Questions</a:t>
            </a:r>
          </a:p>
        </p:txBody>
      </p:sp>
      <p:sp>
        <p:nvSpPr>
          <p:cNvPr id="17418" name="Text Box 19"/>
          <p:cNvSpPr txBox="1">
            <a:spLocks noChangeArrowheads="1"/>
          </p:cNvSpPr>
          <p:nvPr/>
        </p:nvSpPr>
        <p:spPr bwMode="auto">
          <a:xfrm>
            <a:off x="5105400" y="22860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b)</a:t>
            </a:r>
          </a:p>
        </p:txBody>
      </p:sp>
      <p:graphicFrame>
        <p:nvGraphicFramePr>
          <p:cNvPr id="61460" name="Object 20"/>
          <p:cNvGraphicFramePr>
            <a:graphicFrameLocks noChangeAspect="1"/>
          </p:cNvGraphicFramePr>
          <p:nvPr/>
        </p:nvGraphicFramePr>
        <p:xfrm>
          <a:off x="6686550" y="3048000"/>
          <a:ext cx="569913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Equation" r:id="rId5" imgW="380835" imgH="393529" progId="Equation.DSMT4">
                  <p:embed/>
                </p:oleObj>
              </mc:Choice>
              <mc:Fallback>
                <p:oleObj name="Equation" r:id="rId5" imgW="380835" imgH="393529" progId="Equation.DSMT4">
                  <p:embed/>
                  <p:pic>
                    <p:nvPicPr>
                      <p:cNvPr id="6146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6550" y="3048000"/>
                        <a:ext cx="569913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61" name="Object 21"/>
          <p:cNvGraphicFramePr>
            <a:graphicFrameLocks noChangeAspect="1"/>
          </p:cNvGraphicFramePr>
          <p:nvPr/>
        </p:nvGraphicFramePr>
        <p:xfrm>
          <a:off x="6629400" y="3886200"/>
          <a:ext cx="684213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Equation" r:id="rId7" imgW="457002" imgH="393529" progId="Equation.DSMT4">
                  <p:embed/>
                </p:oleObj>
              </mc:Choice>
              <mc:Fallback>
                <p:oleObj name="Equation" r:id="rId7" imgW="457002" imgH="393529" progId="Equation.DSMT4">
                  <p:embed/>
                  <p:pic>
                    <p:nvPicPr>
                      <p:cNvPr id="61461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3886200"/>
                        <a:ext cx="684213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62" name="Object 22"/>
          <p:cNvGraphicFramePr>
            <a:graphicFrameLocks noChangeAspect="1"/>
          </p:cNvGraphicFramePr>
          <p:nvPr/>
        </p:nvGraphicFramePr>
        <p:xfrm>
          <a:off x="6629400" y="4800600"/>
          <a:ext cx="646113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Equation" r:id="rId9" imgW="431613" imgH="393529" progId="Equation.DSMT4">
                  <p:embed/>
                </p:oleObj>
              </mc:Choice>
              <mc:Fallback>
                <p:oleObj name="Equation" r:id="rId9" imgW="431613" imgH="393529" progId="Equation.DSMT4">
                  <p:embed/>
                  <p:pic>
                    <p:nvPicPr>
                      <p:cNvPr id="61462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4800600"/>
                        <a:ext cx="646113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63" name="Arc 23"/>
          <p:cNvSpPr>
            <a:spLocks/>
          </p:cNvSpPr>
          <p:nvPr/>
        </p:nvSpPr>
        <p:spPr bwMode="auto">
          <a:xfrm>
            <a:off x="7448550" y="3352800"/>
            <a:ext cx="228600" cy="8382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315555291 h 43200"/>
              <a:gd name="T4" fmla="*/ 0 w 21600"/>
              <a:gd name="T5" fmla="*/ 157777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464" name="Arc 24"/>
          <p:cNvSpPr>
            <a:spLocks/>
          </p:cNvSpPr>
          <p:nvPr/>
        </p:nvSpPr>
        <p:spPr bwMode="auto">
          <a:xfrm>
            <a:off x="7467600" y="4191000"/>
            <a:ext cx="228600" cy="8382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315555291 h 43200"/>
              <a:gd name="T4" fmla="*/ 0 w 21600"/>
              <a:gd name="T5" fmla="*/ 157777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465" name="Text Box 25"/>
          <p:cNvSpPr txBox="1">
            <a:spLocks noChangeArrowheads="1"/>
          </p:cNvSpPr>
          <p:nvPr/>
        </p:nvSpPr>
        <p:spPr bwMode="auto">
          <a:xfrm>
            <a:off x="7677150" y="35052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Multiply all by x</a:t>
            </a:r>
          </a:p>
        </p:txBody>
      </p:sp>
      <p:sp>
        <p:nvSpPr>
          <p:cNvPr id="61466" name="Text Box 26"/>
          <p:cNvSpPr txBox="1">
            <a:spLocks noChangeArrowheads="1"/>
          </p:cNvSpPr>
          <p:nvPr/>
        </p:nvSpPr>
        <p:spPr bwMode="auto">
          <a:xfrm>
            <a:off x="7696200" y="4267200"/>
            <a:ext cx="11430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Combine as a single Fraction</a:t>
            </a:r>
          </a:p>
        </p:txBody>
      </p:sp>
      <p:sp>
        <p:nvSpPr>
          <p:cNvPr id="61467" name="Arc 27"/>
          <p:cNvSpPr>
            <a:spLocks/>
          </p:cNvSpPr>
          <p:nvPr/>
        </p:nvSpPr>
        <p:spPr bwMode="auto">
          <a:xfrm flipH="1">
            <a:off x="6324600" y="4191000"/>
            <a:ext cx="228600" cy="8382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315555291 h 43200"/>
              <a:gd name="T4" fmla="*/ 0 w 21600"/>
              <a:gd name="T5" fmla="*/ 157777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468" name="Text Box 28"/>
          <p:cNvSpPr txBox="1">
            <a:spLocks noChangeArrowheads="1"/>
          </p:cNvSpPr>
          <p:nvPr/>
        </p:nvSpPr>
        <p:spPr bwMode="auto">
          <a:xfrm>
            <a:off x="5105400" y="4267200"/>
            <a:ext cx="11430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Combine as a single Fraction</a:t>
            </a:r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029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1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1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1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1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1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1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61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50" grpId="0" animBg="1"/>
      <p:bldP spid="61455" grpId="0"/>
      <p:bldP spid="61463" grpId="0" animBg="1"/>
      <p:bldP spid="61464" grpId="0" animBg="1"/>
      <p:bldP spid="61465" grpId="0"/>
      <p:bldP spid="61466" grpId="0"/>
      <p:bldP spid="61467" grpId="0" animBg="1"/>
      <p:bldP spid="6146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3886200" cy="47244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altLang="en-US" sz="1600" b="1" dirty="0">
                <a:latin typeface="Comic Sans MS" pitchFamily="66" charset="0"/>
              </a:rPr>
              <a:t>You need to be able to add and subtract Algebraic Fractions</a:t>
            </a:r>
            <a:endParaRPr lang="en-GB" altLang="en-US" sz="16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The rules for Algebraic versions are the same as for numerical versions</a:t>
            </a:r>
          </a:p>
          <a:p>
            <a:pPr marL="0" indent="0" algn="ctr"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When adding and subtracting fractions, they must first have the same Denominator. After that, you just add/subtract the Numerators.</a:t>
            </a:r>
          </a:p>
        </p:txBody>
      </p:sp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5334000" y="1600200"/>
            <a:ext cx="2286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="1" u="sng" baseline="0"/>
              <a:t>Example Questions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8686800" y="64912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1C</a:t>
            </a:r>
          </a:p>
        </p:txBody>
      </p:sp>
      <p:graphicFrame>
        <p:nvGraphicFramePr>
          <p:cNvPr id="62470" name="Object 6"/>
          <p:cNvGraphicFramePr>
            <a:graphicFrameLocks noChangeAspect="1"/>
          </p:cNvGraphicFramePr>
          <p:nvPr/>
        </p:nvGraphicFramePr>
        <p:xfrm>
          <a:off x="5791200" y="2209800"/>
          <a:ext cx="1216025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Equation" r:id="rId3" imgW="812447" imgH="393529" progId="Equation.DSMT4">
                  <p:embed/>
                </p:oleObj>
              </mc:Choice>
              <mc:Fallback>
                <p:oleObj name="Equation" r:id="rId3" imgW="812447" imgH="393529" progId="Equation.DSMT4">
                  <p:embed/>
                  <p:pic>
                    <p:nvPicPr>
                      <p:cNvPr id="6247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2209800"/>
                        <a:ext cx="1216025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471" name="Arc 7"/>
          <p:cNvSpPr>
            <a:spLocks/>
          </p:cNvSpPr>
          <p:nvPr/>
        </p:nvSpPr>
        <p:spPr bwMode="auto">
          <a:xfrm>
            <a:off x="7391400" y="2514600"/>
            <a:ext cx="228600" cy="8382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315555291 h 43200"/>
              <a:gd name="T4" fmla="*/ 0 w 21600"/>
              <a:gd name="T5" fmla="*/ 157777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2472" name="Text Box 8"/>
          <p:cNvSpPr txBox="1">
            <a:spLocks noChangeArrowheads="1"/>
          </p:cNvSpPr>
          <p:nvPr/>
        </p:nvSpPr>
        <p:spPr bwMode="auto">
          <a:xfrm>
            <a:off x="7543800" y="2514600"/>
            <a:ext cx="1295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Factorise so you can compare Denominators</a:t>
            </a:r>
          </a:p>
        </p:txBody>
      </p:sp>
      <p:sp>
        <p:nvSpPr>
          <p:cNvPr id="62474" name="Text Box 10"/>
          <p:cNvSpPr txBox="1">
            <a:spLocks noChangeArrowheads="1"/>
          </p:cNvSpPr>
          <p:nvPr/>
        </p:nvSpPr>
        <p:spPr bwMode="auto">
          <a:xfrm>
            <a:off x="4343400" y="1981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c)</a:t>
            </a:r>
          </a:p>
        </p:txBody>
      </p:sp>
      <p:graphicFrame>
        <p:nvGraphicFramePr>
          <p:cNvPr id="62484" name="Object 20"/>
          <p:cNvGraphicFramePr>
            <a:graphicFrameLocks noChangeAspect="1"/>
          </p:cNvGraphicFramePr>
          <p:nvPr/>
        </p:nvGraphicFramePr>
        <p:xfrm>
          <a:off x="5562600" y="3048000"/>
          <a:ext cx="1824038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name="Equation" r:id="rId5" imgW="1219200" imgH="419100" progId="Equation.DSMT4">
                  <p:embed/>
                </p:oleObj>
              </mc:Choice>
              <mc:Fallback>
                <p:oleObj name="Equation" r:id="rId5" imgW="1219200" imgH="419100" progId="Equation.DSMT4">
                  <p:embed/>
                  <p:pic>
                    <p:nvPicPr>
                      <p:cNvPr id="62484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3048000"/>
                        <a:ext cx="1824038" cy="62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85" name="Object 21"/>
          <p:cNvGraphicFramePr>
            <a:graphicFrameLocks noChangeAspect="1"/>
          </p:cNvGraphicFramePr>
          <p:nvPr/>
        </p:nvGraphicFramePr>
        <p:xfrm>
          <a:off x="5181600" y="3962400"/>
          <a:ext cx="2525713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Equation" r:id="rId7" imgW="1689100" imgH="419100" progId="Equation.DSMT4">
                  <p:embed/>
                </p:oleObj>
              </mc:Choice>
              <mc:Fallback>
                <p:oleObj name="Equation" r:id="rId7" imgW="1689100" imgH="419100" progId="Equation.DSMT4">
                  <p:embed/>
                  <p:pic>
                    <p:nvPicPr>
                      <p:cNvPr id="62485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3962400"/>
                        <a:ext cx="2525713" cy="62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86" name="Object 22"/>
          <p:cNvGraphicFramePr>
            <a:graphicFrameLocks noChangeAspect="1"/>
          </p:cNvGraphicFramePr>
          <p:nvPr/>
        </p:nvGraphicFramePr>
        <p:xfrm>
          <a:off x="5715000" y="4953000"/>
          <a:ext cx="1384300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Equation" r:id="rId9" imgW="927100" imgH="419100" progId="Equation.DSMT4">
                  <p:embed/>
                </p:oleObj>
              </mc:Choice>
              <mc:Fallback>
                <p:oleObj name="Equation" r:id="rId9" imgW="927100" imgH="419100" progId="Equation.DSMT4">
                  <p:embed/>
                  <p:pic>
                    <p:nvPicPr>
                      <p:cNvPr id="62486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4953000"/>
                        <a:ext cx="1384300" cy="62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87" name="Object 23"/>
          <p:cNvGraphicFramePr>
            <a:graphicFrameLocks noChangeAspect="1"/>
          </p:cNvGraphicFramePr>
          <p:nvPr/>
        </p:nvGraphicFramePr>
        <p:xfrm>
          <a:off x="5715000" y="5791200"/>
          <a:ext cx="1384300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0" name="Equation" r:id="rId11" imgW="927100" imgH="419100" progId="Equation.DSMT4">
                  <p:embed/>
                </p:oleObj>
              </mc:Choice>
              <mc:Fallback>
                <p:oleObj name="Equation" r:id="rId11" imgW="927100" imgH="419100" progId="Equation.DSMT4">
                  <p:embed/>
                  <p:pic>
                    <p:nvPicPr>
                      <p:cNvPr id="62487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5791200"/>
                        <a:ext cx="1384300" cy="62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489" name="Arc 25"/>
          <p:cNvSpPr>
            <a:spLocks/>
          </p:cNvSpPr>
          <p:nvPr/>
        </p:nvSpPr>
        <p:spPr bwMode="auto">
          <a:xfrm>
            <a:off x="7696200" y="4343400"/>
            <a:ext cx="228600" cy="8382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315555291 h 43200"/>
              <a:gd name="T4" fmla="*/ 0 w 21600"/>
              <a:gd name="T5" fmla="*/ 157777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2490" name="Arc 26"/>
          <p:cNvSpPr>
            <a:spLocks/>
          </p:cNvSpPr>
          <p:nvPr/>
        </p:nvSpPr>
        <p:spPr bwMode="auto">
          <a:xfrm>
            <a:off x="7391400" y="5257800"/>
            <a:ext cx="228600" cy="8382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315555291 h 43200"/>
              <a:gd name="T4" fmla="*/ 0 w 21600"/>
              <a:gd name="T5" fmla="*/ 157777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2492" name="Arc 28"/>
          <p:cNvSpPr>
            <a:spLocks/>
          </p:cNvSpPr>
          <p:nvPr/>
        </p:nvSpPr>
        <p:spPr bwMode="auto">
          <a:xfrm flipH="1">
            <a:off x="5257800" y="2514600"/>
            <a:ext cx="228600" cy="8382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315555291 h 43200"/>
              <a:gd name="T4" fmla="*/ 0 w 21600"/>
              <a:gd name="T5" fmla="*/ 157777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2493" name="Arc 29"/>
          <p:cNvSpPr>
            <a:spLocks/>
          </p:cNvSpPr>
          <p:nvPr/>
        </p:nvSpPr>
        <p:spPr bwMode="auto">
          <a:xfrm flipH="1">
            <a:off x="4800600" y="3429000"/>
            <a:ext cx="228600" cy="8382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315555291 h 43200"/>
              <a:gd name="T4" fmla="*/ 0 w 21600"/>
              <a:gd name="T5" fmla="*/ 157777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2494" name="Arc 30"/>
          <p:cNvSpPr>
            <a:spLocks/>
          </p:cNvSpPr>
          <p:nvPr/>
        </p:nvSpPr>
        <p:spPr bwMode="auto">
          <a:xfrm flipH="1">
            <a:off x="4953000" y="4343400"/>
            <a:ext cx="228600" cy="8382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315555291 h 43200"/>
              <a:gd name="T4" fmla="*/ 0 w 21600"/>
              <a:gd name="T5" fmla="*/ 157777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2495" name="Arc 31"/>
          <p:cNvSpPr>
            <a:spLocks/>
          </p:cNvSpPr>
          <p:nvPr/>
        </p:nvSpPr>
        <p:spPr bwMode="auto">
          <a:xfrm flipH="1">
            <a:off x="5257800" y="5257800"/>
            <a:ext cx="228600" cy="8382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315555291 h 43200"/>
              <a:gd name="T4" fmla="*/ 0 w 21600"/>
              <a:gd name="T5" fmla="*/ 157777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2497" name="Text Box 33"/>
          <p:cNvSpPr txBox="1">
            <a:spLocks noChangeArrowheads="1"/>
          </p:cNvSpPr>
          <p:nvPr/>
        </p:nvSpPr>
        <p:spPr bwMode="auto">
          <a:xfrm>
            <a:off x="4038600" y="2514600"/>
            <a:ext cx="1295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Factorise so you can compare Denominators</a:t>
            </a:r>
          </a:p>
        </p:txBody>
      </p:sp>
      <p:sp>
        <p:nvSpPr>
          <p:cNvPr id="62498" name="Text Box 34"/>
          <p:cNvSpPr txBox="1">
            <a:spLocks noChangeArrowheads="1"/>
          </p:cNvSpPr>
          <p:nvPr/>
        </p:nvSpPr>
        <p:spPr bwMode="auto">
          <a:xfrm>
            <a:off x="3810000" y="35814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Multiply by (x - 1)</a:t>
            </a:r>
          </a:p>
        </p:txBody>
      </p:sp>
      <p:sp>
        <p:nvSpPr>
          <p:cNvPr id="62499" name="Text Box 35"/>
          <p:cNvSpPr txBox="1">
            <a:spLocks noChangeArrowheads="1"/>
          </p:cNvSpPr>
          <p:nvPr/>
        </p:nvSpPr>
        <p:spPr bwMode="auto">
          <a:xfrm>
            <a:off x="3657600" y="4343400"/>
            <a:ext cx="1371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Expand the bracket, and write as a single Fraction</a:t>
            </a:r>
          </a:p>
        </p:txBody>
      </p:sp>
      <p:sp>
        <p:nvSpPr>
          <p:cNvPr id="62500" name="Text Box 36"/>
          <p:cNvSpPr txBox="1">
            <a:spLocks noChangeArrowheads="1"/>
          </p:cNvSpPr>
          <p:nvPr/>
        </p:nvSpPr>
        <p:spPr bwMode="auto">
          <a:xfrm>
            <a:off x="7848600" y="4343400"/>
            <a:ext cx="1371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Expand the bracket, and write as a single Fraction</a:t>
            </a:r>
          </a:p>
        </p:txBody>
      </p:sp>
      <p:sp>
        <p:nvSpPr>
          <p:cNvPr id="62501" name="Text Box 37"/>
          <p:cNvSpPr txBox="1">
            <a:spLocks noChangeArrowheads="1"/>
          </p:cNvSpPr>
          <p:nvPr/>
        </p:nvSpPr>
        <p:spPr bwMode="auto">
          <a:xfrm>
            <a:off x="4038600" y="54102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Simplify the Numerator</a:t>
            </a:r>
          </a:p>
        </p:txBody>
      </p:sp>
      <p:sp>
        <p:nvSpPr>
          <p:cNvPr id="62502" name="Text Box 38"/>
          <p:cNvSpPr txBox="1">
            <a:spLocks noChangeArrowheads="1"/>
          </p:cNvSpPr>
          <p:nvPr/>
        </p:nvSpPr>
        <p:spPr bwMode="auto">
          <a:xfrm>
            <a:off x="7467600" y="54102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Simplify the Numerator</a:t>
            </a:r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986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2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2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2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2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2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2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2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2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2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2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2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62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62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62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62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62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62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62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62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2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2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8" grpId="0"/>
      <p:bldP spid="62471" grpId="0" animBg="1"/>
      <p:bldP spid="62472" grpId="0"/>
      <p:bldP spid="62489" grpId="0" animBg="1"/>
      <p:bldP spid="62490" grpId="0" animBg="1"/>
      <p:bldP spid="62492" grpId="0" animBg="1"/>
      <p:bldP spid="62493" grpId="0" animBg="1"/>
      <p:bldP spid="62494" grpId="0" animBg="1"/>
      <p:bldP spid="62495" grpId="0" animBg="1"/>
      <p:bldP spid="62497" grpId="0"/>
      <p:bldP spid="62498" grpId="0"/>
      <p:bldP spid="62499" grpId="0"/>
      <p:bldP spid="62500" grpId="0"/>
      <p:bldP spid="62501" grpId="0"/>
      <p:bldP spid="62502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011EA70-F497-4CA6-BE7E-90B12FA73C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E3DD489-7D85-4124-AA6A-4E23E847CE4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FD24FB0-BCFA-4D39-BA11-E9627F2B8737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200</TotalTime>
  <Words>245</Words>
  <Application>Microsoft Office PowerPoint</Application>
  <PresentationFormat>On-screen Show (4:3)</PresentationFormat>
  <Paragraphs>44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Accent SF</vt:lpstr>
      <vt:lpstr>Arial</vt:lpstr>
      <vt:lpstr>Calibri</vt:lpstr>
      <vt:lpstr>Calibri Light</vt:lpstr>
      <vt:lpstr>Comic Sans MS</vt:lpstr>
      <vt:lpstr>Office Theme</vt:lpstr>
      <vt:lpstr>Equation</vt:lpstr>
      <vt:lpstr>PowerPoint Presentation</vt:lpstr>
      <vt:lpstr>Algebraic Methods</vt:lpstr>
      <vt:lpstr>Algebraic Methods</vt:lpstr>
      <vt:lpstr>Algebraic Methods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Mr G Westwater (Staff)</cp:lastModifiedBy>
  <cp:revision>44</cp:revision>
  <dcterms:created xsi:type="dcterms:W3CDTF">2018-04-30T00:32:33Z</dcterms:created>
  <dcterms:modified xsi:type="dcterms:W3CDTF">2021-02-18T21:03:51Z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