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567" y="2322900"/>
            <a:ext cx="76221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cent SF" pitchFamily="2" charset="0"/>
              </a:rPr>
              <a:t>Teachings for Section 1C</a:t>
            </a:r>
          </a:p>
        </p:txBody>
      </p:sp>
    </p:spTree>
    <p:extLst>
      <p:ext uri="{BB962C8B-B14F-4D97-AF65-F5344CB8AC3E}">
        <p14:creationId xmlns:p14="http://schemas.microsoft.com/office/powerpoint/2010/main" val="139678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a)</a:t>
            </a:r>
          </a:p>
        </p:txBody>
      </p:sp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6705600" y="2209800"/>
          <a:ext cx="5508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368140" imgH="393529" progId="Equation.DSMT4">
                  <p:embed/>
                </p:oleObj>
              </mc:Choice>
              <mc:Fallback>
                <p:oleObj name="Equation" r:id="rId3" imgW="368140" imgH="393529" progId="Equation.DSMT4">
                  <p:embed/>
                  <p:pic>
                    <p:nvPicPr>
                      <p:cNvPr id="594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5086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6629400" y="3048000"/>
          <a:ext cx="7604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594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048000"/>
                        <a:ext cx="7604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6" name="Object 14"/>
          <p:cNvGraphicFramePr>
            <a:graphicFrameLocks noChangeAspect="1"/>
          </p:cNvGraphicFramePr>
          <p:nvPr/>
        </p:nvGraphicFramePr>
        <p:xfrm>
          <a:off x="6781800" y="3962400"/>
          <a:ext cx="4937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330057" imgH="393529" progId="Equation.DSMT4">
                  <p:embed/>
                </p:oleObj>
              </mc:Choice>
              <mc:Fallback>
                <p:oleObj name="Equation" r:id="rId7" imgW="330057" imgH="393529" progId="Equation.DSMT4">
                  <p:embed/>
                  <p:pic>
                    <p:nvPicPr>
                      <p:cNvPr id="594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962400"/>
                        <a:ext cx="4937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7" name="Arc 15"/>
          <p:cNvSpPr>
            <a:spLocks/>
          </p:cNvSpPr>
          <p:nvPr/>
        </p:nvSpPr>
        <p:spPr bwMode="auto">
          <a:xfrm>
            <a:off x="7467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8" name="Arc 16"/>
          <p:cNvSpPr>
            <a:spLocks/>
          </p:cNvSpPr>
          <p:nvPr/>
        </p:nvSpPr>
        <p:spPr bwMode="auto">
          <a:xfrm>
            <a:off x="7467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09" name="Arc 17"/>
          <p:cNvSpPr>
            <a:spLocks/>
          </p:cNvSpPr>
          <p:nvPr/>
        </p:nvSpPr>
        <p:spPr bwMode="auto">
          <a:xfrm flipH="1">
            <a:off x="63246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0" name="Arc 18"/>
          <p:cNvSpPr>
            <a:spLocks/>
          </p:cNvSpPr>
          <p:nvPr/>
        </p:nvSpPr>
        <p:spPr bwMode="auto">
          <a:xfrm flipH="1">
            <a:off x="6324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3340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76962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3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76962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52578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Add the Numerators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91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00" grpId="0"/>
      <p:bldP spid="59407" grpId="0" animBg="1"/>
      <p:bldP spid="59408" grpId="0" animBg="1"/>
      <p:bldP spid="59409" grpId="0" animBg="1"/>
      <p:bldP spid="59410" grpId="0" animBg="1"/>
      <p:bldP spid="59411" grpId="0"/>
      <p:bldP spid="59412" grpId="0"/>
      <p:bldP spid="59413" grpId="0"/>
      <p:bldP spid="594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8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8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6705600" y="2209800"/>
          <a:ext cx="5318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355292" imgH="393359" progId="Equation.DSMT4">
                  <p:embed/>
                </p:oleObj>
              </mc:Choice>
              <mc:Fallback>
                <p:oleObj name="Equation" r:id="rId3" imgW="355292" imgH="393359" progId="Equation.DSMT4">
                  <p:embed/>
                  <p:pic>
                    <p:nvPicPr>
                      <p:cNvPr id="614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209800"/>
                        <a:ext cx="5318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Arc 10"/>
          <p:cNvSpPr>
            <a:spLocks/>
          </p:cNvSpPr>
          <p:nvPr/>
        </p:nvSpPr>
        <p:spPr bwMode="auto">
          <a:xfrm>
            <a:off x="744855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7677150" y="2667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Imagine ‘b’ as a Fraction</a:t>
            </a:r>
          </a:p>
        </p:txBody>
      </p:sp>
      <p:sp>
        <p:nvSpPr>
          <p:cNvPr id="17417" name="Text Box 18"/>
          <p:cNvSpPr txBox="1">
            <a:spLocks noChangeArrowheads="1"/>
          </p:cNvSpPr>
          <p:nvPr/>
        </p:nvSpPr>
        <p:spPr bwMode="auto">
          <a:xfrm>
            <a:off x="54864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7418" name="Text Box 19"/>
          <p:cNvSpPr txBox="1">
            <a:spLocks noChangeArrowheads="1"/>
          </p:cNvSpPr>
          <p:nvPr/>
        </p:nvSpPr>
        <p:spPr bwMode="auto">
          <a:xfrm>
            <a:off x="51054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b)</a:t>
            </a:r>
          </a:p>
        </p:txBody>
      </p:sp>
      <p:graphicFrame>
        <p:nvGraphicFramePr>
          <p:cNvPr id="61460" name="Object 20"/>
          <p:cNvGraphicFramePr>
            <a:graphicFrameLocks noChangeAspect="1"/>
          </p:cNvGraphicFramePr>
          <p:nvPr/>
        </p:nvGraphicFramePr>
        <p:xfrm>
          <a:off x="6686550" y="3048000"/>
          <a:ext cx="5699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380835" imgH="393529" progId="Equation.DSMT4">
                  <p:embed/>
                </p:oleObj>
              </mc:Choice>
              <mc:Fallback>
                <p:oleObj name="Equation" r:id="rId5" imgW="380835" imgH="393529" progId="Equation.DSMT4">
                  <p:embed/>
                  <p:pic>
                    <p:nvPicPr>
                      <p:cNvPr id="614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048000"/>
                        <a:ext cx="5699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6629400" y="3886200"/>
          <a:ext cx="6842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614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886200"/>
                        <a:ext cx="6842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62" name="Object 22"/>
          <p:cNvGraphicFramePr>
            <a:graphicFrameLocks noChangeAspect="1"/>
          </p:cNvGraphicFramePr>
          <p:nvPr/>
        </p:nvGraphicFramePr>
        <p:xfrm>
          <a:off x="6629400" y="4800600"/>
          <a:ext cx="6461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431613" imgH="393529" progId="Equation.DSMT4">
                  <p:embed/>
                </p:oleObj>
              </mc:Choice>
              <mc:Fallback>
                <p:oleObj name="Equation" r:id="rId9" imgW="431613" imgH="393529" progId="Equation.DSMT4">
                  <p:embed/>
                  <p:pic>
                    <p:nvPicPr>
                      <p:cNvPr id="614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800600"/>
                        <a:ext cx="6461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3" name="Arc 23"/>
          <p:cNvSpPr>
            <a:spLocks/>
          </p:cNvSpPr>
          <p:nvPr/>
        </p:nvSpPr>
        <p:spPr bwMode="auto">
          <a:xfrm>
            <a:off x="7448550" y="3352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4" name="Arc 24"/>
          <p:cNvSpPr>
            <a:spLocks/>
          </p:cNvSpPr>
          <p:nvPr/>
        </p:nvSpPr>
        <p:spPr bwMode="auto">
          <a:xfrm>
            <a:off x="7467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7677150" y="3505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all by x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6962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61467" name="Arc 27"/>
          <p:cNvSpPr>
            <a:spLocks/>
          </p:cNvSpPr>
          <p:nvPr/>
        </p:nvSpPr>
        <p:spPr bwMode="auto">
          <a:xfrm flipH="1">
            <a:off x="6324600" y="4191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5105400" y="4267200"/>
            <a:ext cx="1143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Combine as a single Fraction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0" grpId="0" animBg="1"/>
      <p:bldP spid="61455" grpId="0"/>
      <p:bldP spid="61463" grpId="0" animBg="1"/>
      <p:bldP spid="61464" grpId="0" animBg="1"/>
      <p:bldP spid="61465" grpId="0"/>
      <p:bldP spid="61466" grpId="0"/>
      <p:bldP spid="61467" grpId="0" animBg="1"/>
      <p:bldP spid="614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886200" cy="472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600" b="1" dirty="0">
                <a:latin typeface="Comic Sans MS" pitchFamily="66" charset="0"/>
              </a:rPr>
              <a:t>You need to be able to add and subtract Algebraic Fractions</a:t>
            </a: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The rules for Algebraic versions are the same as for numerical versions</a:t>
            </a: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When adding and subtracting fractions, they must first have the same Denominator. After that, you just add/subtract the Numerators.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5334000" y="160020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baseline="0"/>
              <a:t>Example Questions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686800" y="64912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1C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5791200" y="2209800"/>
          <a:ext cx="12160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812447" imgH="393529" progId="Equation.DSMT4">
                  <p:embed/>
                </p:oleObj>
              </mc:Choice>
              <mc:Fallback>
                <p:oleObj name="Equation" r:id="rId3" imgW="812447" imgH="393529" progId="Equation.DSMT4">
                  <p:embed/>
                  <p:pic>
                    <p:nvPicPr>
                      <p:cNvPr id="624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209800"/>
                        <a:ext cx="121602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Arc 7"/>
          <p:cNvSpPr>
            <a:spLocks/>
          </p:cNvSpPr>
          <p:nvPr/>
        </p:nvSpPr>
        <p:spPr bwMode="auto">
          <a:xfrm>
            <a:off x="73914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75438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343400" y="1981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0"/>
              <a:t>c)</a:t>
            </a:r>
          </a:p>
        </p:txBody>
      </p:sp>
      <p:graphicFrame>
        <p:nvGraphicFramePr>
          <p:cNvPr id="62484" name="Object 20"/>
          <p:cNvGraphicFramePr>
            <a:graphicFrameLocks noChangeAspect="1"/>
          </p:cNvGraphicFramePr>
          <p:nvPr/>
        </p:nvGraphicFramePr>
        <p:xfrm>
          <a:off x="5562600" y="3048000"/>
          <a:ext cx="1824038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219200" imgH="419100" progId="Equation.DSMT4">
                  <p:embed/>
                </p:oleObj>
              </mc:Choice>
              <mc:Fallback>
                <p:oleObj name="Equation" r:id="rId5" imgW="1219200" imgH="419100" progId="Equation.DSMT4">
                  <p:embed/>
                  <p:pic>
                    <p:nvPicPr>
                      <p:cNvPr id="624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1824038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5" name="Object 21"/>
          <p:cNvGraphicFramePr>
            <a:graphicFrameLocks noChangeAspect="1"/>
          </p:cNvGraphicFramePr>
          <p:nvPr/>
        </p:nvGraphicFramePr>
        <p:xfrm>
          <a:off x="5181600" y="3962400"/>
          <a:ext cx="252571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689100" imgH="419100" progId="Equation.DSMT4">
                  <p:embed/>
                </p:oleObj>
              </mc:Choice>
              <mc:Fallback>
                <p:oleObj name="Equation" r:id="rId7" imgW="1689100" imgH="419100" progId="Equation.DSMT4">
                  <p:embed/>
                  <p:pic>
                    <p:nvPicPr>
                      <p:cNvPr id="624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962400"/>
                        <a:ext cx="252571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6" name="Object 22"/>
          <p:cNvGraphicFramePr>
            <a:graphicFrameLocks noChangeAspect="1"/>
          </p:cNvGraphicFramePr>
          <p:nvPr/>
        </p:nvGraphicFramePr>
        <p:xfrm>
          <a:off x="5715000" y="49530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927100" imgH="419100" progId="Equation.DSMT4">
                  <p:embed/>
                </p:oleObj>
              </mc:Choice>
              <mc:Fallback>
                <p:oleObj name="Equation" r:id="rId9" imgW="927100" imgH="419100" progId="Equation.DSMT4">
                  <p:embed/>
                  <p:pic>
                    <p:nvPicPr>
                      <p:cNvPr id="624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9530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23"/>
          <p:cNvGraphicFramePr>
            <a:graphicFrameLocks noChangeAspect="1"/>
          </p:cNvGraphicFramePr>
          <p:nvPr/>
        </p:nvGraphicFramePr>
        <p:xfrm>
          <a:off x="5715000" y="5791200"/>
          <a:ext cx="13843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927100" imgH="419100" progId="Equation.DSMT4">
                  <p:embed/>
                </p:oleObj>
              </mc:Choice>
              <mc:Fallback>
                <p:oleObj name="Equation" r:id="rId11" imgW="927100" imgH="419100" progId="Equation.DSMT4">
                  <p:embed/>
                  <p:pic>
                    <p:nvPicPr>
                      <p:cNvPr id="6248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0"/>
                        <a:ext cx="13843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9" name="Arc 25"/>
          <p:cNvSpPr>
            <a:spLocks/>
          </p:cNvSpPr>
          <p:nvPr/>
        </p:nvSpPr>
        <p:spPr bwMode="auto">
          <a:xfrm>
            <a:off x="76962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0" name="Arc 26"/>
          <p:cNvSpPr>
            <a:spLocks/>
          </p:cNvSpPr>
          <p:nvPr/>
        </p:nvSpPr>
        <p:spPr bwMode="auto">
          <a:xfrm>
            <a:off x="73914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2" name="Arc 28"/>
          <p:cNvSpPr>
            <a:spLocks/>
          </p:cNvSpPr>
          <p:nvPr/>
        </p:nvSpPr>
        <p:spPr bwMode="auto">
          <a:xfrm flipH="1">
            <a:off x="5257800" y="25146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3" name="Arc 29"/>
          <p:cNvSpPr>
            <a:spLocks/>
          </p:cNvSpPr>
          <p:nvPr/>
        </p:nvSpPr>
        <p:spPr bwMode="auto">
          <a:xfrm flipH="1">
            <a:off x="4800600" y="34290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4" name="Arc 30"/>
          <p:cNvSpPr>
            <a:spLocks/>
          </p:cNvSpPr>
          <p:nvPr/>
        </p:nvSpPr>
        <p:spPr bwMode="auto">
          <a:xfrm flipH="1">
            <a:off x="4953000" y="43434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5" name="Arc 31"/>
          <p:cNvSpPr>
            <a:spLocks/>
          </p:cNvSpPr>
          <p:nvPr/>
        </p:nvSpPr>
        <p:spPr bwMode="auto">
          <a:xfrm flipH="1">
            <a:off x="5257800" y="5257800"/>
            <a:ext cx="228600" cy="83820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315555291 h 43200"/>
              <a:gd name="T4" fmla="*/ 0 w 21600"/>
              <a:gd name="T5" fmla="*/ 15777764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4038600" y="2514600"/>
            <a:ext cx="1295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Factorise so you can compare Denominators</a:t>
            </a:r>
          </a:p>
        </p:txBody>
      </p:sp>
      <p:sp>
        <p:nvSpPr>
          <p:cNvPr id="62498" name="Text Box 34"/>
          <p:cNvSpPr txBox="1">
            <a:spLocks noChangeArrowheads="1"/>
          </p:cNvSpPr>
          <p:nvPr/>
        </p:nvSpPr>
        <p:spPr bwMode="auto">
          <a:xfrm>
            <a:off x="3810000" y="3581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Multiply by (x - 1)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3657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0" name="Text Box 36"/>
          <p:cNvSpPr txBox="1">
            <a:spLocks noChangeArrowheads="1"/>
          </p:cNvSpPr>
          <p:nvPr/>
        </p:nvSpPr>
        <p:spPr bwMode="auto">
          <a:xfrm>
            <a:off x="7848600" y="4343400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Expand the bracket, and write as a single Fraction</a:t>
            </a:r>
          </a:p>
        </p:txBody>
      </p:sp>
      <p:sp>
        <p:nvSpPr>
          <p:cNvPr id="62501" name="Text Box 37"/>
          <p:cNvSpPr txBox="1">
            <a:spLocks noChangeArrowheads="1"/>
          </p:cNvSpPr>
          <p:nvPr/>
        </p:nvSpPr>
        <p:spPr bwMode="auto">
          <a:xfrm>
            <a:off x="4038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7467600" y="5410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200" baseline="0">
                <a:solidFill>
                  <a:srgbClr val="FF0000"/>
                </a:solidFill>
              </a:rPr>
              <a:t>Simplify the Numerator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Algebraic Methods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8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71" grpId="0" animBg="1"/>
      <p:bldP spid="62472" grpId="0"/>
      <p:bldP spid="62489" grpId="0" animBg="1"/>
      <p:bldP spid="62490" grpId="0" animBg="1"/>
      <p:bldP spid="62492" grpId="0" animBg="1"/>
      <p:bldP spid="62493" grpId="0" animBg="1"/>
      <p:bldP spid="62494" grpId="0" animBg="1"/>
      <p:bldP spid="62495" grpId="0" animBg="1"/>
      <p:bldP spid="62497" grpId="0"/>
      <p:bldP spid="62498" grpId="0"/>
      <p:bldP spid="62499" grpId="0"/>
      <p:bldP spid="62500" grpId="0"/>
      <p:bldP spid="62501" grpId="0"/>
      <p:bldP spid="6250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11EA70-F497-4CA6-BE7E-90B12FA73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D489-7D85-4124-AA6A-4E23E847CE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D24FB0-BCFA-4D39-BA11-E9627F2B8737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245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Accent SF</vt:lpstr>
      <vt:lpstr>Arial</vt:lpstr>
      <vt:lpstr>Calibri</vt:lpstr>
      <vt:lpstr>Calibri Light</vt:lpstr>
      <vt:lpstr>Comic Sans MS</vt:lpstr>
      <vt:lpstr>Office Theme</vt:lpstr>
      <vt:lpstr>Equation</vt:lpstr>
      <vt:lpstr>PowerPoint Presentation</vt:lpstr>
      <vt:lpstr>Algebraic Methods</vt:lpstr>
      <vt:lpstr>Algebraic Methods</vt:lpstr>
      <vt:lpstr>Algebraic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44</cp:revision>
  <dcterms:created xsi:type="dcterms:W3CDTF">2018-04-30T00:32:33Z</dcterms:created>
  <dcterms:modified xsi:type="dcterms:W3CDTF">2021-02-18T21:03:51Z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