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mv" ContentType="video/x-ms-wm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0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04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75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628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8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34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683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8650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547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607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9830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624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DF5FD-9527-4885-BB3C-900525AF2037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0FD94-CDBC-4DB5-A5A5-5B7588141A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5016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Relationship Id="rId9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0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Relationship Id="rId9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45.png"/><Relationship Id="rId2" Type="http://schemas.openxmlformats.org/officeDocument/2006/relationships/video" Target="../media/media1.wmv"/><Relationship Id="rId1" Type="http://schemas.microsoft.com/office/2007/relationships/media" Target="../media/media1.wmv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181581" cy="92419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22"/>
                  <a:ext cx="1733" cy="57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+9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+3)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22"/>
                  <a:ext cx="1733" cy="573"/>
                </a:xfrm>
                <a:prstGeom prst="rect">
                  <a:avLst/>
                </a:prstGeom>
                <a:blipFill>
                  <a:blip r:embed="rId4"/>
                  <a:stretch>
                    <a:fillRect b="-82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181581" cy="92419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28" y="2683"/>
                  <a:ext cx="1600" cy="57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700" i="1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700" i="1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GB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7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700" i="1">
                              <a:latin typeface="Cambria Math" panose="02040503050406030204" pitchFamily="18" charset="0"/>
                            </a:rPr>
                            <m:t>+3)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28" y="2683"/>
                  <a:ext cx="1600" cy="573"/>
                </a:xfrm>
                <a:prstGeom prst="rect">
                  <a:avLst/>
                </a:prstGeom>
                <a:blipFill>
                  <a:blip r:embed="rId5"/>
                  <a:stretch>
                    <a:fillRect b="-82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360" y="3610506"/>
            <a:ext cx="2182132" cy="966439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55" y="2676"/>
                  <a:ext cx="1747" cy="54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7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+9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+3)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5" y="2676"/>
                  <a:ext cx="1747" cy="548"/>
                </a:xfrm>
                <a:prstGeom prst="rect">
                  <a:avLst/>
                </a:prstGeom>
                <a:blipFill>
                  <a:blip r:embed="rId6"/>
                  <a:stretch>
                    <a:fillRect b="-83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181581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38" y="2699"/>
                  <a:ext cx="1758" cy="56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+3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+3)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8" y="2699"/>
                  <a:ext cx="1758" cy="569"/>
                </a:xfrm>
                <a:prstGeom prst="rect">
                  <a:avLst/>
                </a:prstGeom>
                <a:blipFill>
                  <a:blip r:embed="rId7"/>
                  <a:stretch>
                    <a:fillRect b="-83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8222" y="451657"/>
                <a:ext cx="4530467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100" dirty="0">
                    <a:latin typeface="+mn-lt"/>
                  </a:rPr>
                  <a:t>Express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100" i="1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GB" sz="21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100" i="1">
                            <a:latin typeface="Cambria Math" panose="02040503050406030204" pitchFamily="18" charset="0"/>
                          </a:rPr>
                          <m:t>+3</m:t>
                        </m:r>
                      </m:den>
                    </m:f>
                    <m:r>
                      <a:rPr lang="en-GB" sz="21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GB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altLang="en-US" sz="2100" dirty="0">
                    <a:latin typeface="+mn-lt"/>
                  </a:rPr>
                  <a:t> (</a:t>
                </a:r>
                <a14:m>
                  <m:oMath xmlns:m="http://schemas.openxmlformats.org/officeDocument/2006/math">
                    <m:r>
                      <a:rPr lang="en-GB" altLang="en-US" sz="21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1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≠0</m:t>
                    </m:r>
                  </m:oMath>
                </a14:m>
                <a:r>
                  <a:rPr lang="en-US" altLang="en-US" sz="2100" dirty="0">
                    <a:latin typeface="+mn-lt"/>
                  </a:rPr>
                  <a:t>, </a:t>
                </a:r>
                <a14:m>
                  <m:oMath xmlns:m="http://schemas.openxmlformats.org/officeDocument/2006/math">
                    <m:r>
                      <a:rPr lang="en-GB" altLang="en-US" sz="21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≠−3</m:t>
                    </m:r>
                  </m:oMath>
                </a14:m>
                <a:r>
                  <a:rPr lang="en-US" altLang="en-US" sz="2100" dirty="0">
                    <a:latin typeface="+mn-lt"/>
                  </a:rPr>
                  <a:t>)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100" dirty="0">
                    <a:latin typeface="+mn-lt"/>
                  </a:rPr>
                  <a:t>as a single fraction in its simplest form.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8222" y="451657"/>
                <a:ext cx="4530467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254829" y="560840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156321" y="326045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7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405777" y="326045"/>
            <a:ext cx="3541741" cy="2656306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631471" y="3497012"/>
            <a:ext cx="3115745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242528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181581" cy="92419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22"/>
                  <a:ext cx="1733" cy="57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+7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+1)(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−2)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22"/>
                  <a:ext cx="1733" cy="573"/>
                </a:xfrm>
                <a:prstGeom prst="rect">
                  <a:avLst/>
                </a:prstGeom>
                <a:blipFill>
                  <a:blip r:embed="rId4"/>
                  <a:stretch>
                    <a:fillRect l="-2639" b="-82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181581" cy="92419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28" y="2683"/>
                  <a:ext cx="1708" cy="57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7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700" i="1">
                              <a:latin typeface="Cambria Math" panose="02040503050406030204" pitchFamily="18" charset="0"/>
                            </a:rPr>
                            <m:t>+7</m:t>
                          </m:r>
                        </m:num>
                        <m:den>
                          <m:r>
                            <a:rPr lang="en-GB" sz="27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700" i="1">
                              <a:latin typeface="Cambria Math" panose="02040503050406030204" pitchFamily="18" charset="0"/>
                            </a:rPr>
                            <m:t>+1)(</m:t>
                          </m:r>
                          <m:r>
                            <a:rPr lang="en-GB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700" i="1">
                              <a:latin typeface="Cambria Math" panose="02040503050406030204" pitchFamily="18" charset="0"/>
                            </a:rPr>
                            <m:t>−2)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28" y="2683"/>
                  <a:ext cx="1708" cy="573"/>
                </a:xfrm>
                <a:prstGeom prst="rect">
                  <a:avLst/>
                </a:prstGeom>
                <a:blipFill>
                  <a:blip r:embed="rId5"/>
                  <a:stretch>
                    <a:fillRect l="-3561" b="-82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360" y="3610506"/>
            <a:ext cx="2182132" cy="966439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55" y="2676"/>
                  <a:ext cx="1747" cy="54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−7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−1)(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−2)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5" y="2676"/>
                  <a:ext cx="1747" cy="548"/>
                </a:xfrm>
                <a:prstGeom prst="rect">
                  <a:avLst/>
                </a:prstGeom>
                <a:blipFill>
                  <a:blip r:embed="rId6"/>
                  <a:stretch>
                    <a:fillRect l="-2326" b="-83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181581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38" y="2699"/>
                  <a:ext cx="1758" cy="569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−7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+1)(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−2)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8" y="2699"/>
                  <a:ext cx="1758" cy="569"/>
                </a:xfrm>
                <a:prstGeom prst="rect">
                  <a:avLst/>
                </a:prstGeom>
                <a:blipFill>
                  <a:blip r:embed="rId7"/>
                  <a:stretch>
                    <a:fillRect l="-1153" b="-83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690086" y="293111"/>
                <a:ext cx="4530467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100" dirty="0">
                    <a:latin typeface="+mn-lt"/>
                  </a:rPr>
                  <a:t>Express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1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1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100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  <m:r>
                      <a:rPr lang="en-GB" sz="21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−2</m:t>
                        </m:r>
                      </m:den>
                    </m:f>
                  </m:oMath>
                </a14:m>
                <a:r>
                  <a:rPr lang="en-US" altLang="en-US" sz="2100" dirty="0">
                    <a:latin typeface="+mn-lt"/>
                  </a:rPr>
                  <a:t> (</a:t>
                </a:r>
                <a14:m>
                  <m:oMath xmlns:m="http://schemas.openxmlformats.org/officeDocument/2006/math">
                    <m:r>
                      <a:rPr lang="en-GB" altLang="en-US" sz="21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1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≠2</m:t>
                    </m:r>
                  </m:oMath>
                </a14:m>
                <a:r>
                  <a:rPr lang="en-US" altLang="en-US" sz="2100" dirty="0">
                    <a:latin typeface="+mn-lt"/>
                  </a:rPr>
                  <a:t>, </a:t>
                </a:r>
                <a14:m>
                  <m:oMath xmlns:m="http://schemas.openxmlformats.org/officeDocument/2006/math">
                    <m:r>
                      <a:rPr lang="en-GB" altLang="en-US" sz="21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≠−1</m:t>
                    </m:r>
                  </m:oMath>
                </a14:m>
                <a:r>
                  <a:rPr lang="en-US" altLang="en-US" sz="2100" dirty="0">
                    <a:latin typeface="+mn-lt"/>
                  </a:rPr>
                  <a:t>)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100" dirty="0">
                    <a:latin typeface="+mn-lt"/>
                  </a:rPr>
                  <a:t>as a single fraction in its simplest form.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0086" y="293111"/>
                <a:ext cx="4530467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226693" y="40229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128185" y="167499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8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449479" y="167499"/>
            <a:ext cx="3509296" cy="2631972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673951" y="4691980"/>
            <a:ext cx="3115745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1829848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81" name="Group 9"/>
          <p:cNvGrpSpPr>
            <a:grpSpLocks/>
          </p:cNvGrpSpPr>
          <p:nvPr/>
        </p:nvGrpSpPr>
        <p:grpSpPr bwMode="auto">
          <a:xfrm>
            <a:off x="5191548" y="3610507"/>
            <a:ext cx="2181581" cy="924194"/>
            <a:chOff x="3161" y="2537"/>
            <a:chExt cx="1814" cy="720"/>
          </a:xfrm>
          <a:solidFill>
            <a:srgbClr val="FFC000"/>
          </a:solidFill>
        </p:grpSpPr>
        <p:sp>
          <p:nvSpPr>
            <p:cNvPr id="3090" name="AutoShape 6"/>
            <p:cNvSpPr>
              <a:spLocks noChangeArrowheads="1"/>
            </p:cNvSpPr>
            <p:nvPr/>
          </p:nvSpPr>
          <p:spPr bwMode="auto">
            <a:xfrm>
              <a:off x="3161" y="2537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201" y="2622"/>
                  <a:ext cx="1733" cy="57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b)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+17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−1)(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+3)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2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201" y="2622"/>
                  <a:ext cx="1733" cy="573"/>
                </a:xfrm>
                <a:prstGeom prst="rect">
                  <a:avLst/>
                </a:prstGeom>
                <a:blipFill>
                  <a:blip r:embed="rId4"/>
                  <a:stretch>
                    <a:fillRect l="-2639" b="-82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5191548" y="4785781"/>
            <a:ext cx="2181581" cy="924195"/>
            <a:chOff x="3322" y="2602"/>
            <a:chExt cx="1814" cy="720"/>
          </a:xfrm>
          <a:solidFill>
            <a:schemeClr val="bg1"/>
          </a:solidFill>
        </p:grpSpPr>
        <p:sp>
          <p:nvSpPr>
            <p:cNvPr id="3" name="AutoShape 11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9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428" y="2683"/>
                  <a:ext cx="1667" cy="573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d)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7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sz="27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700" i="1">
                              <a:latin typeface="Cambria Math" panose="02040503050406030204" pitchFamily="18" charset="0"/>
                            </a:rPr>
                            <m:t>−1)(</m:t>
                          </m:r>
                          <m:r>
                            <a:rPr lang="en-GB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sz="2700" i="1">
                              <a:latin typeface="Cambria Math" panose="02040503050406030204" pitchFamily="18" charset="0"/>
                            </a:rPr>
                            <m:t>+3)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9" name="Text 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428" y="2683"/>
                  <a:ext cx="1667" cy="573"/>
                </a:xfrm>
                <a:prstGeom prst="rect">
                  <a:avLst/>
                </a:prstGeom>
                <a:blipFill>
                  <a:blip r:embed="rId5"/>
                  <a:stretch>
                    <a:fillRect l="-4878" b="-826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5" name="Group 13"/>
          <p:cNvGrpSpPr>
            <a:grpSpLocks/>
          </p:cNvGrpSpPr>
          <p:nvPr/>
        </p:nvGrpSpPr>
        <p:grpSpPr bwMode="auto">
          <a:xfrm>
            <a:off x="1141360" y="3610506"/>
            <a:ext cx="2182132" cy="966439"/>
            <a:chOff x="3322" y="2602"/>
            <a:chExt cx="1814" cy="720"/>
          </a:xfrm>
          <a:solidFill>
            <a:srgbClr val="00B050"/>
          </a:solidFill>
        </p:grpSpPr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08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355" y="2676"/>
                  <a:ext cx="1747" cy="548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a) 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+13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−1)(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+3)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3087" name="Text 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55" y="2676"/>
                  <a:ext cx="1747" cy="548"/>
                </a:xfrm>
                <a:prstGeom prst="rect">
                  <a:avLst/>
                </a:prstGeom>
                <a:blipFill>
                  <a:blip r:embed="rId6"/>
                  <a:stretch>
                    <a:fillRect l="-2326" b="-833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1141912" y="4785781"/>
            <a:ext cx="2181581" cy="931245"/>
            <a:chOff x="3322" y="2602"/>
            <a:chExt cx="1814" cy="720"/>
          </a:xfrm>
          <a:solidFill>
            <a:srgbClr val="FF0000"/>
          </a:solidFill>
        </p:grpSpPr>
        <p:sp>
          <p:nvSpPr>
            <p:cNvPr id="3084" name="AutoShape 17"/>
            <p:cNvSpPr>
              <a:spLocks noChangeArrowheads="1"/>
            </p:cNvSpPr>
            <p:nvPr/>
          </p:nvSpPr>
          <p:spPr bwMode="auto">
            <a:xfrm>
              <a:off x="3322" y="2602"/>
              <a:ext cx="1814" cy="720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endParaRPr lang="en-US" altLang="en-US" sz="270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338" y="2699"/>
                  <a:ext cx="1758" cy="526"/>
                </a:xfrm>
                <a:prstGeom prst="rect">
                  <a:avLst/>
                </a:prstGeom>
                <a:grpFill/>
                <a:ln>
                  <a:noFill/>
                </a:ln>
                <a:effectLst/>
                <a:extLs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>
                    <a:spcBef>
                      <a:spcPct val="50000"/>
                    </a:spcBef>
                    <a:buFontTx/>
                    <a:buNone/>
                  </a:pPr>
                  <a:r>
                    <a:rPr lang="en-GB" altLang="en-US" sz="2700" dirty="0"/>
                    <a:t>c) </a:t>
                  </a:r>
                  <a14:m>
                    <m:oMath xmlns:m="http://schemas.openxmlformats.org/officeDocument/2006/math">
                      <m:r>
                        <a:rPr lang="en-GB" altLang="en-US" sz="270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altLang="en-US" sz="27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GB" altLang="en-US" sz="2700" i="1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a14:m>
                  <a:endParaRPr lang="en-GB" altLang="en-US" sz="2700" dirty="0"/>
                </a:p>
              </p:txBody>
            </p:sp>
          </mc:Choice>
          <mc:Fallback xmlns="">
            <p:sp>
              <p:nvSpPr>
                <p:cNvPr id="4" name="Text 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338" y="2699"/>
                  <a:ext cx="1758" cy="526"/>
                </a:xfrm>
                <a:prstGeom prst="rect">
                  <a:avLst/>
                </a:prstGeom>
                <a:blipFill>
                  <a:blip r:embed="rId7"/>
                  <a:stretch>
                    <a:fillRect b="-9009"/>
                  </a:stretch>
                </a:blip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AutoShape 20"/>
              <p:cNvSpPr>
                <a:spLocks noChangeArrowheads="1"/>
              </p:cNvSpPr>
              <p:nvPr/>
            </p:nvSpPr>
            <p:spPr bwMode="auto">
              <a:xfrm>
                <a:off x="718222" y="451657"/>
                <a:ext cx="4530467" cy="1151181"/>
              </a:xfrm>
              <a:prstGeom prst="roundRect">
                <a:avLst>
                  <a:gd name="adj" fmla="val 16667"/>
                </a:avLst>
              </a:prstGeom>
              <a:solidFill>
                <a:srgbClr val="CCFFCC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100" dirty="0">
                    <a:latin typeface="+mn-lt"/>
                  </a:rPr>
                  <a:t>Express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1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sz="21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GB" sz="2100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  <m:r>
                      <a:rPr lang="en-GB" sz="2100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GB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en-GB" sz="2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+3</m:t>
                        </m:r>
                      </m:den>
                    </m:f>
                  </m:oMath>
                </a14:m>
                <a:r>
                  <a:rPr lang="en-US" altLang="en-US" sz="2100" dirty="0">
                    <a:latin typeface="+mn-lt"/>
                  </a:rPr>
                  <a:t> (</a:t>
                </a:r>
                <a14:m>
                  <m:oMath xmlns:m="http://schemas.openxmlformats.org/officeDocument/2006/math">
                    <m:r>
                      <a:rPr lang="en-GB" altLang="en-US" sz="21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1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≠1</m:t>
                    </m:r>
                  </m:oMath>
                </a14:m>
                <a:r>
                  <a:rPr lang="en-US" altLang="en-US" sz="2100" dirty="0">
                    <a:latin typeface="+mn-lt"/>
                  </a:rPr>
                  <a:t>, </a:t>
                </a:r>
                <a14:m>
                  <m:oMath xmlns:m="http://schemas.openxmlformats.org/officeDocument/2006/math">
                    <m:r>
                      <a:rPr lang="en-GB" altLang="en-US" sz="21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altLang="en-US" sz="21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≠−3</m:t>
                    </m:r>
                  </m:oMath>
                </a14:m>
                <a:r>
                  <a:rPr lang="en-US" altLang="en-US" sz="2100" dirty="0">
                    <a:latin typeface="+mn-lt"/>
                  </a:rPr>
                  <a:t>)</a:t>
                </a:r>
              </a:p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2100" dirty="0">
                    <a:latin typeface="+mn-lt"/>
                  </a:rPr>
                  <a:t>as a single fraction in its simplest form.</a:t>
                </a:r>
              </a:p>
            </p:txBody>
          </p:sp>
        </mc:Choice>
        <mc:Fallback xmlns="">
          <p:sp>
            <p:nvSpPr>
              <p:cNvPr id="5" name="AutoShap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8222" y="451657"/>
                <a:ext cx="4530467" cy="1151181"/>
              </a:xfrm>
              <a:prstGeom prst="roundRect">
                <a:avLst>
                  <a:gd name="adj" fmla="val 16667"/>
                </a:avLst>
              </a:prstGeom>
              <a:blipFill>
                <a:blip r:embed="rId8"/>
                <a:stretch>
                  <a:fillRect/>
                </a:stretch>
              </a:blip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79" name="Text Box 22"/>
          <p:cNvSpPr txBox="1">
            <a:spLocks noChangeArrowheads="1"/>
          </p:cNvSpPr>
          <p:nvPr/>
        </p:nvSpPr>
        <p:spPr bwMode="auto">
          <a:xfrm>
            <a:off x="1254829" y="560840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/>
          </a:p>
        </p:txBody>
      </p:sp>
      <p:sp>
        <p:nvSpPr>
          <p:cNvPr id="3080" name="Text Box 23"/>
          <p:cNvSpPr txBox="1">
            <a:spLocks noChangeArrowheads="1"/>
          </p:cNvSpPr>
          <p:nvPr/>
        </p:nvSpPr>
        <p:spPr bwMode="auto">
          <a:xfrm>
            <a:off x="156321" y="326045"/>
            <a:ext cx="404813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500" dirty="0"/>
              <a:t>9</a:t>
            </a:r>
          </a:p>
        </p:txBody>
      </p:sp>
      <p:pic>
        <p:nvPicPr>
          <p:cNvPr id="20" name="Countdown_timer.wmv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5528852" y="326045"/>
            <a:ext cx="3347862" cy="2510897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6EAD616-51AC-410D-9DE1-A00F6404752D}"/>
              </a:ext>
            </a:extLst>
          </p:cNvPr>
          <p:cNvSpPr/>
          <p:nvPr/>
        </p:nvSpPr>
        <p:spPr>
          <a:xfrm>
            <a:off x="4723263" y="3509060"/>
            <a:ext cx="3115745" cy="115118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4217138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video>
              <p:cMediaNode vol="80000">
                <p:cTn id="12" fill="hold" display="0">
                  <p:stCondLst>
                    <p:cond delay="indefinite"/>
                  </p:stCondLst>
                </p:cTn>
                <p:tgtEl>
                  <p:spTgt spid="20"/>
                </p:tgtEl>
              </p:cMediaNode>
            </p:video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79D25B1-DC3F-48BE-A94E-C0A1B3437A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EDCDAF5-4EC4-4E0D-AB22-FBB2F5476C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A75E64-E24D-4EC3-9345-0B8DF7D0C39A}">
  <ds:schemaRefs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295</Words>
  <Application>Microsoft Office PowerPoint</Application>
  <PresentationFormat>On-screen Show (4:3)</PresentationFormat>
  <Paragraphs>21</Paragraphs>
  <Slides>3</Slides>
  <Notes>0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5- Radians</dc:title>
  <dc:creator>Berwick, Chris</dc:creator>
  <cp:lastModifiedBy>Mr G Westwater (Staff)</cp:lastModifiedBy>
  <cp:revision>13</cp:revision>
  <dcterms:created xsi:type="dcterms:W3CDTF">2020-04-22T14:47:14Z</dcterms:created>
  <dcterms:modified xsi:type="dcterms:W3CDTF">2021-02-18T21:10:54Z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