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62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78100" y="3082752"/>
            <a:ext cx="8187819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1B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223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502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simple, systematic and stratified sampling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When taking a sample, the key idea is that the sample reflects the population as a whole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For example, if the population of a herd of cattle is 30% male, then a sample should contain 30% males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54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502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simple, systematic and stratified sampling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9268" y="2656114"/>
            <a:ext cx="1924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Comic Sans MS" panose="030F0702030302020204" pitchFamily="66" charset="0"/>
              </a:rPr>
              <a:t>Simple random sampling</a:t>
            </a:r>
            <a:endParaRPr lang="en-GB" sz="1600" b="1" u="sng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1" y="3400697"/>
            <a:ext cx="2804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In a simple random sample, every element in the set has an equal chance of being selected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Selecting members will involve assigning numbers to all members of the set, and generating numbers at random to choose them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5828" y="2677885"/>
            <a:ext cx="1924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Comic Sans MS" panose="030F0702030302020204" pitchFamily="66" charset="0"/>
              </a:rPr>
              <a:t>Systematic sampling</a:t>
            </a:r>
            <a:endParaRPr lang="en-GB" sz="1600" b="1" u="sng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26628" y="3405052"/>
            <a:ext cx="2804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In a stratified sample, the population is divided into groups (</a:t>
            </a:r>
            <a:r>
              <a:rPr lang="en-US" sz="1400" dirty="0" err="1">
                <a:latin typeface="Comic Sans MS" panose="030F0702030302020204" pitchFamily="66" charset="0"/>
              </a:rPr>
              <a:t>eg</a:t>
            </a:r>
            <a:r>
              <a:rPr lang="en-US" sz="1400" dirty="0">
                <a:latin typeface="Comic Sans MS" panose="030F0702030302020204" pitchFamily="66" charset="0"/>
              </a:rPr>
              <a:t>) Male and Female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 quantities chosen randomly from each group should mean that the sample reflects the population as a whole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14308" y="2690949"/>
            <a:ext cx="1924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Comic Sans MS" panose="030F0702030302020204" pitchFamily="66" charset="0"/>
              </a:rPr>
              <a:t>Stratified sampling</a:t>
            </a:r>
            <a:endParaRPr lang="en-GB" sz="1600" b="1" u="sng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69922" y="3400697"/>
            <a:ext cx="28041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In a systematic sample, members are chosen at regular intervals from an ordered list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Choosing 20 people from a population of 100 might involve choosing every 5</a:t>
            </a:r>
            <a:r>
              <a:rPr lang="en-US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person</a:t>
            </a:r>
          </a:p>
        </p:txBody>
      </p:sp>
    </p:spTree>
    <p:extLst>
      <p:ext uri="{BB962C8B-B14F-4D97-AF65-F5344CB8AC3E}">
        <p14:creationId xmlns:p14="http://schemas.microsoft.com/office/powerpoint/2010/main" val="360867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502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simple, systematic and stratified sampling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yacht club with 100 members are listed alphabetically in the club’s membership book. The committee wants to take a sample of 12 members to fill in a questionnaire.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Explain how they could use a random number generator to generate the sample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Explain how they could use a lottery system to generate the sample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43292" y="3622766"/>
            <a:ext cx="959039" cy="74022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28289" y="2497922"/>
            <a:ext cx="40931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They could assign each member a number from 1-100. Then they could generate 12 numbers and choose the members that were assigned those numbers.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789119" y="5222100"/>
            <a:ext cx="1088275" cy="3073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40742" y="4678827"/>
            <a:ext cx="3719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They could write all the members’ names on hats, and then draw out 12 members to make up the sample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50235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simple, systematic and stratified sampling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factory manager wants to find out what his workers think of the canteen facilities. He decides to give a questionnaire to a sample of 80 workers. It is believed that different age groups will have different opinions.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number of workers in each age bracket.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What sampling method should be used?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How many workers should be selected from each age bracket?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06263"/>
              </p:ext>
            </p:extLst>
          </p:nvPr>
        </p:nvGraphicFramePr>
        <p:xfrm>
          <a:off x="4580709" y="1344748"/>
          <a:ext cx="262128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3588523151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2244762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Age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Quantity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436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18-32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75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812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33-47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140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49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48-62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85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48958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93282" y="801188"/>
            <a:ext cx="1828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Total workers = 300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64526" y="5495109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Stratified Sampling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58343" y="3139440"/>
                <a:ext cx="4593772" cy="1184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a fraction,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75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300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workers are from 18-32</a:t>
                </a:r>
              </a:p>
              <a:p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need the same fraction, but of 80 workers to be selected…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8343" y="3139440"/>
                <a:ext cx="4593772" cy="1184235"/>
              </a:xfrm>
              <a:prstGeom prst="rect">
                <a:avLst/>
              </a:prstGeom>
              <a:blipFill>
                <a:blip r:embed="rId2"/>
                <a:stretch>
                  <a:fillRect l="-663" b="-61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625738" y="4415246"/>
                <a:ext cx="1288869" cy="559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5738" y="4415246"/>
                <a:ext cx="1288869" cy="5599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830388" y="5124994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388" y="5124994"/>
                <a:ext cx="69233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75862" y="1724297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862" y="1724297"/>
                <a:ext cx="692331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107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50235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simple, systematic and stratified sampling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factory manager wants to find out what his workers think of the canteen facilities. He decides to give a questionnaire to a sample of 80 workers. It is believed that different age groups will have different opinions.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number of workers in each age bracket.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What sampling method should be used?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How many workers should be selected from each age bracket?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06263"/>
              </p:ext>
            </p:extLst>
          </p:nvPr>
        </p:nvGraphicFramePr>
        <p:xfrm>
          <a:off x="4580709" y="1344748"/>
          <a:ext cx="262128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3588523151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2244762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Age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Quantity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436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18-32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75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812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33-47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140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49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48-62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85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48958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93282" y="801188"/>
            <a:ext cx="1828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Total workers = 300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64526" y="5495109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Stratified Sampling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23955" y="2987040"/>
                <a:ext cx="1288869" cy="559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140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55" y="2987040"/>
                <a:ext cx="1288869" cy="5599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89565" y="3644537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37.3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565" y="3644537"/>
                <a:ext cx="692331" cy="338554"/>
              </a:xfrm>
              <a:prstGeom prst="rect">
                <a:avLst/>
              </a:prstGeom>
              <a:blipFill>
                <a:blip r:embed="rId3"/>
                <a:stretch>
                  <a:fillRect r="-7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75862" y="1724297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862" y="1724297"/>
                <a:ext cx="69233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109063" y="2982686"/>
                <a:ext cx="1288869" cy="5761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063" y="2982686"/>
                <a:ext cx="1288869" cy="5761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74673" y="3640183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22.7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673" y="3640183"/>
                <a:ext cx="692331" cy="338554"/>
              </a:xfrm>
              <a:prstGeom prst="rect">
                <a:avLst/>
              </a:prstGeom>
              <a:blipFill>
                <a:blip r:embed="rId6"/>
                <a:stretch>
                  <a:fillRect r="-7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85211" y="4101737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11" y="4101737"/>
                <a:ext cx="69233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70319" y="4097383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319" y="4097383"/>
                <a:ext cx="692331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171508" y="2094411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1508" y="2094411"/>
                <a:ext cx="69233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167152" y="2464526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7152" y="2464526"/>
                <a:ext cx="69233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489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50235" cy="5122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simple, systematic and stratified sampling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286788"/>
              </p:ext>
            </p:extLst>
          </p:nvPr>
        </p:nvGraphicFramePr>
        <p:xfrm>
          <a:off x="461555" y="2342607"/>
          <a:ext cx="8247018" cy="39333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6216">
                  <a:extLst>
                    <a:ext uri="{9D8B030D-6E8A-4147-A177-3AD203B41FA5}">
                      <a16:colId xmlns:a16="http://schemas.microsoft.com/office/drawing/2014/main" val="2510776852"/>
                    </a:ext>
                  </a:extLst>
                </a:gridCol>
                <a:gridCol w="3021875">
                  <a:extLst>
                    <a:ext uri="{9D8B030D-6E8A-4147-A177-3AD203B41FA5}">
                      <a16:colId xmlns:a16="http://schemas.microsoft.com/office/drawing/2014/main" val="221733236"/>
                    </a:ext>
                  </a:extLst>
                </a:gridCol>
                <a:gridCol w="3378927">
                  <a:extLst>
                    <a:ext uri="{9D8B030D-6E8A-4147-A177-3AD203B41FA5}">
                      <a16:colId xmlns:a16="http://schemas.microsoft.com/office/drawing/2014/main" val="2494615963"/>
                    </a:ext>
                  </a:extLst>
                </a:gridCol>
              </a:tblGrid>
              <a:tr h="1015998"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Advantages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Disadvantages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111979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Simple random sampling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Free of bias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Easy and cheap to implement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Every unit has an equal chance of selection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Not suitable for a large population</a:t>
                      </a: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 or sample size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A sampling frame is needed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233882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Systematic</a:t>
                      </a:r>
                      <a:r>
                        <a:rPr lang="en-US" sz="1800" baseline="0" dirty="0">
                          <a:latin typeface="Comic Sans MS" panose="030F0702030302020204" pitchFamily="66" charset="0"/>
                        </a:rPr>
                        <a:t> Sampling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Simple and quick to use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Suitable for</a:t>
                      </a: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 large samples and populations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A sampling frame is needed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Possible bias as units do not have an equal chance of selection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452025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Stratified Sampling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Sample accurately reflects the population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Guarantees</a:t>
                      </a: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 proportional representation of groups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Population must be classified into groups which can be time-consuming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Selection within a group has the same issues as simple random sampling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674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920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A10836-A190-4533-A87F-42B0283CA6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A2D95B-14A8-4FBF-A39E-2FAD794765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ABCD28-BE0D-483D-BDBC-8070C776B80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683</Words>
  <Application>Microsoft Office PowerPoint</Application>
  <PresentationFormat>On-screen Show (4:3)</PresentationFormat>
  <Paragraphs>110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Constantia</vt:lpstr>
      <vt:lpstr>Wingdings</vt:lpstr>
      <vt:lpstr>Office テーマ</vt:lpstr>
      <vt:lpstr>PowerPoint Presentation</vt:lpstr>
      <vt:lpstr>Data Collection</vt:lpstr>
      <vt:lpstr>Data Collection</vt:lpstr>
      <vt:lpstr>Data Collection</vt:lpstr>
      <vt:lpstr>Data Collection</vt:lpstr>
      <vt:lpstr>Data Collection</vt:lpstr>
      <vt:lpstr>Data Collection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42</cp:revision>
  <dcterms:created xsi:type="dcterms:W3CDTF">2017-08-14T15:35:38Z</dcterms:created>
  <dcterms:modified xsi:type="dcterms:W3CDTF">2021-01-27T21:18:58Z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