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0" r:id="rId5"/>
    <p:sldId id="261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8" autoAdjust="0"/>
  </p:normalViewPr>
  <p:slideViewPr>
    <p:cSldViewPr snapToGrid="0">
      <p:cViewPr varScale="1">
        <p:scale>
          <a:sx n="69" d="100"/>
          <a:sy n="69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01B6-77F6-4CCC-BB4A-02EBCC1A2559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D8E3-398C-46F9-BEE1-5C9F25CCA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7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6.png"/><Relationship Id="rId7" Type="http://schemas.openxmlformats.org/officeDocument/2006/relationships/image" Target="../media/image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021636" y="2177224"/>
            <a:ext cx="53138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0" cap="none" spc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Teachings for </a:t>
            </a:r>
          </a:p>
          <a:p>
            <a:pPr algn="ctr"/>
            <a:r>
              <a:rPr lang="en-US" altLang="ja-JP" sz="7200" b="0" cap="none" spc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Exercise 1B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1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Regression, correlation and hypothesis testing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calculate and use the product moment correlation coefficient (PMCC)</a:t>
                </a: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PMCC (usually denoted by the letter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will tell you how strong the correlation is in a set of data, plotted on a scatter graph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take values from -1 (perfect negative correlation) to 1 (perfect positive correlation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On your exam you can use a calculator to work out this value…</a:t>
                </a: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  <a:blipFill>
                <a:blip r:embed="rId2"/>
                <a:stretch>
                  <a:fillRect t="-1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708995" y="6547282"/>
            <a:ext cx="435005" cy="310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064211E-145D-48FC-A9EE-187B506901AB}"/>
              </a:ext>
            </a:extLst>
          </p:cNvPr>
          <p:cNvCxnSpPr/>
          <p:nvPr/>
        </p:nvCxnSpPr>
        <p:spPr>
          <a:xfrm flipV="1">
            <a:off x="4572000" y="1865583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5044D1D-F7D6-4488-97A7-7FAC9A314F58}"/>
              </a:ext>
            </a:extLst>
          </p:cNvPr>
          <p:cNvCxnSpPr>
            <a:cxnSpLocks/>
          </p:cNvCxnSpPr>
          <p:nvPr/>
        </p:nvCxnSpPr>
        <p:spPr>
          <a:xfrm rot="5400000" flipV="1">
            <a:off x="5447560" y="2741143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91F1EF2-5D7C-4CAD-B15A-6CA428858860}"/>
              </a:ext>
            </a:extLst>
          </p:cNvPr>
          <p:cNvCxnSpPr/>
          <p:nvPr/>
        </p:nvCxnSpPr>
        <p:spPr>
          <a:xfrm flipV="1">
            <a:off x="6844129" y="1853746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2743E33-F9E2-4305-A779-3CA65C9969FD}"/>
              </a:ext>
            </a:extLst>
          </p:cNvPr>
          <p:cNvCxnSpPr>
            <a:cxnSpLocks/>
          </p:cNvCxnSpPr>
          <p:nvPr/>
        </p:nvCxnSpPr>
        <p:spPr>
          <a:xfrm rot="5400000" flipV="1">
            <a:off x="7719689" y="2729306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FC6B077-F4A3-4D54-A973-87FEDC13B520}"/>
              </a:ext>
            </a:extLst>
          </p:cNvPr>
          <p:cNvCxnSpPr/>
          <p:nvPr/>
        </p:nvCxnSpPr>
        <p:spPr>
          <a:xfrm flipV="1">
            <a:off x="6876256" y="4351123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6052321-C042-491E-AA3B-BA9D80B8675D}"/>
              </a:ext>
            </a:extLst>
          </p:cNvPr>
          <p:cNvCxnSpPr>
            <a:cxnSpLocks/>
          </p:cNvCxnSpPr>
          <p:nvPr/>
        </p:nvCxnSpPr>
        <p:spPr>
          <a:xfrm rot="5400000" flipV="1">
            <a:off x="7751816" y="5226683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7595F46-2C58-41EE-BA5F-57D6428C3406}"/>
              </a:ext>
            </a:extLst>
          </p:cNvPr>
          <p:cNvGrpSpPr/>
          <p:nvPr/>
        </p:nvGrpSpPr>
        <p:grpSpPr>
          <a:xfrm>
            <a:off x="4881500" y="3165995"/>
            <a:ext cx="132552" cy="150603"/>
            <a:chOff x="5447560" y="2348880"/>
            <a:chExt cx="132552" cy="150603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78C7792-86B2-480E-9B69-360472FC7714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0CF85FBA-3CB7-40F0-84A3-BFF72D0420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DCBEB07-BA1B-48D8-83CC-4AAED44153DA}"/>
              </a:ext>
            </a:extLst>
          </p:cNvPr>
          <p:cNvGrpSpPr/>
          <p:nvPr/>
        </p:nvGrpSpPr>
        <p:grpSpPr>
          <a:xfrm>
            <a:off x="5148064" y="2924944"/>
            <a:ext cx="132552" cy="150603"/>
            <a:chOff x="5447560" y="2348880"/>
            <a:chExt cx="132552" cy="150603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FB90E40-275A-4AF5-BEA9-87E7593F14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F1F9A2D8-E2EE-451D-9EF3-405EA34A30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FCC40B3-E0B5-46EF-B304-560E16AC2DC7}"/>
              </a:ext>
            </a:extLst>
          </p:cNvPr>
          <p:cNvGrpSpPr/>
          <p:nvPr/>
        </p:nvGrpSpPr>
        <p:grpSpPr>
          <a:xfrm>
            <a:off x="5436096" y="2636912"/>
            <a:ext cx="132552" cy="150603"/>
            <a:chOff x="5447560" y="2348880"/>
            <a:chExt cx="132552" cy="150603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317B3F8-DEE9-48B8-A875-93BBBFB58C31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6B01083-436D-46B6-9E18-241716239B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02C0B72-158E-4AD9-830D-78CE60AD7C25}"/>
              </a:ext>
            </a:extLst>
          </p:cNvPr>
          <p:cNvGrpSpPr/>
          <p:nvPr/>
        </p:nvGrpSpPr>
        <p:grpSpPr>
          <a:xfrm>
            <a:off x="5724128" y="2348880"/>
            <a:ext cx="132552" cy="150603"/>
            <a:chOff x="5447560" y="2348880"/>
            <a:chExt cx="132552" cy="150603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B9EAB0D8-2E14-4108-9F40-D48E20D5BE83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7A3E5C9-9077-4837-939A-946B802389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127623D-49EA-4773-AE15-93C6305CB9BD}"/>
              </a:ext>
            </a:extLst>
          </p:cNvPr>
          <p:cNvCxnSpPr/>
          <p:nvPr/>
        </p:nvCxnSpPr>
        <p:spPr>
          <a:xfrm flipV="1">
            <a:off x="4788024" y="2132856"/>
            <a:ext cx="1296144" cy="129614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7173A34-2934-4AEC-B468-510F4C74E054}"/>
              </a:ext>
            </a:extLst>
          </p:cNvPr>
          <p:cNvGrpSpPr/>
          <p:nvPr/>
        </p:nvGrpSpPr>
        <p:grpSpPr>
          <a:xfrm flipH="1">
            <a:off x="7236296" y="3212976"/>
            <a:ext cx="132552" cy="150603"/>
            <a:chOff x="5447560" y="2348880"/>
            <a:chExt cx="132552" cy="150603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A03BB78-D534-4C66-9BAF-7CFF20548B6B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87836462-AFCA-4CA5-8ED5-D72FE8B5A2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02EC0A78-10D9-4724-BBF2-CD5B64674E8A}"/>
              </a:ext>
            </a:extLst>
          </p:cNvPr>
          <p:cNvGrpSpPr/>
          <p:nvPr/>
        </p:nvGrpSpPr>
        <p:grpSpPr>
          <a:xfrm flipH="1">
            <a:off x="7524328" y="2780928"/>
            <a:ext cx="132552" cy="150603"/>
            <a:chOff x="5447560" y="2348880"/>
            <a:chExt cx="132552" cy="150603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87BA6CB4-A3B1-463A-A35E-8C2857356115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0D7956EE-537A-411B-91C5-DC2D1619BD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946507F-27B4-455C-9A95-6A54AB9974D9}"/>
              </a:ext>
            </a:extLst>
          </p:cNvPr>
          <p:cNvGrpSpPr/>
          <p:nvPr/>
        </p:nvGrpSpPr>
        <p:grpSpPr>
          <a:xfrm flipH="1">
            <a:off x="7956376" y="2492896"/>
            <a:ext cx="132552" cy="150603"/>
            <a:chOff x="5447560" y="2348880"/>
            <a:chExt cx="132552" cy="150603"/>
          </a:xfrm>
        </p:grpSpPr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2B277CA5-3F1D-4203-9AB4-9D877FC5134B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40E4446B-015A-47FA-A342-C47C03DE81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4E8C48E-46A3-4827-BE2C-E0AEF6DCA9A4}"/>
              </a:ext>
            </a:extLst>
          </p:cNvPr>
          <p:cNvGrpSpPr/>
          <p:nvPr/>
        </p:nvGrpSpPr>
        <p:grpSpPr>
          <a:xfrm flipH="1">
            <a:off x="7956376" y="1988840"/>
            <a:ext cx="132552" cy="150603"/>
            <a:chOff x="5447560" y="2348880"/>
            <a:chExt cx="132552" cy="150603"/>
          </a:xfrm>
        </p:grpSpPr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C51DE12A-22DF-46E5-AF75-FB267215248C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3288DE1-F57A-4B80-BB5E-F00FF3130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72D3F43-3445-4EC6-BCD8-23075C314F36}"/>
              </a:ext>
            </a:extLst>
          </p:cNvPr>
          <p:cNvCxnSpPr>
            <a:cxnSpLocks/>
          </p:cNvCxnSpPr>
          <p:nvPr/>
        </p:nvCxnSpPr>
        <p:spPr>
          <a:xfrm flipV="1">
            <a:off x="7380312" y="1988840"/>
            <a:ext cx="792088" cy="144016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1E2756D8-0968-496B-97C9-C30FA90C7110}"/>
              </a:ext>
            </a:extLst>
          </p:cNvPr>
          <p:cNvGrpSpPr/>
          <p:nvPr/>
        </p:nvGrpSpPr>
        <p:grpSpPr>
          <a:xfrm flipH="1">
            <a:off x="7884368" y="4869160"/>
            <a:ext cx="132552" cy="150603"/>
            <a:chOff x="5447560" y="2348880"/>
            <a:chExt cx="132552" cy="150603"/>
          </a:xfrm>
        </p:grpSpPr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D4EF2939-8DAB-4354-8D0B-6AD36182A764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58D59395-FDE7-4E66-9C23-65B34F1B17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3E79EFCC-316F-4DED-AA1E-C1DB4FEFCC8F}"/>
              </a:ext>
            </a:extLst>
          </p:cNvPr>
          <p:cNvGrpSpPr/>
          <p:nvPr/>
        </p:nvGrpSpPr>
        <p:grpSpPr>
          <a:xfrm flipH="1">
            <a:off x="7380312" y="5373216"/>
            <a:ext cx="132552" cy="150603"/>
            <a:chOff x="5447560" y="2348880"/>
            <a:chExt cx="132552" cy="150603"/>
          </a:xfrm>
        </p:grpSpPr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735E1D46-9FC0-41F1-B8ED-36E2139D2973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9F95C420-EDF2-4651-BAD8-FEE18BC5BB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B3E3437D-8681-4A9D-8996-0076880F82FF}"/>
              </a:ext>
            </a:extLst>
          </p:cNvPr>
          <p:cNvGrpSpPr/>
          <p:nvPr/>
        </p:nvGrpSpPr>
        <p:grpSpPr>
          <a:xfrm flipH="1">
            <a:off x="7164288" y="4581128"/>
            <a:ext cx="132552" cy="150603"/>
            <a:chOff x="5447560" y="2348880"/>
            <a:chExt cx="132552" cy="150603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52FFDB21-555C-4FE8-A2AD-8BD1C28F774F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AC762BF-076B-46F3-AF9A-BEDCEBCA20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D811C353-0FE4-4103-817E-F082D17B29A0}"/>
              </a:ext>
            </a:extLst>
          </p:cNvPr>
          <p:cNvGrpSpPr/>
          <p:nvPr/>
        </p:nvGrpSpPr>
        <p:grpSpPr>
          <a:xfrm flipH="1">
            <a:off x="8172400" y="5373216"/>
            <a:ext cx="132552" cy="150603"/>
            <a:chOff x="5447560" y="2348880"/>
            <a:chExt cx="132552" cy="150603"/>
          </a:xfrm>
        </p:grpSpPr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7D963838-508B-4FA0-873E-7BDDD936A2EB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BD7EE84E-6C68-4733-8FC9-A5EF6B644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18DD872F-A363-4D10-8CEE-4125EEE47957}"/>
              </a:ext>
            </a:extLst>
          </p:cNvPr>
          <p:cNvGrpSpPr/>
          <p:nvPr/>
        </p:nvGrpSpPr>
        <p:grpSpPr>
          <a:xfrm flipH="1">
            <a:off x="7956376" y="5805264"/>
            <a:ext cx="132552" cy="150603"/>
            <a:chOff x="5447560" y="2348880"/>
            <a:chExt cx="132552" cy="150603"/>
          </a:xfrm>
        </p:grpSpPr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181A4866-26A3-4235-B03E-504FA8D8051C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1A26D39B-F8F3-4D18-ACBA-DB4442AEF0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FB15D0F5-5802-4237-A72D-667E8DFAD586}"/>
              </a:ext>
            </a:extLst>
          </p:cNvPr>
          <p:cNvGrpSpPr/>
          <p:nvPr/>
        </p:nvGrpSpPr>
        <p:grpSpPr>
          <a:xfrm flipH="1">
            <a:off x="7596336" y="4437112"/>
            <a:ext cx="132552" cy="150603"/>
            <a:chOff x="5447560" y="2348880"/>
            <a:chExt cx="132552" cy="150603"/>
          </a:xfrm>
        </p:grpSpPr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0EA4DA34-2B8A-4E2D-A9F2-9B40AB95AEF5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F9781213-A528-4C87-B955-B8508B328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78B0A7ED-7623-4599-9F89-73CCB507993A}"/>
              </a:ext>
            </a:extLst>
          </p:cNvPr>
          <p:cNvCxnSpPr>
            <a:cxnSpLocks/>
          </p:cNvCxnSpPr>
          <p:nvPr/>
        </p:nvCxnSpPr>
        <p:spPr>
          <a:xfrm>
            <a:off x="7308304" y="4437112"/>
            <a:ext cx="864096" cy="144016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045A3529-511A-4192-BF64-E0DD95AC89FB}"/>
                  </a:ext>
                </a:extLst>
              </p:cNvPr>
              <p:cNvSpPr txBox="1"/>
              <p:nvPr/>
            </p:nvSpPr>
            <p:spPr>
              <a:xfrm>
                <a:off x="5148064" y="3645024"/>
                <a:ext cx="5965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045A3529-511A-4192-BF64-E0DD95AC8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645024"/>
                <a:ext cx="596574" cy="276999"/>
              </a:xfrm>
              <a:prstGeom prst="rect">
                <a:avLst/>
              </a:prstGeom>
              <a:blipFill>
                <a:blip r:embed="rId3"/>
                <a:stretch>
                  <a:fillRect l="-5102" r="-918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3EC35EA-32E1-4FA6-8E9D-A6D5135A2D40}"/>
                  </a:ext>
                </a:extLst>
              </p:cNvPr>
              <p:cNvSpPr txBox="1"/>
              <p:nvPr/>
            </p:nvSpPr>
            <p:spPr>
              <a:xfrm>
                <a:off x="7308304" y="3645024"/>
                <a:ext cx="772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3EC35EA-32E1-4FA6-8E9D-A6D5135A2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645024"/>
                <a:ext cx="772904" cy="276999"/>
              </a:xfrm>
              <a:prstGeom prst="rect">
                <a:avLst/>
              </a:prstGeom>
              <a:blipFill>
                <a:blip r:embed="rId5"/>
                <a:stretch>
                  <a:fillRect l="-3937" r="-629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EB098FEB-AC41-4DC9-8B92-24F8EC52C6D0}"/>
                  </a:ext>
                </a:extLst>
              </p:cNvPr>
              <p:cNvSpPr txBox="1"/>
              <p:nvPr/>
            </p:nvSpPr>
            <p:spPr>
              <a:xfrm>
                <a:off x="7308304" y="6165304"/>
                <a:ext cx="946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EB098FEB-AC41-4DC9-8B92-24F8EC52C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6165304"/>
                <a:ext cx="946028" cy="276999"/>
              </a:xfrm>
              <a:prstGeom prst="rect">
                <a:avLst/>
              </a:prstGeom>
              <a:blipFill>
                <a:blip r:embed="rId6"/>
                <a:stretch>
                  <a:fillRect l="-3226" r="-516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241FC9F1-0BD0-4CFA-A40D-8E49815D9113}"/>
              </a:ext>
            </a:extLst>
          </p:cNvPr>
          <p:cNvCxnSpPr/>
          <p:nvPr/>
        </p:nvCxnSpPr>
        <p:spPr>
          <a:xfrm flipV="1">
            <a:off x="4644008" y="4342176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18EEBD46-1E6C-46A2-94F3-D2888DA0F248}"/>
              </a:ext>
            </a:extLst>
          </p:cNvPr>
          <p:cNvCxnSpPr>
            <a:cxnSpLocks/>
          </p:cNvCxnSpPr>
          <p:nvPr/>
        </p:nvCxnSpPr>
        <p:spPr>
          <a:xfrm rot="5400000" flipV="1">
            <a:off x="5519568" y="5217736"/>
            <a:ext cx="0" cy="17511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81625AA-70EB-49BE-BFC3-325D666C1FBA}"/>
              </a:ext>
            </a:extLst>
          </p:cNvPr>
          <p:cNvGrpSpPr/>
          <p:nvPr/>
        </p:nvGrpSpPr>
        <p:grpSpPr>
          <a:xfrm flipH="1">
            <a:off x="4860032" y="5445224"/>
            <a:ext cx="132552" cy="150603"/>
            <a:chOff x="5447560" y="2348880"/>
            <a:chExt cx="132552" cy="150603"/>
          </a:xfrm>
        </p:grpSpPr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B022F0B8-0E1D-48AF-A44C-4A006E3733D3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9597805A-D16F-4D0B-BCFD-361792FB8A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FDF21C77-E767-454B-99D9-EA73F421F278}"/>
              </a:ext>
            </a:extLst>
          </p:cNvPr>
          <p:cNvGrpSpPr/>
          <p:nvPr/>
        </p:nvGrpSpPr>
        <p:grpSpPr>
          <a:xfrm flipH="1">
            <a:off x="5220072" y="5085184"/>
            <a:ext cx="132552" cy="150603"/>
            <a:chOff x="5447560" y="2348880"/>
            <a:chExt cx="132552" cy="150603"/>
          </a:xfrm>
        </p:grpSpPr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A922AF3D-FECF-49BC-9C0D-2676FC1AB012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D481A00E-7738-4243-B2B3-25790C5D26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10A9A38C-4E3D-4B88-9B42-B2745767D9CE}"/>
              </a:ext>
            </a:extLst>
          </p:cNvPr>
          <p:cNvGrpSpPr/>
          <p:nvPr/>
        </p:nvGrpSpPr>
        <p:grpSpPr>
          <a:xfrm flipH="1">
            <a:off x="5652120" y="5229200"/>
            <a:ext cx="132552" cy="150603"/>
            <a:chOff x="5447560" y="2348880"/>
            <a:chExt cx="132552" cy="150603"/>
          </a:xfrm>
        </p:grpSpPr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8BB2AE28-32A1-41E4-B76C-5CE1D85E2A05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924B7D6E-4F81-4D70-B102-0691EA641D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1A0FB9DC-8608-4031-A9C6-80C99CFB4C67}"/>
              </a:ext>
            </a:extLst>
          </p:cNvPr>
          <p:cNvGrpSpPr/>
          <p:nvPr/>
        </p:nvGrpSpPr>
        <p:grpSpPr>
          <a:xfrm flipH="1">
            <a:off x="5868144" y="4797152"/>
            <a:ext cx="132552" cy="150603"/>
            <a:chOff x="5447560" y="2348880"/>
            <a:chExt cx="132552" cy="150603"/>
          </a:xfrm>
        </p:grpSpPr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2F879424-E5B6-4F62-9ECB-3492908BC680}"/>
                </a:ext>
              </a:extLst>
            </p:cNvPr>
            <p:cNvCxnSpPr>
              <a:cxnSpLocks/>
            </p:cNvCxnSpPr>
            <p:nvPr/>
          </p:nvCxnSpPr>
          <p:spPr>
            <a:xfrm>
              <a:off x="5447560" y="2348880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0F8EDEA4-AD0C-4841-BDA2-23846E24C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560" y="2355467"/>
              <a:ext cx="132552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347565C-11A0-4ED4-84B8-98BA40D90FF4}"/>
              </a:ext>
            </a:extLst>
          </p:cNvPr>
          <p:cNvCxnSpPr>
            <a:cxnSpLocks/>
          </p:cNvCxnSpPr>
          <p:nvPr/>
        </p:nvCxnSpPr>
        <p:spPr>
          <a:xfrm flipV="1">
            <a:off x="4788024" y="4941168"/>
            <a:ext cx="1368152" cy="50405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ED7DEAF6-08A3-4722-B549-BED7A9778F15}"/>
                  </a:ext>
                </a:extLst>
              </p:cNvPr>
              <p:cNvSpPr txBox="1"/>
              <p:nvPr/>
            </p:nvSpPr>
            <p:spPr>
              <a:xfrm>
                <a:off x="5108183" y="6133454"/>
                <a:ext cx="772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ED7DEAF6-08A3-4722-B549-BED7A9778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83" y="6133454"/>
                <a:ext cx="772904" cy="276999"/>
              </a:xfrm>
              <a:prstGeom prst="rect">
                <a:avLst/>
              </a:prstGeom>
              <a:blipFill>
                <a:blip r:embed="rId7"/>
                <a:stretch>
                  <a:fillRect l="-3937" r="-629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3E4E3F9-ABCB-4E9A-8598-01111BE4A24B}"/>
              </a:ext>
            </a:extLst>
          </p:cNvPr>
          <p:cNvSpPr txBox="1"/>
          <p:nvPr/>
        </p:nvSpPr>
        <p:spPr>
          <a:xfrm>
            <a:off x="6516216" y="47971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the number is not the gradient, just how well the data is correlated…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Rectangle 61">
            <a:extLst>
              <a:ext uri="{FF2B5EF4-FFF2-40B4-BE49-F238E27FC236}">
                <a16:creationId xmlns:a16="http://schemas.microsoft.com/office/drawing/2014/main" id="{6277E6C8-6FEA-42C3-A5D7-05F10AD95EEC}"/>
              </a:ext>
            </a:extLst>
          </p:cNvPr>
          <p:cNvSpPr/>
          <p:nvPr/>
        </p:nvSpPr>
        <p:spPr>
          <a:xfrm>
            <a:off x="5093811" y="6129793"/>
            <a:ext cx="792088" cy="2880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61">
            <a:extLst>
              <a:ext uri="{FF2B5EF4-FFF2-40B4-BE49-F238E27FC236}">
                <a16:creationId xmlns:a16="http://schemas.microsoft.com/office/drawing/2014/main" id="{3339A3C4-86B0-4114-8EB1-C5C20155E3F5}"/>
              </a:ext>
            </a:extLst>
          </p:cNvPr>
          <p:cNvSpPr/>
          <p:nvPr/>
        </p:nvSpPr>
        <p:spPr>
          <a:xfrm>
            <a:off x="7308304" y="3645024"/>
            <a:ext cx="79208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6" grpId="0"/>
      <p:bldP spid="99" grpId="0"/>
      <p:bldP spid="15" grpId="0"/>
      <p:bldP spid="15" grpId="1"/>
      <p:bldP spid="100" grpId="0" animBg="1"/>
      <p:bldP spid="100" grpId="1" animBg="1"/>
      <p:bldP spid="101" grpId="0" animBg="1"/>
      <p:bldP spid="10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Regression, correlation and hypothesis testing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calculate and use the product moment correlation coefficient (PMCC)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large data set, the daily mean windspeed,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and the daily maximum gust,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were recorded for the first 10 days in September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Hurn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1987.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State the meaning of n/a in the table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  <a:blipFill>
                <a:blip r:embed="rId2"/>
                <a:stretch>
                  <a:fillRect l="-434" t="-108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708995" y="6547282"/>
            <a:ext cx="435005" cy="310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053023"/>
                  </p:ext>
                </p:extLst>
              </p:nvPr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053023"/>
                  </p:ext>
                </p:extLst>
              </p:nvPr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7" t="-142623" r="-630275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93EE3B-5BBC-4964-9DCA-CFC8DD6DEEB9}"/>
              </a:ext>
            </a:extLst>
          </p:cNvPr>
          <p:cNvSpPr txBox="1"/>
          <p:nvPr/>
        </p:nvSpPr>
        <p:spPr>
          <a:xfrm>
            <a:off x="4591051" y="2952750"/>
            <a:ext cx="435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n/a in the table indicates that no data is available on those days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Regression, correlation and hypothesis testing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calculate and use the product moment correlation coefficient (PMCC)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large data set, the daily mean windspeed,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and the daily maximum gust,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were recorded for the first 10 days in September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Hurn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1987.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Calculate the product moment correlation coefficient for the remaining 8 days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  <a:blipFill>
                <a:blip r:embed="rId2"/>
                <a:stretch>
                  <a:fillRect l="-434" t="-108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708995" y="6547282"/>
            <a:ext cx="435005" cy="310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7" t="-142623" r="-630275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2B0A22-F924-48E3-8BF3-D43788ECF488}"/>
              </a:ext>
            </a:extLst>
          </p:cNvPr>
          <p:cNvSpPr txBox="1"/>
          <p:nvPr/>
        </p:nvSpPr>
        <p:spPr>
          <a:xfrm>
            <a:off x="628650" y="4438650"/>
            <a:ext cx="3310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On your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casio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classwiz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press menu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657BC-621A-44F7-AA9E-5385D61133CF}"/>
              </a:ext>
            </a:extLst>
          </p:cNvPr>
          <p:cNvSpPr txBox="1"/>
          <p:nvPr/>
        </p:nvSpPr>
        <p:spPr>
          <a:xfrm>
            <a:off x="1525121" y="5463988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press 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8B05AA-493E-43CA-A9A8-78181E70C7A5}"/>
              </a:ext>
            </a:extLst>
          </p:cNvPr>
          <p:cNvSpPr txBox="1"/>
          <p:nvPr/>
        </p:nvSpPr>
        <p:spPr>
          <a:xfrm>
            <a:off x="4467225" y="2914650"/>
            <a:ext cx="429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press 2, since we want a linear regression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CB02FC-E723-449E-8420-125431BF193B}"/>
              </a:ext>
            </a:extLst>
          </p:cNvPr>
          <p:cNvSpPr txBox="1"/>
          <p:nvPr/>
        </p:nvSpPr>
        <p:spPr>
          <a:xfrm>
            <a:off x="4505325" y="3905250"/>
            <a:ext cx="425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enter the data (remember to ignore the n/a values from this question…)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C81D0C-4D54-494A-BBFC-0BB4F57F3CD2}"/>
              </a:ext>
            </a:extLst>
          </p:cNvPr>
          <p:cNvSpPr txBox="1"/>
          <p:nvPr/>
        </p:nvSpPr>
        <p:spPr>
          <a:xfrm>
            <a:off x="5222502" y="5105400"/>
            <a:ext cx="280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press the OPTN button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1300B7-C58F-422E-918C-1B3C3FA29330}"/>
              </a:ext>
            </a:extLst>
          </p:cNvPr>
          <p:cNvSpPr txBox="1"/>
          <p:nvPr/>
        </p:nvSpPr>
        <p:spPr>
          <a:xfrm>
            <a:off x="5931274" y="6160434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press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686CF81-7135-4354-9F47-21E8A504A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8444" r="22000" b="28489"/>
          <a:stretch/>
        </p:blipFill>
        <p:spPr>
          <a:xfrm>
            <a:off x="1462503" y="4771016"/>
            <a:ext cx="1741935" cy="720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476459B-E755-463B-A82E-9E69AFD908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39851" r="17154" b="27905"/>
          <a:stretch/>
        </p:blipFill>
        <p:spPr>
          <a:xfrm>
            <a:off x="1497104" y="5788377"/>
            <a:ext cx="1712431" cy="72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CDAA0D1-C693-474C-A8B5-E799E234CC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37980" r="14767" b="22979"/>
          <a:stretch/>
        </p:blipFill>
        <p:spPr>
          <a:xfrm>
            <a:off x="5827060" y="3191433"/>
            <a:ext cx="1610357" cy="72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42C05B4-E4BA-412F-8074-29A67A53DC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43430" r="20353" b="23803"/>
          <a:stretch/>
        </p:blipFill>
        <p:spPr>
          <a:xfrm>
            <a:off x="5853954" y="4410635"/>
            <a:ext cx="1574043" cy="720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EC1AFB9-9496-4FB6-B73A-2F66C51A78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0" t="34684" r="13128" b="28985"/>
          <a:stretch/>
        </p:blipFill>
        <p:spPr>
          <a:xfrm>
            <a:off x="5875732" y="5463807"/>
            <a:ext cx="1591870" cy="6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Regression, correlation and hypothesis testing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calculate and use the product moment correlation coefficient (PMCC)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large data set, the daily mean windspeed,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and the daily maximum gust,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were recorded for the first 10 days in September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Hurn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1987.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Calculate the product moment correlation coefficient for the remaining 8 days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  <a:blipFill>
                <a:blip r:embed="rId2"/>
                <a:stretch>
                  <a:fillRect l="-434" t="-108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708995" y="6547282"/>
            <a:ext cx="435005" cy="310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7" t="-142623" r="-630275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1300B7-C58F-422E-918C-1B3C3FA29330}"/>
              </a:ext>
            </a:extLst>
          </p:cNvPr>
          <p:cNvSpPr txBox="1"/>
          <p:nvPr/>
        </p:nvSpPr>
        <p:spPr>
          <a:xfrm>
            <a:off x="4457701" y="2905125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Now press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A408F90-1F46-4317-8BA0-AF5D0726FB4E}"/>
                  </a:ext>
                </a:extLst>
              </p:cNvPr>
              <p:cNvSpPr txBox="1"/>
              <p:nvPr/>
            </p:nvSpPr>
            <p:spPr>
              <a:xfrm>
                <a:off x="4457700" y="4585716"/>
                <a:ext cx="44386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Your screen displays 3 values. The PMCC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in this case 0.9533 (2dp)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A408F90-1F46-4317-8BA0-AF5D0726F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585716"/>
                <a:ext cx="4438649" cy="523220"/>
              </a:xfrm>
              <a:prstGeom prst="rect">
                <a:avLst/>
              </a:prstGeom>
              <a:blipFill>
                <a:blip r:embed="rId4"/>
                <a:stretch>
                  <a:fillRect l="-412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077559-5534-46F1-B5CF-A1E3B4EFBF08}"/>
              </a:ext>
            </a:extLst>
          </p:cNvPr>
          <p:cNvSpPr txBox="1"/>
          <p:nvPr/>
        </p:nvSpPr>
        <p:spPr>
          <a:xfrm>
            <a:off x="4477870" y="5388057"/>
            <a:ext cx="4438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other </a:t>
            </a:r>
            <a:r>
              <a:rPr lang="en-US" sz="14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values help give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the equation of the line of best fit for this data (in the form shown above it). This is not required in this chapter though!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78B9CE-A244-40A7-931A-6F9527893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44918" r="19237" b="24058"/>
          <a:stretch/>
        </p:blipFill>
        <p:spPr>
          <a:xfrm>
            <a:off x="5282362" y="3244684"/>
            <a:ext cx="2866119" cy="12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Regression, correlation and hypothesis testing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b="1" dirty="0">
                    <a:latin typeface="Comic Sans MS" panose="030F0702030302020204" pitchFamily="66" charset="0"/>
                  </a:rPr>
                  <a:t>You need to be able to calculate and use the product moment correlation coefficient (PMCC)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large data set, the daily mean windspeed,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and the daily maximum gust,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knots, were recorded for the first 10 days in September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Hurn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1987.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Calculate the product moment correlation coefficient for the remaining 8 days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With reference to your answer to part b), comment on the suitability of a linear regression model for this data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046" y="1544714"/>
                <a:ext cx="4207930" cy="5052637"/>
              </a:xfrm>
              <a:blipFill>
                <a:blip r:embed="rId2"/>
                <a:stretch>
                  <a:fillRect l="-434" t="-1086" r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708995" y="6547282"/>
            <a:ext cx="435005" cy="310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FB6E5BB-0E8B-451B-949E-38D3A3F69B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5450" y="1454027"/>
              <a:ext cx="4828955" cy="125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6661">
                      <a:extLst>
                        <a:ext uri="{9D8B030D-6E8A-4147-A177-3AD203B41FA5}">
                          <a16:colId xmlns:a16="http://schemas.microsoft.com/office/drawing/2014/main" val="770378972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760869510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1292794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16750761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04034980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280120956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1825334003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2509170668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2522398967"/>
                        </a:ext>
                      </a:extLst>
                    </a:gridCol>
                    <a:gridCol w="466979">
                      <a:extLst>
                        <a:ext uri="{9D8B030D-6E8A-4147-A177-3AD203B41FA5}">
                          <a16:colId xmlns:a16="http://schemas.microsoft.com/office/drawing/2014/main" val="3398626194"/>
                        </a:ext>
                      </a:extLst>
                    </a:gridCol>
                    <a:gridCol w="403542">
                      <a:extLst>
                        <a:ext uri="{9D8B030D-6E8A-4147-A177-3AD203B41FA5}">
                          <a16:colId xmlns:a16="http://schemas.microsoft.com/office/drawing/2014/main" val="40243882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Day of month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6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7124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7" t="-142623" r="-630275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8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6305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>
                              <a:latin typeface="+mj-lt"/>
                            </a:rPr>
                            <a:t>g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12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37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n/a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23</a:t>
                          </a:r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0850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7877A6-CD62-41D1-8C5C-2AFEAC9574D4}"/>
              </a:ext>
            </a:extLst>
          </p:cNvPr>
          <p:cNvSpPr txBox="1"/>
          <p:nvPr/>
        </p:nvSpPr>
        <p:spPr>
          <a:xfrm>
            <a:off x="1943102" y="4438650"/>
            <a:ext cx="790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0.9533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8661AC-A0DC-46BF-96FB-32ED5107B360}"/>
              </a:ext>
            </a:extLst>
          </p:cNvPr>
          <p:cNvSpPr txBox="1"/>
          <p:nvPr/>
        </p:nvSpPr>
        <p:spPr>
          <a:xfrm>
            <a:off x="361951" y="5495925"/>
            <a:ext cx="3790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value of 0.9533 is close to 1, there is a very strong positive correlation between these data. Hence, a linear regression model is suitable.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1FB8F3-175A-4C28-92F1-85F0D997F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80579-C5C9-498A-9848-449DD9C1C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FD467-93C7-455B-8093-4272C993E1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726</Words>
  <Application>Microsoft Office PowerPoint</Application>
  <PresentationFormat>On-screen Show (4:3)</PresentationFormat>
  <Paragraphs>190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Wingdings</vt:lpstr>
      <vt:lpstr>Office テーマ</vt:lpstr>
      <vt:lpstr>PowerPoint Presentation</vt:lpstr>
      <vt:lpstr>Regression, correlation and hypothesis testing</vt:lpstr>
      <vt:lpstr>Regression, correlation and hypothesis testing</vt:lpstr>
      <vt:lpstr>Regression, correlation and hypothesis testing</vt:lpstr>
      <vt:lpstr>Regression, correlation and hypothesis testing</vt:lpstr>
      <vt:lpstr>Regression, correlation and hypothesis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</cp:lastModifiedBy>
  <cp:revision>52</cp:revision>
  <dcterms:created xsi:type="dcterms:W3CDTF">2018-06-16T01:40:49Z</dcterms:created>
  <dcterms:modified xsi:type="dcterms:W3CDTF">2021-02-07T11:58:02Z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