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0" r:id="rId5"/>
    <p:sldId id="276" r:id="rId6"/>
    <p:sldId id="277" r:id="rId7"/>
    <p:sldId id="278" r:id="rId8"/>
    <p:sldId id="279" r:id="rId9"/>
    <p:sldId id="28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23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20" Type="http://schemas.openxmlformats.org/officeDocument/2006/relationships/image" Target="../media/image20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19" Type="http://schemas.openxmlformats.org/officeDocument/2006/relationships/image" Target="../media/image19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9" Type="http://schemas.openxmlformats.org/officeDocument/2006/relationships/oleObject" Target="../embeddings/oleObject19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16.wmf"/><Relationship Id="rId42" Type="http://schemas.openxmlformats.org/officeDocument/2006/relationships/image" Target="../media/image20.wmf"/><Relationship Id="rId47" Type="http://schemas.openxmlformats.org/officeDocument/2006/relationships/oleObject" Target="../embeddings/oleObject25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oleObject" Target="../embeddings/oleObject16.bin"/><Relationship Id="rId38" Type="http://schemas.openxmlformats.org/officeDocument/2006/relationships/image" Target="../media/image18.wmf"/><Relationship Id="rId46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14.bin"/><Relationship Id="rId41" Type="http://schemas.openxmlformats.org/officeDocument/2006/relationships/oleObject" Target="../embeddings/oleObject20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32" Type="http://schemas.openxmlformats.org/officeDocument/2006/relationships/image" Target="../media/image15.wmf"/><Relationship Id="rId37" Type="http://schemas.openxmlformats.org/officeDocument/2006/relationships/oleObject" Target="../embeddings/oleObject18.bin"/><Relationship Id="rId40" Type="http://schemas.openxmlformats.org/officeDocument/2006/relationships/image" Target="../media/image19.wmf"/><Relationship Id="rId45" Type="http://schemas.openxmlformats.org/officeDocument/2006/relationships/oleObject" Target="../embeddings/oleObject23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wmf"/><Relationship Id="rId36" Type="http://schemas.openxmlformats.org/officeDocument/2006/relationships/image" Target="../media/image17.wmf"/><Relationship Id="rId49" Type="http://schemas.openxmlformats.org/officeDocument/2006/relationships/oleObject" Target="../embeddings/oleObject27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4" Type="http://schemas.openxmlformats.org/officeDocument/2006/relationships/oleObject" Target="../embeddings/oleObject22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4.wmf"/><Relationship Id="rId35" Type="http://schemas.openxmlformats.org/officeDocument/2006/relationships/oleObject" Target="../embeddings/oleObject17.bin"/><Relationship Id="rId43" Type="http://schemas.openxmlformats.org/officeDocument/2006/relationships/oleObject" Target="../embeddings/oleObject21.bin"/><Relationship Id="rId48" Type="http://schemas.openxmlformats.org/officeDocument/2006/relationships/oleObject" Target="../embeddings/oleObject26.bin"/><Relationship Id="rId8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3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4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2567" y="2322900"/>
            <a:ext cx="762216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Teachings for Section 1B</a:t>
            </a:r>
          </a:p>
        </p:txBody>
      </p:sp>
    </p:spTree>
    <p:extLst>
      <p:ext uri="{BB962C8B-B14F-4D97-AF65-F5344CB8AC3E}">
        <p14:creationId xmlns:p14="http://schemas.microsoft.com/office/powerpoint/2010/main" val="4182153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244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z="1800" b="1" dirty="0">
                <a:latin typeface="Comic Sans MS" pitchFamily="66" charset="0"/>
              </a:rPr>
              <a:t>You need to be able to multiply and divide Algebraic Fractions</a:t>
            </a:r>
            <a:endParaRPr lang="en-GB" altLang="en-US" sz="18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The rules for Algebraic versions are the same as for numerical versions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When multiplying Fractions, you multiply the Numerators together, and the Denominators together…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It is possible to simplify a sum before you work it out. This will be vital on harder Algebraic questions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5486400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0245" name="Text Box 12"/>
          <p:cNvSpPr txBox="1">
            <a:spLocks noChangeArrowheads="1"/>
          </p:cNvSpPr>
          <p:nvPr/>
        </p:nvSpPr>
        <p:spPr bwMode="auto">
          <a:xfrm>
            <a:off x="8686800" y="6491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1B</a:t>
            </a:r>
          </a:p>
        </p:txBody>
      </p:sp>
      <p:graphicFrame>
        <p:nvGraphicFramePr>
          <p:cNvPr id="54301" name="Object 29"/>
          <p:cNvGraphicFramePr>
            <a:graphicFrameLocks noChangeAspect="1"/>
          </p:cNvGraphicFramePr>
          <p:nvPr/>
        </p:nvGraphicFramePr>
        <p:xfrm>
          <a:off x="5638800" y="2133600"/>
          <a:ext cx="5619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9" name="Equation" r:id="rId3" imgW="355292" imgH="393359" progId="Equation.DSMT4">
                  <p:embed/>
                </p:oleObj>
              </mc:Choice>
              <mc:Fallback>
                <p:oleObj name="Equation" r:id="rId3" imgW="355292" imgH="393359" progId="Equation.DSMT4">
                  <p:embed/>
                  <p:pic>
                    <p:nvPicPr>
                      <p:cNvPr id="54301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133600"/>
                        <a:ext cx="5619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02" name="Object 30"/>
          <p:cNvGraphicFramePr>
            <a:graphicFrameLocks noChangeAspect="1"/>
          </p:cNvGraphicFramePr>
          <p:nvPr/>
        </p:nvGraphicFramePr>
        <p:xfrm>
          <a:off x="6324600" y="2133600"/>
          <a:ext cx="5222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0" name="Equation" r:id="rId5" imgW="330057" imgH="393529" progId="Equation.DSMT4">
                  <p:embed/>
                </p:oleObj>
              </mc:Choice>
              <mc:Fallback>
                <p:oleObj name="Equation" r:id="rId5" imgW="330057" imgH="393529" progId="Equation.DSMT4">
                  <p:embed/>
                  <p:pic>
                    <p:nvPicPr>
                      <p:cNvPr id="54302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133600"/>
                        <a:ext cx="522288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03" name="Object 31"/>
          <p:cNvGraphicFramePr>
            <a:graphicFrameLocks noChangeAspect="1"/>
          </p:cNvGraphicFramePr>
          <p:nvPr/>
        </p:nvGraphicFramePr>
        <p:xfrm>
          <a:off x="5638800" y="2895600"/>
          <a:ext cx="6223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1" name="Equation" r:id="rId7" imgW="393529" imgH="393529" progId="Equation.DSMT4">
                  <p:embed/>
                </p:oleObj>
              </mc:Choice>
              <mc:Fallback>
                <p:oleObj name="Equation" r:id="rId7" imgW="393529" imgH="393529" progId="Equation.DSMT4">
                  <p:embed/>
                  <p:pic>
                    <p:nvPicPr>
                      <p:cNvPr id="54303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895600"/>
                        <a:ext cx="6223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04" name="Object 32"/>
          <p:cNvGraphicFramePr>
            <a:graphicFrameLocks noChangeAspect="1"/>
          </p:cNvGraphicFramePr>
          <p:nvPr/>
        </p:nvGraphicFramePr>
        <p:xfrm>
          <a:off x="6324600" y="2895600"/>
          <a:ext cx="5619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" name="Equation" r:id="rId9" imgW="355292" imgH="393359" progId="Equation.DSMT4">
                  <p:embed/>
                </p:oleObj>
              </mc:Choice>
              <mc:Fallback>
                <p:oleObj name="Equation" r:id="rId9" imgW="355292" imgH="393359" progId="Equation.DSMT4">
                  <p:embed/>
                  <p:pic>
                    <p:nvPicPr>
                      <p:cNvPr id="54304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895600"/>
                        <a:ext cx="5619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05" name="Text Box 33"/>
          <p:cNvSpPr txBox="1">
            <a:spLocks noChangeArrowheads="1"/>
          </p:cNvSpPr>
          <p:nvPr/>
        </p:nvSpPr>
        <p:spPr bwMode="auto">
          <a:xfrm>
            <a:off x="5105400" y="2286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a)</a:t>
            </a:r>
          </a:p>
        </p:txBody>
      </p:sp>
      <p:sp>
        <p:nvSpPr>
          <p:cNvPr id="54306" name="Text Box 34"/>
          <p:cNvSpPr txBox="1">
            <a:spLocks noChangeArrowheads="1"/>
          </p:cNvSpPr>
          <p:nvPr/>
        </p:nvSpPr>
        <p:spPr bwMode="auto">
          <a:xfrm>
            <a:off x="5105400" y="3048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b)</a:t>
            </a:r>
          </a:p>
        </p:txBody>
      </p:sp>
      <p:graphicFrame>
        <p:nvGraphicFramePr>
          <p:cNvPr id="54307" name="Object 35"/>
          <p:cNvGraphicFramePr>
            <a:graphicFrameLocks noChangeAspect="1"/>
          </p:cNvGraphicFramePr>
          <p:nvPr/>
        </p:nvGraphicFramePr>
        <p:xfrm>
          <a:off x="5638800" y="37338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3" name="Equation" r:id="rId11" imgW="114102" imgH="177492" progId="Equation.DSMT4">
                  <p:embed/>
                </p:oleObj>
              </mc:Choice>
              <mc:Fallback>
                <p:oleObj name="Equation" r:id="rId11" imgW="114102" imgH="177492" progId="Equation.DSMT4">
                  <p:embed/>
                  <p:pic>
                    <p:nvPicPr>
                      <p:cNvPr id="54307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7338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09" name="Text Box 37"/>
          <p:cNvSpPr txBox="1">
            <a:spLocks noChangeArrowheads="1"/>
          </p:cNvSpPr>
          <p:nvPr/>
        </p:nvSpPr>
        <p:spPr bwMode="auto">
          <a:xfrm>
            <a:off x="5105400" y="3733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c)</a:t>
            </a:r>
          </a:p>
        </p:txBody>
      </p:sp>
      <p:graphicFrame>
        <p:nvGraphicFramePr>
          <p:cNvPr id="54310" name="Object 38"/>
          <p:cNvGraphicFramePr>
            <a:graphicFrameLocks noChangeAspect="1"/>
          </p:cNvGraphicFramePr>
          <p:nvPr/>
        </p:nvGraphicFramePr>
        <p:xfrm>
          <a:off x="5638800" y="41148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4" name="Equation" r:id="rId13" imgW="114102" imgH="177492" progId="Equation.DSMT4">
                  <p:embed/>
                </p:oleObj>
              </mc:Choice>
              <mc:Fallback>
                <p:oleObj name="Equation" r:id="rId13" imgW="114102" imgH="177492" progId="Equation.DSMT4">
                  <p:embed/>
                  <p:pic>
                    <p:nvPicPr>
                      <p:cNvPr id="5431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1148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11" name="Line 39"/>
          <p:cNvSpPr>
            <a:spLocks noChangeShapeType="1"/>
          </p:cNvSpPr>
          <p:nvPr/>
        </p:nvSpPr>
        <p:spPr bwMode="auto">
          <a:xfrm>
            <a:off x="5638800" y="40386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4312" name="Object 40"/>
          <p:cNvGraphicFramePr>
            <a:graphicFrameLocks noChangeAspect="1"/>
          </p:cNvGraphicFramePr>
          <p:nvPr/>
        </p:nvGraphicFramePr>
        <p:xfrm>
          <a:off x="6096000" y="37338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5" name="Equation" r:id="rId15" imgW="114102" imgH="177492" progId="Equation.DSMT4">
                  <p:embed/>
                </p:oleObj>
              </mc:Choice>
              <mc:Fallback>
                <p:oleObj name="Equation" r:id="rId15" imgW="114102" imgH="177492" progId="Equation.DSMT4">
                  <p:embed/>
                  <p:pic>
                    <p:nvPicPr>
                      <p:cNvPr id="54312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7338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13" name="Object 41"/>
          <p:cNvGraphicFramePr>
            <a:graphicFrameLocks noChangeAspect="1"/>
          </p:cNvGraphicFramePr>
          <p:nvPr/>
        </p:nvGraphicFramePr>
        <p:xfrm>
          <a:off x="6096000" y="41148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6" name="Equation" r:id="rId17" imgW="114102" imgH="177492" progId="Equation.DSMT4">
                  <p:embed/>
                </p:oleObj>
              </mc:Choice>
              <mc:Fallback>
                <p:oleObj name="Equation" r:id="rId17" imgW="114102" imgH="177492" progId="Equation.DSMT4">
                  <p:embed/>
                  <p:pic>
                    <p:nvPicPr>
                      <p:cNvPr id="54313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41148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14" name="Line 42"/>
          <p:cNvSpPr>
            <a:spLocks noChangeShapeType="1"/>
          </p:cNvSpPr>
          <p:nvPr/>
        </p:nvSpPr>
        <p:spPr bwMode="auto">
          <a:xfrm>
            <a:off x="6096000" y="40386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4316" name="Object 44"/>
          <p:cNvGraphicFramePr>
            <a:graphicFrameLocks noChangeAspect="1"/>
          </p:cNvGraphicFramePr>
          <p:nvPr/>
        </p:nvGraphicFramePr>
        <p:xfrm>
          <a:off x="6324600" y="3962400"/>
          <a:ext cx="200025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7" name="Equation" r:id="rId19" imgW="126780" imgH="114102" progId="Equation.DSMT4">
                  <p:embed/>
                </p:oleObj>
              </mc:Choice>
              <mc:Fallback>
                <p:oleObj name="Equation" r:id="rId19" imgW="126780" imgH="114102" progId="Equation.DSMT4">
                  <p:embed/>
                  <p:pic>
                    <p:nvPicPr>
                      <p:cNvPr id="54316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962400"/>
                        <a:ext cx="200025" cy="18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17" name="Object 45"/>
          <p:cNvGraphicFramePr>
            <a:graphicFrameLocks noChangeAspect="1"/>
          </p:cNvGraphicFramePr>
          <p:nvPr/>
        </p:nvGraphicFramePr>
        <p:xfrm>
          <a:off x="5867400" y="3962400"/>
          <a:ext cx="179388" cy="20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8" name="Equation" r:id="rId21" imgW="114102" imgH="126780" progId="Equation.DSMT4">
                  <p:embed/>
                </p:oleObj>
              </mc:Choice>
              <mc:Fallback>
                <p:oleObj name="Equation" r:id="rId21" imgW="114102" imgH="126780" progId="Equation.DSMT4">
                  <p:embed/>
                  <p:pic>
                    <p:nvPicPr>
                      <p:cNvPr id="54317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962400"/>
                        <a:ext cx="179388" cy="201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18" name="Object 46"/>
          <p:cNvGraphicFramePr>
            <a:graphicFrameLocks noChangeAspect="1"/>
          </p:cNvGraphicFramePr>
          <p:nvPr/>
        </p:nvGraphicFramePr>
        <p:xfrm>
          <a:off x="6656388" y="3733800"/>
          <a:ext cx="280987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9" name="Equation" r:id="rId23" imgW="177492" imgH="177492" progId="Equation.DSMT4">
                  <p:embed/>
                </p:oleObj>
              </mc:Choice>
              <mc:Fallback>
                <p:oleObj name="Equation" r:id="rId23" imgW="177492" imgH="177492" progId="Equation.DSMT4">
                  <p:embed/>
                  <p:pic>
                    <p:nvPicPr>
                      <p:cNvPr id="54318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6388" y="3733800"/>
                        <a:ext cx="280987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19" name="Object 47"/>
          <p:cNvGraphicFramePr>
            <a:graphicFrameLocks noChangeAspect="1"/>
          </p:cNvGraphicFramePr>
          <p:nvPr/>
        </p:nvGraphicFramePr>
        <p:xfrm>
          <a:off x="6635750" y="4114800"/>
          <a:ext cx="322263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0" name="Equation" r:id="rId25" imgW="202936" imgH="177569" progId="Equation.DSMT4">
                  <p:embed/>
                </p:oleObj>
              </mc:Choice>
              <mc:Fallback>
                <p:oleObj name="Equation" r:id="rId25" imgW="202936" imgH="177569" progId="Equation.DSMT4">
                  <p:embed/>
                  <p:pic>
                    <p:nvPicPr>
                      <p:cNvPr id="54319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0" y="4114800"/>
                        <a:ext cx="322263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20" name="Line 48"/>
          <p:cNvSpPr>
            <a:spLocks noChangeShapeType="1"/>
          </p:cNvSpPr>
          <p:nvPr/>
        </p:nvSpPr>
        <p:spPr bwMode="auto">
          <a:xfrm>
            <a:off x="6629400" y="40386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4321" name="Object 49"/>
          <p:cNvGraphicFramePr>
            <a:graphicFrameLocks noChangeAspect="1"/>
          </p:cNvGraphicFramePr>
          <p:nvPr/>
        </p:nvGraphicFramePr>
        <p:xfrm>
          <a:off x="6324600" y="4724400"/>
          <a:ext cx="200025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1" name="Equation" r:id="rId27" imgW="126780" imgH="114102" progId="Equation.DSMT4">
                  <p:embed/>
                </p:oleObj>
              </mc:Choice>
              <mc:Fallback>
                <p:oleObj name="Equation" r:id="rId27" imgW="126780" imgH="114102" progId="Equation.DSMT4">
                  <p:embed/>
                  <p:pic>
                    <p:nvPicPr>
                      <p:cNvPr id="54321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4724400"/>
                        <a:ext cx="200025" cy="18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22" name="Object 50"/>
          <p:cNvGraphicFramePr>
            <a:graphicFrameLocks noChangeAspect="1"/>
          </p:cNvGraphicFramePr>
          <p:nvPr/>
        </p:nvGraphicFramePr>
        <p:xfrm>
          <a:off x="6705600" y="4495800"/>
          <a:ext cx="141288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" name="Equation" r:id="rId29" imgW="88707" imgH="164742" progId="Equation.DSMT4">
                  <p:embed/>
                </p:oleObj>
              </mc:Choice>
              <mc:Fallback>
                <p:oleObj name="Equation" r:id="rId29" imgW="88707" imgH="164742" progId="Equation.DSMT4">
                  <p:embed/>
                  <p:pic>
                    <p:nvPicPr>
                      <p:cNvPr id="54322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495800"/>
                        <a:ext cx="141288" cy="26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23" name="Object 51"/>
          <p:cNvGraphicFramePr>
            <a:graphicFrameLocks noChangeAspect="1"/>
          </p:cNvGraphicFramePr>
          <p:nvPr/>
        </p:nvGraphicFramePr>
        <p:xfrm>
          <a:off x="6699250" y="48768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" name="Equation" r:id="rId31" imgW="114102" imgH="177492" progId="Equation.DSMT4">
                  <p:embed/>
                </p:oleObj>
              </mc:Choice>
              <mc:Fallback>
                <p:oleObj name="Equation" r:id="rId31" imgW="114102" imgH="177492" progId="Equation.DSMT4">
                  <p:embed/>
                  <p:pic>
                    <p:nvPicPr>
                      <p:cNvPr id="54323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0" y="48768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24" name="Line 52"/>
          <p:cNvSpPr>
            <a:spLocks noChangeShapeType="1"/>
          </p:cNvSpPr>
          <p:nvPr/>
        </p:nvSpPr>
        <p:spPr bwMode="auto">
          <a:xfrm>
            <a:off x="6705600" y="48006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4325" name="Object 53"/>
          <p:cNvGraphicFramePr>
            <a:graphicFrameLocks noChangeAspect="1"/>
          </p:cNvGraphicFramePr>
          <p:nvPr/>
        </p:nvGraphicFramePr>
        <p:xfrm>
          <a:off x="5638800" y="53340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4" name="Equation" r:id="rId33" imgW="114102" imgH="177492" progId="Equation.DSMT4">
                  <p:embed/>
                </p:oleObj>
              </mc:Choice>
              <mc:Fallback>
                <p:oleObj name="Equation" r:id="rId33" imgW="114102" imgH="177492" progId="Equation.DSMT4">
                  <p:embed/>
                  <p:pic>
                    <p:nvPicPr>
                      <p:cNvPr id="54325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3340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26" name="Object 54"/>
          <p:cNvGraphicFramePr>
            <a:graphicFrameLocks noChangeAspect="1"/>
          </p:cNvGraphicFramePr>
          <p:nvPr/>
        </p:nvGraphicFramePr>
        <p:xfrm>
          <a:off x="5638800" y="57150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5" name="Equation" r:id="rId35" imgW="114102" imgH="177492" progId="Equation.DSMT4">
                  <p:embed/>
                </p:oleObj>
              </mc:Choice>
              <mc:Fallback>
                <p:oleObj name="Equation" r:id="rId35" imgW="114102" imgH="177492" progId="Equation.DSMT4">
                  <p:embed/>
                  <p:pic>
                    <p:nvPicPr>
                      <p:cNvPr id="54326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7150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27" name="Line 55"/>
          <p:cNvSpPr>
            <a:spLocks noChangeShapeType="1"/>
          </p:cNvSpPr>
          <p:nvPr/>
        </p:nvSpPr>
        <p:spPr bwMode="auto">
          <a:xfrm>
            <a:off x="5638800" y="56388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4328" name="Object 56"/>
          <p:cNvGraphicFramePr>
            <a:graphicFrameLocks noChangeAspect="1"/>
          </p:cNvGraphicFramePr>
          <p:nvPr/>
        </p:nvGraphicFramePr>
        <p:xfrm>
          <a:off x="6096000" y="53340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6" name="Equation" r:id="rId37" imgW="114102" imgH="177492" progId="Equation.DSMT4">
                  <p:embed/>
                </p:oleObj>
              </mc:Choice>
              <mc:Fallback>
                <p:oleObj name="Equation" r:id="rId37" imgW="114102" imgH="177492" progId="Equation.DSMT4">
                  <p:embed/>
                  <p:pic>
                    <p:nvPicPr>
                      <p:cNvPr id="54328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3340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29" name="Object 57"/>
          <p:cNvGraphicFramePr>
            <a:graphicFrameLocks noChangeAspect="1"/>
          </p:cNvGraphicFramePr>
          <p:nvPr/>
        </p:nvGraphicFramePr>
        <p:xfrm>
          <a:off x="6096000" y="57150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7" name="Equation" r:id="rId39" imgW="114102" imgH="177492" progId="Equation.DSMT4">
                  <p:embed/>
                </p:oleObj>
              </mc:Choice>
              <mc:Fallback>
                <p:oleObj name="Equation" r:id="rId39" imgW="114102" imgH="177492" progId="Equation.DSMT4">
                  <p:embed/>
                  <p:pic>
                    <p:nvPicPr>
                      <p:cNvPr id="54329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7150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30" name="Line 58"/>
          <p:cNvSpPr>
            <a:spLocks noChangeShapeType="1"/>
          </p:cNvSpPr>
          <p:nvPr/>
        </p:nvSpPr>
        <p:spPr bwMode="auto">
          <a:xfrm>
            <a:off x="6096000" y="56388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4332" name="Object 60"/>
          <p:cNvGraphicFramePr>
            <a:graphicFrameLocks noChangeAspect="1"/>
          </p:cNvGraphicFramePr>
          <p:nvPr/>
        </p:nvGraphicFramePr>
        <p:xfrm>
          <a:off x="5867400" y="5562600"/>
          <a:ext cx="179388" cy="20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8" name="Equation" r:id="rId41" imgW="114102" imgH="126780" progId="Equation.DSMT4">
                  <p:embed/>
                </p:oleObj>
              </mc:Choice>
              <mc:Fallback>
                <p:oleObj name="Equation" r:id="rId41" imgW="114102" imgH="126780" progId="Equation.DSMT4">
                  <p:embed/>
                  <p:pic>
                    <p:nvPicPr>
                      <p:cNvPr id="54332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5562600"/>
                        <a:ext cx="179388" cy="201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36" name="Object 64"/>
          <p:cNvGraphicFramePr>
            <a:graphicFrameLocks noChangeAspect="1"/>
          </p:cNvGraphicFramePr>
          <p:nvPr/>
        </p:nvGraphicFramePr>
        <p:xfrm>
          <a:off x="6318250" y="6324600"/>
          <a:ext cx="200025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9" name="Equation" r:id="rId43" imgW="126780" imgH="114102" progId="Equation.DSMT4">
                  <p:embed/>
                </p:oleObj>
              </mc:Choice>
              <mc:Fallback>
                <p:oleObj name="Equation" r:id="rId43" imgW="126780" imgH="114102" progId="Equation.DSMT4">
                  <p:embed/>
                  <p:pic>
                    <p:nvPicPr>
                      <p:cNvPr id="54336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0" y="6324600"/>
                        <a:ext cx="200025" cy="18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37" name="Object 65"/>
          <p:cNvGraphicFramePr>
            <a:graphicFrameLocks noChangeAspect="1"/>
          </p:cNvGraphicFramePr>
          <p:nvPr/>
        </p:nvGraphicFramePr>
        <p:xfrm>
          <a:off x="6705600" y="6096000"/>
          <a:ext cx="141288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0" name="Equation" r:id="rId44" imgW="88707" imgH="164742" progId="Equation.DSMT4">
                  <p:embed/>
                </p:oleObj>
              </mc:Choice>
              <mc:Fallback>
                <p:oleObj name="Equation" r:id="rId44" imgW="88707" imgH="164742" progId="Equation.DSMT4">
                  <p:embed/>
                  <p:pic>
                    <p:nvPicPr>
                      <p:cNvPr id="54337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6096000"/>
                        <a:ext cx="141288" cy="26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38" name="Object 66"/>
          <p:cNvGraphicFramePr>
            <a:graphicFrameLocks noChangeAspect="1"/>
          </p:cNvGraphicFramePr>
          <p:nvPr/>
        </p:nvGraphicFramePr>
        <p:xfrm>
          <a:off x="6699250" y="64770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1" name="Equation" r:id="rId45" imgW="114102" imgH="177492" progId="Equation.DSMT4">
                  <p:embed/>
                </p:oleObj>
              </mc:Choice>
              <mc:Fallback>
                <p:oleObj name="Equation" r:id="rId45" imgW="114102" imgH="177492" progId="Equation.DSMT4">
                  <p:embed/>
                  <p:pic>
                    <p:nvPicPr>
                      <p:cNvPr id="54338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0" y="64770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39" name="Line 67"/>
          <p:cNvSpPr>
            <a:spLocks noChangeShapeType="1"/>
          </p:cNvSpPr>
          <p:nvPr/>
        </p:nvSpPr>
        <p:spPr bwMode="auto">
          <a:xfrm>
            <a:off x="6705600" y="64008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341" name="Line 69"/>
          <p:cNvSpPr>
            <a:spLocks noChangeShapeType="1"/>
          </p:cNvSpPr>
          <p:nvPr/>
        </p:nvSpPr>
        <p:spPr bwMode="auto">
          <a:xfrm flipH="1">
            <a:off x="5638800" y="5334000"/>
            <a:ext cx="152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342" name="Line 70"/>
          <p:cNvSpPr>
            <a:spLocks noChangeShapeType="1"/>
          </p:cNvSpPr>
          <p:nvPr/>
        </p:nvSpPr>
        <p:spPr bwMode="auto">
          <a:xfrm flipH="1">
            <a:off x="5638800" y="5715000"/>
            <a:ext cx="152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343" name="Line 71"/>
          <p:cNvSpPr>
            <a:spLocks noChangeShapeType="1"/>
          </p:cNvSpPr>
          <p:nvPr/>
        </p:nvSpPr>
        <p:spPr bwMode="auto">
          <a:xfrm flipH="1">
            <a:off x="6096000" y="5334000"/>
            <a:ext cx="152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344" name="Line 72"/>
          <p:cNvSpPr>
            <a:spLocks noChangeShapeType="1"/>
          </p:cNvSpPr>
          <p:nvPr/>
        </p:nvSpPr>
        <p:spPr bwMode="auto">
          <a:xfrm flipH="1">
            <a:off x="6096000" y="5715000"/>
            <a:ext cx="152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4345" name="Object 73"/>
          <p:cNvGraphicFramePr>
            <a:graphicFrameLocks noChangeAspect="1"/>
          </p:cNvGraphicFramePr>
          <p:nvPr/>
        </p:nvGraphicFramePr>
        <p:xfrm>
          <a:off x="6102350" y="6096000"/>
          <a:ext cx="141288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2" name="Equation" r:id="rId46" imgW="88707" imgH="164742" progId="Equation.DSMT4">
                  <p:embed/>
                </p:oleObj>
              </mc:Choice>
              <mc:Fallback>
                <p:oleObj name="Equation" r:id="rId46" imgW="88707" imgH="164742" progId="Equation.DSMT4">
                  <p:embed/>
                  <p:pic>
                    <p:nvPicPr>
                      <p:cNvPr id="54345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2350" y="6096000"/>
                        <a:ext cx="141288" cy="26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46" name="Object 74"/>
          <p:cNvGraphicFramePr>
            <a:graphicFrameLocks noChangeAspect="1"/>
          </p:cNvGraphicFramePr>
          <p:nvPr/>
        </p:nvGraphicFramePr>
        <p:xfrm>
          <a:off x="6096000" y="64770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" name="Equation" r:id="rId47" imgW="114102" imgH="177492" progId="Equation.DSMT4">
                  <p:embed/>
                </p:oleObj>
              </mc:Choice>
              <mc:Fallback>
                <p:oleObj name="Equation" r:id="rId47" imgW="114102" imgH="177492" progId="Equation.DSMT4">
                  <p:embed/>
                  <p:pic>
                    <p:nvPicPr>
                      <p:cNvPr id="54346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64770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47" name="Line 75"/>
          <p:cNvSpPr>
            <a:spLocks noChangeShapeType="1"/>
          </p:cNvSpPr>
          <p:nvPr/>
        </p:nvSpPr>
        <p:spPr bwMode="auto">
          <a:xfrm>
            <a:off x="6102350" y="64008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4348" name="Object 76"/>
          <p:cNvGraphicFramePr>
            <a:graphicFrameLocks noChangeAspect="1"/>
          </p:cNvGraphicFramePr>
          <p:nvPr/>
        </p:nvGraphicFramePr>
        <p:xfrm>
          <a:off x="5867400" y="6324600"/>
          <a:ext cx="179388" cy="20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4" name="Equation" r:id="rId48" imgW="114102" imgH="126780" progId="Equation.DSMT4">
                  <p:embed/>
                </p:oleObj>
              </mc:Choice>
              <mc:Fallback>
                <p:oleObj name="Equation" r:id="rId48" imgW="114102" imgH="126780" progId="Equation.DSMT4">
                  <p:embed/>
                  <p:pic>
                    <p:nvPicPr>
                      <p:cNvPr id="54348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6324600"/>
                        <a:ext cx="179388" cy="201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49" name="Object 77"/>
          <p:cNvGraphicFramePr>
            <a:graphicFrameLocks noChangeAspect="1"/>
          </p:cNvGraphicFramePr>
          <p:nvPr/>
        </p:nvGraphicFramePr>
        <p:xfrm>
          <a:off x="5638800" y="6248400"/>
          <a:ext cx="141288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5" name="Equation" r:id="rId49" imgW="88707" imgH="164742" progId="Equation.DSMT4">
                  <p:embed/>
                </p:oleObj>
              </mc:Choice>
              <mc:Fallback>
                <p:oleObj name="Equation" r:id="rId49" imgW="88707" imgH="164742" progId="Equation.DSMT4">
                  <p:embed/>
                  <p:pic>
                    <p:nvPicPr>
                      <p:cNvPr id="54349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6248400"/>
                        <a:ext cx="141288" cy="26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75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4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4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4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4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4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4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4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4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4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4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4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4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4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42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4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4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4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4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4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26324E-6 L 0.04896 -4.26324E-6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543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8" y="0"/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-4.26324E-6 L -0.05208 -4.26324E-6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543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5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5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5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5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5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5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5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54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5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5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5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05" grpId="0"/>
      <p:bldP spid="54306" grpId="0"/>
      <p:bldP spid="54311" grpId="0" animBg="1"/>
      <p:bldP spid="54314" grpId="0" animBg="1"/>
      <p:bldP spid="54320" grpId="0" animBg="1"/>
      <p:bldP spid="54324" grpId="0" animBg="1"/>
      <p:bldP spid="54327" grpId="0" animBg="1"/>
      <p:bldP spid="54330" grpId="0" animBg="1"/>
      <p:bldP spid="54339" grpId="0" animBg="1"/>
      <p:bldP spid="54341" grpId="0" animBg="1"/>
      <p:bldP spid="54342" grpId="0" animBg="1"/>
      <p:bldP spid="54343" grpId="0" animBg="1"/>
      <p:bldP spid="54344" grpId="0" animBg="1"/>
      <p:bldP spid="5434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244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z="1800" b="1" dirty="0">
                <a:latin typeface="Comic Sans MS" pitchFamily="66" charset="0"/>
              </a:rPr>
              <a:t>You need to be able to multiply and divide Algebraic Fractions</a:t>
            </a:r>
            <a:endParaRPr lang="en-GB" altLang="en-US" sz="18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The rules for Algebraic versions are the same as for numerical versions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When multiplying Fractions, you multiply the Numerators together, and the Denominators together…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It is possible to simplify a sum before you work it out. This will be vital on harder Algebraic questions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486400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686800" y="6491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1B</a:t>
            </a:r>
          </a:p>
        </p:txBody>
      </p:sp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5619750" y="2133600"/>
          <a:ext cx="60166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" name="Equation" r:id="rId3" imgW="380835" imgH="393529" progId="Equation.DSMT4">
                  <p:embed/>
                </p:oleObj>
              </mc:Choice>
              <mc:Fallback>
                <p:oleObj name="Equation" r:id="rId3" imgW="380835" imgH="393529" progId="Equation.DSMT4">
                  <p:embed/>
                  <p:pic>
                    <p:nvPicPr>
                      <p:cNvPr id="1127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0" y="2133600"/>
                        <a:ext cx="601663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3" name="Object 7"/>
          <p:cNvGraphicFramePr>
            <a:graphicFrameLocks noChangeAspect="1"/>
          </p:cNvGraphicFramePr>
          <p:nvPr/>
        </p:nvGraphicFramePr>
        <p:xfrm>
          <a:off x="6400800" y="2133600"/>
          <a:ext cx="4222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6" name="Equation" r:id="rId5" imgW="266469" imgH="393359" progId="Equation.DSMT4">
                  <p:embed/>
                </p:oleObj>
              </mc:Choice>
              <mc:Fallback>
                <p:oleObj name="Equation" r:id="rId5" imgW="266469" imgH="393359" progId="Equation.DSMT4">
                  <p:embed/>
                  <p:pic>
                    <p:nvPicPr>
                      <p:cNvPr id="5530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133600"/>
                        <a:ext cx="4222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5105400" y="2286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d)</a:t>
            </a:r>
          </a:p>
        </p:txBody>
      </p:sp>
      <p:sp>
        <p:nvSpPr>
          <p:cNvPr id="55345" name="Line 49"/>
          <p:cNvSpPr>
            <a:spLocks noChangeShapeType="1"/>
          </p:cNvSpPr>
          <p:nvPr/>
        </p:nvSpPr>
        <p:spPr bwMode="auto">
          <a:xfrm flipH="1">
            <a:off x="5638800" y="2209800"/>
            <a:ext cx="228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46" name="Line 50"/>
          <p:cNvSpPr>
            <a:spLocks noChangeShapeType="1"/>
          </p:cNvSpPr>
          <p:nvPr/>
        </p:nvSpPr>
        <p:spPr bwMode="auto">
          <a:xfrm flipH="1">
            <a:off x="5943600" y="2514600"/>
            <a:ext cx="228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47" name="Text Box 51"/>
          <p:cNvSpPr txBox="1">
            <a:spLocks noChangeArrowheads="1"/>
          </p:cNvSpPr>
          <p:nvPr/>
        </p:nvSpPr>
        <p:spPr bwMode="auto">
          <a:xfrm>
            <a:off x="5486400" y="21336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5348" name="Text Box 52"/>
          <p:cNvSpPr txBox="1">
            <a:spLocks noChangeArrowheads="1"/>
          </p:cNvSpPr>
          <p:nvPr/>
        </p:nvSpPr>
        <p:spPr bwMode="auto">
          <a:xfrm>
            <a:off x="5867400" y="24384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5349" name="Text Box 53"/>
          <p:cNvSpPr txBox="1">
            <a:spLocks noChangeArrowheads="1"/>
          </p:cNvSpPr>
          <p:nvPr/>
        </p:nvSpPr>
        <p:spPr bwMode="auto">
          <a:xfrm>
            <a:off x="5105400" y="3276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e)</a:t>
            </a:r>
          </a:p>
        </p:txBody>
      </p:sp>
      <p:graphicFrame>
        <p:nvGraphicFramePr>
          <p:cNvPr id="55350" name="Object 54"/>
          <p:cNvGraphicFramePr>
            <a:graphicFrameLocks noChangeAspect="1"/>
          </p:cNvGraphicFramePr>
          <p:nvPr/>
        </p:nvGraphicFramePr>
        <p:xfrm>
          <a:off x="5562600" y="3124200"/>
          <a:ext cx="1295400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7" name="Equation" r:id="rId7" imgW="799753" imgH="393529" progId="Equation.DSMT4">
                  <p:embed/>
                </p:oleObj>
              </mc:Choice>
              <mc:Fallback>
                <p:oleObj name="Equation" r:id="rId7" imgW="799753" imgH="393529" progId="Equation.DSMT4">
                  <p:embed/>
                  <p:pic>
                    <p:nvPicPr>
                      <p:cNvPr id="5535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124200"/>
                        <a:ext cx="1295400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51" name="Object 55"/>
          <p:cNvGraphicFramePr>
            <a:graphicFrameLocks noChangeAspect="1"/>
          </p:cNvGraphicFramePr>
          <p:nvPr/>
        </p:nvGraphicFramePr>
        <p:xfrm>
          <a:off x="5562600" y="3962400"/>
          <a:ext cx="1952625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8" name="Equation" r:id="rId9" imgW="1206500" imgH="419100" progId="Equation.DSMT4">
                  <p:embed/>
                </p:oleObj>
              </mc:Choice>
              <mc:Fallback>
                <p:oleObj name="Equation" r:id="rId9" imgW="1206500" imgH="419100" progId="Equation.DSMT4">
                  <p:embed/>
                  <p:pic>
                    <p:nvPicPr>
                      <p:cNvPr id="55351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962400"/>
                        <a:ext cx="1952625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52" name="Object 56"/>
          <p:cNvGraphicFramePr>
            <a:graphicFrameLocks noChangeAspect="1"/>
          </p:cNvGraphicFramePr>
          <p:nvPr/>
        </p:nvGraphicFramePr>
        <p:xfrm>
          <a:off x="5562600" y="4800600"/>
          <a:ext cx="1028700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9" name="Equation" r:id="rId11" imgW="634725" imgH="418918" progId="Equation.DSMT4">
                  <p:embed/>
                </p:oleObj>
              </mc:Choice>
              <mc:Fallback>
                <p:oleObj name="Equation" r:id="rId11" imgW="634725" imgH="418918" progId="Equation.DSMT4">
                  <p:embed/>
                  <p:pic>
                    <p:nvPicPr>
                      <p:cNvPr id="55352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800600"/>
                        <a:ext cx="1028700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53" name="Line 57"/>
          <p:cNvSpPr>
            <a:spLocks noChangeShapeType="1"/>
          </p:cNvSpPr>
          <p:nvPr/>
        </p:nvSpPr>
        <p:spPr bwMode="auto">
          <a:xfrm flipV="1">
            <a:off x="5562600" y="4038600"/>
            <a:ext cx="533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54" name="Line 58"/>
          <p:cNvSpPr>
            <a:spLocks noChangeShapeType="1"/>
          </p:cNvSpPr>
          <p:nvPr/>
        </p:nvSpPr>
        <p:spPr bwMode="auto">
          <a:xfrm flipV="1">
            <a:off x="6324600" y="4343400"/>
            <a:ext cx="533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55" name="Text Box 59"/>
          <p:cNvSpPr txBox="1">
            <a:spLocks noChangeArrowheads="1"/>
          </p:cNvSpPr>
          <p:nvPr/>
        </p:nvSpPr>
        <p:spPr bwMode="auto">
          <a:xfrm>
            <a:off x="5486400" y="38862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5356" name="Text Box 60"/>
          <p:cNvSpPr txBox="1">
            <a:spLocks noChangeArrowheads="1"/>
          </p:cNvSpPr>
          <p:nvPr/>
        </p:nvSpPr>
        <p:spPr bwMode="auto">
          <a:xfrm>
            <a:off x="6096000" y="42672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5357" name="Arc 61"/>
          <p:cNvSpPr>
            <a:spLocks/>
          </p:cNvSpPr>
          <p:nvPr/>
        </p:nvSpPr>
        <p:spPr bwMode="auto">
          <a:xfrm>
            <a:off x="7620000" y="3505200"/>
            <a:ext cx="228600" cy="762000"/>
          </a:xfrm>
          <a:custGeom>
            <a:avLst/>
            <a:gdLst>
              <a:gd name="T0" fmla="*/ 356492 w 21914"/>
              <a:gd name="T1" fmla="*/ 0 h 43200"/>
              <a:gd name="T2" fmla="*/ 0 w 21914"/>
              <a:gd name="T3" fmla="*/ 237070477 h 43200"/>
              <a:gd name="T4" fmla="*/ 356492 w 21914"/>
              <a:gd name="T5" fmla="*/ 11854068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14" h="43200" fill="none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</a:path>
              <a:path w="21914" h="43200" stroke="0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  <a:lnTo>
                  <a:pt x="314" y="21600"/>
                </a:lnTo>
                <a:lnTo>
                  <a:pt x="313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58" name="Text Box 62"/>
          <p:cNvSpPr txBox="1">
            <a:spLocks noChangeArrowheads="1"/>
          </p:cNvSpPr>
          <p:nvPr/>
        </p:nvSpPr>
        <p:spPr bwMode="auto">
          <a:xfrm>
            <a:off x="7848600" y="3657600"/>
            <a:ext cx="914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Factorise</a:t>
            </a:r>
          </a:p>
        </p:txBody>
      </p:sp>
      <p:sp>
        <p:nvSpPr>
          <p:cNvPr id="55359" name="Arc 63"/>
          <p:cNvSpPr>
            <a:spLocks/>
          </p:cNvSpPr>
          <p:nvPr/>
        </p:nvSpPr>
        <p:spPr bwMode="auto">
          <a:xfrm>
            <a:off x="7620000" y="4419600"/>
            <a:ext cx="228600" cy="762000"/>
          </a:xfrm>
          <a:custGeom>
            <a:avLst/>
            <a:gdLst>
              <a:gd name="T0" fmla="*/ 356492 w 21914"/>
              <a:gd name="T1" fmla="*/ 0 h 43200"/>
              <a:gd name="T2" fmla="*/ 0 w 21914"/>
              <a:gd name="T3" fmla="*/ 237070477 h 43200"/>
              <a:gd name="T4" fmla="*/ 356492 w 21914"/>
              <a:gd name="T5" fmla="*/ 11854068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14" h="43200" fill="none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</a:path>
              <a:path w="21914" h="43200" stroke="0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  <a:lnTo>
                  <a:pt x="314" y="21600"/>
                </a:lnTo>
                <a:lnTo>
                  <a:pt x="313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60" name="Text Box 64"/>
          <p:cNvSpPr txBox="1">
            <a:spLocks noChangeArrowheads="1"/>
          </p:cNvSpPr>
          <p:nvPr/>
        </p:nvSpPr>
        <p:spPr bwMode="auto">
          <a:xfrm>
            <a:off x="7848600" y="4343400"/>
            <a:ext cx="1143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Multiply Numerator and Denominator</a:t>
            </a:r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50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5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5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5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5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5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5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5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5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5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5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5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5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5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45" grpId="0" animBg="1"/>
      <p:bldP spid="55346" grpId="0" animBg="1"/>
      <p:bldP spid="55347" grpId="0"/>
      <p:bldP spid="55348" grpId="0"/>
      <p:bldP spid="55353" grpId="0" animBg="1"/>
      <p:bldP spid="55354" grpId="0" animBg="1"/>
      <p:bldP spid="55355" grpId="0"/>
      <p:bldP spid="55356" grpId="0"/>
      <p:bldP spid="55357" grpId="0" animBg="1"/>
      <p:bldP spid="55358" grpId="0"/>
      <p:bldP spid="55359" grpId="0" animBg="1"/>
      <p:bldP spid="553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24400"/>
          </a:xfrm>
        </p:spPr>
        <p:txBody>
          <a:bodyPr>
            <a:noAutofit/>
          </a:bodyPr>
          <a:lstStyle/>
          <a:p>
            <a:pPr marL="0" indent="0" algn="ctr" eaLnBrk="1" hangingPunct="1">
              <a:buFontTx/>
              <a:buNone/>
            </a:pPr>
            <a:r>
              <a:rPr lang="en-GB" altLang="en-US" sz="1400" b="1" dirty="0">
                <a:latin typeface="Comic Sans MS" pitchFamily="66" charset="0"/>
              </a:rPr>
              <a:t>You need to be able to multiply and divide Algebraic Fractions</a:t>
            </a: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The rules for Algebraic versions are the same as for numerical versions</a:t>
            </a: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When multiplying Fractions, you multiply the Numerators together, and the Denominators together…</a:t>
            </a: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It is possible to simplify a sum before you work it out. This will be vital on harder Algebraic questions</a:t>
            </a: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When dividing Fractions, remember the rule, ‘Leave, Change and Flip’</a:t>
            </a:r>
          </a:p>
          <a:p>
            <a:pPr marL="0" indent="0" algn="ctr"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  <a:sym typeface="Wingdings" pitchFamily="2" charset="2"/>
              </a:rPr>
              <a:t> Leave the first Fraction, change the sign to multiply, and flip the second Fraction.</a:t>
            </a:r>
            <a:endParaRPr lang="en-GB" altLang="en-US" sz="1400" dirty="0">
              <a:latin typeface="Comic Sans MS" pitchFamily="66" charset="0"/>
            </a:endParaRP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5486400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8686800" y="6491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1B</a:t>
            </a:r>
          </a:p>
        </p:txBody>
      </p:sp>
      <p:graphicFrame>
        <p:nvGraphicFramePr>
          <p:cNvPr id="56326" name="Object 6"/>
          <p:cNvGraphicFramePr>
            <a:graphicFrameLocks noChangeAspect="1"/>
          </p:cNvGraphicFramePr>
          <p:nvPr/>
        </p:nvGraphicFramePr>
        <p:xfrm>
          <a:off x="5638800" y="2133600"/>
          <a:ext cx="58102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0" name="Equation" r:id="rId3" imgW="368140" imgH="393529" progId="Equation.DSMT4">
                  <p:embed/>
                </p:oleObj>
              </mc:Choice>
              <mc:Fallback>
                <p:oleObj name="Equation" r:id="rId3" imgW="368140" imgH="393529" progId="Equation.DSMT4">
                  <p:embed/>
                  <p:pic>
                    <p:nvPicPr>
                      <p:cNvPr id="5632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133600"/>
                        <a:ext cx="58102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7" name="Object 7"/>
          <p:cNvGraphicFramePr>
            <a:graphicFrameLocks noChangeAspect="1"/>
          </p:cNvGraphicFramePr>
          <p:nvPr/>
        </p:nvGraphicFramePr>
        <p:xfrm>
          <a:off x="6324600" y="2971800"/>
          <a:ext cx="50323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1" name="Equation" r:id="rId5" imgW="317225" imgH="393359" progId="Equation.DSMT4">
                  <p:embed/>
                </p:oleObj>
              </mc:Choice>
              <mc:Fallback>
                <p:oleObj name="Equation" r:id="rId5" imgW="317225" imgH="393359" progId="Equation.DSMT4">
                  <p:embed/>
                  <p:pic>
                    <p:nvPicPr>
                      <p:cNvPr id="563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971800"/>
                        <a:ext cx="503238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5095875" y="2286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a)</a:t>
            </a:r>
          </a:p>
        </p:txBody>
      </p:sp>
      <p:graphicFrame>
        <p:nvGraphicFramePr>
          <p:cNvPr id="56345" name="Object 25"/>
          <p:cNvGraphicFramePr>
            <a:graphicFrameLocks noChangeAspect="1"/>
          </p:cNvGraphicFramePr>
          <p:nvPr/>
        </p:nvGraphicFramePr>
        <p:xfrm>
          <a:off x="5638800" y="2971800"/>
          <a:ext cx="5603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2" name="Equation" r:id="rId7" imgW="355292" imgH="393359" progId="Equation.DSMT4">
                  <p:embed/>
                </p:oleObj>
              </mc:Choice>
              <mc:Fallback>
                <p:oleObj name="Equation" r:id="rId7" imgW="355292" imgH="393359" progId="Equation.DSMT4">
                  <p:embed/>
                  <p:pic>
                    <p:nvPicPr>
                      <p:cNvPr id="5634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971800"/>
                        <a:ext cx="560388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46" name="Object 26"/>
          <p:cNvGraphicFramePr>
            <a:graphicFrameLocks noChangeAspect="1"/>
          </p:cNvGraphicFramePr>
          <p:nvPr/>
        </p:nvGraphicFramePr>
        <p:xfrm>
          <a:off x="6400800" y="3733800"/>
          <a:ext cx="4222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3" name="Equation" r:id="rId9" imgW="266469" imgH="393359" progId="Equation.DSMT4">
                  <p:embed/>
                </p:oleObj>
              </mc:Choice>
              <mc:Fallback>
                <p:oleObj name="Equation" r:id="rId9" imgW="266469" imgH="393359" progId="Equation.DSMT4">
                  <p:embed/>
                  <p:pic>
                    <p:nvPicPr>
                      <p:cNvPr id="56346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733800"/>
                        <a:ext cx="4222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05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6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24400"/>
          </a:xfrm>
        </p:spPr>
        <p:txBody>
          <a:bodyPr>
            <a:normAutofit fontScale="92500" lnSpcReduction="20000"/>
          </a:bodyPr>
          <a:lstStyle/>
          <a:p>
            <a:pPr marL="0" indent="0" algn="ctr" eaLnBrk="1" hangingPunct="1">
              <a:buFontTx/>
              <a:buNone/>
            </a:pPr>
            <a:r>
              <a:rPr lang="en-GB" altLang="en-US" sz="1800" b="1" dirty="0">
                <a:latin typeface="Comic Sans MS" pitchFamily="66" charset="0"/>
              </a:rPr>
              <a:t>You need to be able to multiply and divide Algebraic Fractions</a:t>
            </a:r>
            <a:endParaRPr lang="en-GB" altLang="en-US" sz="18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The rules for Algebraic versions are the same as for numerical versions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When multiplying Fractions, you multiply the Numerators together, and the Denominators together…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It is possible to simplify a sum before you work it out. This will be vital on harder Algebraic questions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When dividing Fractions, remember the rule, ‘Leave, Change and Flip’</a:t>
            </a: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 Leave the first Fraction, change the sign to multiply, and flip the second Fraction.</a:t>
            </a:r>
            <a:endParaRPr lang="en-GB" altLang="en-US" sz="1600" dirty="0">
              <a:latin typeface="Comic Sans MS" pitchFamily="66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486400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8686800" y="6491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1B</a:t>
            </a:r>
          </a:p>
        </p:txBody>
      </p:sp>
      <p:graphicFrame>
        <p:nvGraphicFramePr>
          <p:cNvPr id="57350" name="Object 6"/>
          <p:cNvGraphicFramePr>
            <a:graphicFrameLocks noChangeAspect="1"/>
          </p:cNvGraphicFramePr>
          <p:nvPr/>
        </p:nvGraphicFramePr>
        <p:xfrm>
          <a:off x="5619750" y="2133600"/>
          <a:ext cx="62071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5" name="Equation" r:id="rId3" imgW="393529" imgH="393529" progId="Equation.DSMT4">
                  <p:embed/>
                </p:oleObj>
              </mc:Choice>
              <mc:Fallback>
                <p:oleObj name="Equation" r:id="rId3" imgW="393529" imgH="393529" progId="Equation.DSMT4">
                  <p:embed/>
                  <p:pic>
                    <p:nvPicPr>
                      <p:cNvPr id="573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0" y="2133600"/>
                        <a:ext cx="620713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1" name="Object 7"/>
          <p:cNvGraphicFramePr>
            <a:graphicFrameLocks noChangeAspect="1"/>
          </p:cNvGraphicFramePr>
          <p:nvPr/>
        </p:nvGraphicFramePr>
        <p:xfrm>
          <a:off x="6400800" y="2971800"/>
          <a:ext cx="4222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6" name="Equation" r:id="rId5" imgW="266469" imgH="393359" progId="Equation.DSMT4">
                  <p:embed/>
                </p:oleObj>
              </mc:Choice>
              <mc:Fallback>
                <p:oleObj name="Equation" r:id="rId5" imgW="266469" imgH="393359" progId="Equation.DSMT4">
                  <p:embed/>
                  <p:pic>
                    <p:nvPicPr>
                      <p:cNvPr id="5735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971800"/>
                        <a:ext cx="4222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095875" y="2286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b)</a:t>
            </a:r>
          </a:p>
        </p:txBody>
      </p:sp>
      <p:graphicFrame>
        <p:nvGraphicFramePr>
          <p:cNvPr id="57353" name="Object 9"/>
          <p:cNvGraphicFramePr>
            <a:graphicFrameLocks noChangeAspect="1"/>
          </p:cNvGraphicFramePr>
          <p:nvPr/>
        </p:nvGraphicFramePr>
        <p:xfrm>
          <a:off x="5619750" y="2971800"/>
          <a:ext cx="6000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7" name="Equation" r:id="rId7" imgW="380835" imgH="393529" progId="Equation.DSMT4">
                  <p:embed/>
                </p:oleObj>
              </mc:Choice>
              <mc:Fallback>
                <p:oleObj name="Equation" r:id="rId7" imgW="380835" imgH="393529" progId="Equation.DSMT4">
                  <p:embed/>
                  <p:pic>
                    <p:nvPicPr>
                      <p:cNvPr id="5735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0" y="2971800"/>
                        <a:ext cx="6000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5" name="Line 11"/>
          <p:cNvSpPr>
            <a:spLocks noChangeShapeType="1"/>
          </p:cNvSpPr>
          <p:nvPr/>
        </p:nvSpPr>
        <p:spPr bwMode="auto">
          <a:xfrm flipV="1">
            <a:off x="5638800" y="3048000"/>
            <a:ext cx="228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V="1">
            <a:off x="5943600" y="3352800"/>
            <a:ext cx="228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5867400" y="32766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5486400" y="28956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246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5" grpId="0" animBg="1"/>
      <p:bldP spid="57356" grpId="0" animBg="1"/>
      <p:bldP spid="57357" grpId="0"/>
      <p:bldP spid="573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24400"/>
          </a:xfrm>
        </p:spPr>
        <p:txBody>
          <a:bodyPr>
            <a:normAutofit fontScale="92500" lnSpcReduction="20000"/>
          </a:bodyPr>
          <a:lstStyle/>
          <a:p>
            <a:pPr marL="0" indent="0" algn="ctr" eaLnBrk="1" hangingPunct="1">
              <a:buFontTx/>
              <a:buNone/>
            </a:pPr>
            <a:r>
              <a:rPr lang="en-GB" altLang="en-US" sz="1800" b="1" dirty="0">
                <a:latin typeface="Comic Sans MS" pitchFamily="66" charset="0"/>
              </a:rPr>
              <a:t>You need to be able to multiply and divide Algebraic Fractions</a:t>
            </a:r>
            <a:endParaRPr lang="en-GB" altLang="en-US" sz="18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The rules for Algebraic versions are the same as for numerical versions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When multiplying Fractions, you multiply the Numerators together, and the Denominators together…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It is possible to simplify a sum before you work it out. This will be vital on harder Algebraic questions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When dividing Fractions, remember the rule, ‘Leave, Change and Flip’</a:t>
            </a: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 Leave the first Fraction, change the sign to multiply, and flip the second Fraction.</a:t>
            </a:r>
            <a:endParaRPr lang="en-GB" altLang="en-US" sz="1600" dirty="0">
              <a:latin typeface="Comic Sans MS" pitchFamily="66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495925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8686800" y="6491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1B</a:t>
            </a:r>
          </a:p>
        </p:txBody>
      </p:sp>
      <p:graphicFrame>
        <p:nvGraphicFramePr>
          <p:cNvPr id="58374" name="Object 6"/>
          <p:cNvGraphicFramePr>
            <a:graphicFrameLocks noChangeAspect="1"/>
          </p:cNvGraphicFramePr>
          <p:nvPr/>
        </p:nvGraphicFramePr>
        <p:xfrm>
          <a:off x="5562600" y="2133600"/>
          <a:ext cx="14620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8" name="Equation" r:id="rId3" imgW="926698" imgH="393529" progId="Equation.DSMT4">
                  <p:embed/>
                </p:oleObj>
              </mc:Choice>
              <mc:Fallback>
                <p:oleObj name="Equation" r:id="rId3" imgW="926698" imgH="393529" progId="Equation.DSMT4">
                  <p:embed/>
                  <p:pic>
                    <p:nvPicPr>
                      <p:cNvPr id="5837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133600"/>
                        <a:ext cx="1462088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5105400" y="2286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c)</a:t>
            </a:r>
          </a:p>
        </p:txBody>
      </p:sp>
      <p:graphicFrame>
        <p:nvGraphicFramePr>
          <p:cNvPr id="58382" name="Object 14"/>
          <p:cNvGraphicFramePr>
            <a:graphicFrameLocks noChangeAspect="1"/>
          </p:cNvGraphicFramePr>
          <p:nvPr/>
        </p:nvGraphicFramePr>
        <p:xfrm>
          <a:off x="5562600" y="2971800"/>
          <a:ext cx="1441450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9" name="Equation" r:id="rId5" imgW="914400" imgH="419100" progId="Equation.DSMT4">
                  <p:embed/>
                </p:oleObj>
              </mc:Choice>
              <mc:Fallback>
                <p:oleObj name="Equation" r:id="rId5" imgW="914400" imgH="419100" progId="Equation.DSMT4">
                  <p:embed/>
                  <p:pic>
                    <p:nvPicPr>
                      <p:cNvPr id="5838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971800"/>
                        <a:ext cx="1441450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3" name="Object 15"/>
          <p:cNvGraphicFramePr>
            <a:graphicFrameLocks noChangeAspect="1"/>
          </p:cNvGraphicFramePr>
          <p:nvPr/>
        </p:nvGraphicFramePr>
        <p:xfrm>
          <a:off x="5562600" y="3886200"/>
          <a:ext cx="2041525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0" name="Equation" r:id="rId7" imgW="1295400" imgH="419100" progId="Equation.DSMT4">
                  <p:embed/>
                </p:oleObj>
              </mc:Choice>
              <mc:Fallback>
                <p:oleObj name="Equation" r:id="rId7" imgW="1295400" imgH="419100" progId="Equation.DSMT4">
                  <p:embed/>
                  <p:pic>
                    <p:nvPicPr>
                      <p:cNvPr id="5838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886200"/>
                        <a:ext cx="2041525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4" name="Object 16"/>
          <p:cNvGraphicFramePr>
            <a:graphicFrameLocks noChangeAspect="1"/>
          </p:cNvGraphicFramePr>
          <p:nvPr/>
        </p:nvGraphicFramePr>
        <p:xfrm>
          <a:off x="5638800" y="4800600"/>
          <a:ext cx="9207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1" name="Equation" r:id="rId9" imgW="583947" imgH="393529" progId="Equation.DSMT4">
                  <p:embed/>
                </p:oleObj>
              </mc:Choice>
              <mc:Fallback>
                <p:oleObj name="Equation" r:id="rId9" imgW="583947" imgH="393529" progId="Equation.DSMT4">
                  <p:embed/>
                  <p:pic>
                    <p:nvPicPr>
                      <p:cNvPr id="5838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800600"/>
                        <a:ext cx="92075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85" name="Arc 17"/>
          <p:cNvSpPr>
            <a:spLocks/>
          </p:cNvSpPr>
          <p:nvPr/>
        </p:nvSpPr>
        <p:spPr bwMode="auto">
          <a:xfrm>
            <a:off x="7162800" y="2438400"/>
            <a:ext cx="228600" cy="9144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409676600 h 43200"/>
              <a:gd name="T4" fmla="*/ 0 w 21600"/>
              <a:gd name="T5" fmla="*/ 2048383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86" name="Arc 18"/>
          <p:cNvSpPr>
            <a:spLocks/>
          </p:cNvSpPr>
          <p:nvPr/>
        </p:nvSpPr>
        <p:spPr bwMode="auto">
          <a:xfrm>
            <a:off x="7620000" y="33528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87" name="Arc 19"/>
          <p:cNvSpPr>
            <a:spLocks/>
          </p:cNvSpPr>
          <p:nvPr/>
        </p:nvSpPr>
        <p:spPr bwMode="auto">
          <a:xfrm>
            <a:off x="7620000" y="42672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7391400" y="259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Leave, Change and Flip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7848600" y="3581400"/>
            <a:ext cx="1143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Factorise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7848600" y="4267200"/>
            <a:ext cx="1295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Multiply the Numerators and Denominators</a:t>
            </a:r>
          </a:p>
        </p:txBody>
      </p:sp>
      <p:sp>
        <p:nvSpPr>
          <p:cNvPr id="58391" name="Line 23"/>
          <p:cNvSpPr>
            <a:spLocks noChangeShapeType="1"/>
          </p:cNvSpPr>
          <p:nvPr/>
        </p:nvSpPr>
        <p:spPr bwMode="auto">
          <a:xfrm flipV="1">
            <a:off x="5562600" y="3962400"/>
            <a:ext cx="609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92" name="Line 24"/>
          <p:cNvSpPr>
            <a:spLocks noChangeShapeType="1"/>
          </p:cNvSpPr>
          <p:nvPr/>
        </p:nvSpPr>
        <p:spPr bwMode="auto">
          <a:xfrm flipV="1">
            <a:off x="6705600" y="4267200"/>
            <a:ext cx="609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93" name="Line 25"/>
          <p:cNvSpPr>
            <a:spLocks noChangeShapeType="1"/>
          </p:cNvSpPr>
          <p:nvPr/>
        </p:nvSpPr>
        <p:spPr bwMode="auto">
          <a:xfrm flipV="1">
            <a:off x="6324600" y="3962400"/>
            <a:ext cx="609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94" name="Line 26"/>
          <p:cNvSpPr>
            <a:spLocks noChangeShapeType="1"/>
          </p:cNvSpPr>
          <p:nvPr/>
        </p:nvSpPr>
        <p:spPr bwMode="auto">
          <a:xfrm flipV="1">
            <a:off x="5562600" y="4267200"/>
            <a:ext cx="609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6553200" y="41148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6172200" y="38100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5410200" y="41910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8398" name="Text Box 30"/>
          <p:cNvSpPr txBox="1">
            <a:spLocks noChangeArrowheads="1"/>
          </p:cNvSpPr>
          <p:nvPr/>
        </p:nvSpPr>
        <p:spPr bwMode="auto">
          <a:xfrm>
            <a:off x="5410200" y="38100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86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8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8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8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8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5" grpId="0" animBg="1"/>
      <p:bldP spid="58386" grpId="0" animBg="1"/>
      <p:bldP spid="58387" grpId="0" animBg="1"/>
      <p:bldP spid="58388" grpId="0"/>
      <p:bldP spid="58389" grpId="0"/>
      <p:bldP spid="58390" grpId="0"/>
      <p:bldP spid="58391" grpId="0" animBg="1"/>
      <p:bldP spid="58392" grpId="0" animBg="1"/>
      <p:bldP spid="58393" grpId="0" animBg="1"/>
      <p:bldP spid="58394" grpId="0" animBg="1"/>
      <p:bldP spid="58395" grpId="0"/>
      <p:bldP spid="58396" grpId="0"/>
      <p:bldP spid="58397" grpId="0"/>
      <p:bldP spid="58398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11EA70-F497-4CA6-BE7E-90B12FA73C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3DD489-7D85-4124-AA6A-4E23E847CE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D24FB0-BCFA-4D39-BA11-E9627F2B8737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</TotalTime>
  <Words>465</Words>
  <Application>Microsoft Office PowerPoint</Application>
  <PresentationFormat>On-screen Show (4:3)</PresentationFormat>
  <Paragraphs>83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Accent SF</vt:lpstr>
      <vt:lpstr>Arial</vt:lpstr>
      <vt:lpstr>Calibri</vt:lpstr>
      <vt:lpstr>Calibri Light</vt:lpstr>
      <vt:lpstr>Comic Sans MS</vt:lpstr>
      <vt:lpstr>Wingdings</vt:lpstr>
      <vt:lpstr>Office Theme</vt:lpstr>
      <vt:lpstr>Equation</vt:lpstr>
      <vt:lpstr>PowerPoint Presentation</vt:lpstr>
      <vt:lpstr>Algebraic Methods</vt:lpstr>
      <vt:lpstr>Algebraic Methods</vt:lpstr>
      <vt:lpstr>Algebraic Methods</vt:lpstr>
      <vt:lpstr>Algebraic Methods</vt:lpstr>
      <vt:lpstr>Algebraic Methods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Mr G Westwater (Staff)</cp:lastModifiedBy>
  <cp:revision>43</cp:revision>
  <dcterms:created xsi:type="dcterms:W3CDTF">2018-04-30T00:32:33Z</dcterms:created>
  <dcterms:modified xsi:type="dcterms:W3CDTF">2021-02-18T20:59:40Z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