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58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8279" y="2314192"/>
            <a:ext cx="558678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Algebraic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Methods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98105" y="472511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5132" y="1825624"/>
                <a:ext cx="4206239" cy="474934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Factorise each polynomial: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−16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Simplify the following algebraic fractions fully: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+18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+18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32" y="1825624"/>
                <a:ext cx="4206239" cy="4749347"/>
              </a:xfrm>
              <a:blipFill>
                <a:blip r:embed="rId2"/>
                <a:stretch>
                  <a:fillRect l="-2174" t="-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85064" y="1821269"/>
                <a:ext cx="4206239" cy="47493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For any integers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decide whether the following will always be odd, always be even, or could be either: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064" y="1821269"/>
                <a:ext cx="4206239" cy="4749347"/>
              </a:xfrm>
              <a:prstGeom prst="rect">
                <a:avLst/>
              </a:prstGeom>
              <a:blipFill>
                <a:blip r:embed="rId3"/>
                <a:stretch>
                  <a:fillRect l="-1449" t="-1412" r="-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9246" y="2242457"/>
                <a:ext cx="1506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246" y="2242457"/>
                <a:ext cx="1506374" cy="276999"/>
              </a:xfrm>
              <a:prstGeom prst="rect">
                <a:avLst/>
              </a:prstGeom>
              <a:blipFill>
                <a:blip r:embed="rId4"/>
                <a:stretch>
                  <a:fillRect l="-5263" t="-2222" r="-526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45920" y="2647406"/>
                <a:ext cx="1506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0" y="2647406"/>
                <a:ext cx="1506374" cy="276999"/>
              </a:xfrm>
              <a:prstGeom prst="rect">
                <a:avLst/>
              </a:prstGeom>
              <a:blipFill>
                <a:blip r:embed="rId5"/>
                <a:stretch>
                  <a:fillRect l="-5263" t="-2174" r="-526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28652" y="3043646"/>
                <a:ext cx="1762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−5)(3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652" y="3043646"/>
                <a:ext cx="1762855" cy="276999"/>
              </a:xfrm>
              <a:prstGeom prst="rect">
                <a:avLst/>
              </a:prstGeom>
              <a:blipFill>
                <a:blip r:embed="rId6"/>
                <a:stretch>
                  <a:fillRect l="-4152" t="-2174" r="-449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54926" y="4554583"/>
                <a:ext cx="455509" cy="408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926" y="4554583"/>
                <a:ext cx="455509" cy="408317"/>
              </a:xfrm>
              <a:prstGeom prst="rect">
                <a:avLst/>
              </a:prstGeom>
              <a:blipFill>
                <a:blip r:embed="rId7"/>
                <a:stretch>
                  <a:fillRect l="-5333" r="-800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33154" y="5124994"/>
                <a:ext cx="554895" cy="407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154" y="5124994"/>
                <a:ext cx="554895" cy="407547"/>
              </a:xfrm>
              <a:prstGeom prst="rect">
                <a:avLst/>
              </a:prstGeom>
              <a:blipFill>
                <a:blip r:embed="rId8"/>
                <a:stretch>
                  <a:fillRect l="-6593" t="-1493" r="-6593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11383" y="5677988"/>
                <a:ext cx="620105" cy="412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383" y="5677988"/>
                <a:ext cx="620105" cy="412677"/>
              </a:xfrm>
              <a:prstGeom prst="rect">
                <a:avLst/>
              </a:prstGeom>
              <a:blipFill>
                <a:blip r:embed="rId9"/>
                <a:stretch>
                  <a:fillRect l="-980" r="-6863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82046" y="3052354"/>
                <a:ext cx="5730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𝐸𝑣𝑒𝑛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046" y="3052354"/>
                <a:ext cx="573042" cy="276999"/>
              </a:xfrm>
              <a:prstGeom prst="rect">
                <a:avLst/>
              </a:prstGeom>
              <a:blipFill>
                <a:blip r:embed="rId10"/>
                <a:stretch>
                  <a:fillRect l="-8511" r="-957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78286" y="4267200"/>
                <a:ext cx="481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𝑂𝑑𝑑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86" y="4267200"/>
                <a:ext cx="481799" cy="276999"/>
              </a:xfrm>
              <a:prstGeom prst="rect">
                <a:avLst/>
              </a:prstGeom>
              <a:blipFill>
                <a:blip r:embed="rId11"/>
                <a:stretch>
                  <a:fillRect l="-11392" r="-1139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5554" y="3470365"/>
                <a:ext cx="71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𝐸𝑖𝑡h𝑒𝑟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554" y="3470365"/>
                <a:ext cx="718402" cy="276999"/>
              </a:xfrm>
              <a:prstGeom prst="rect">
                <a:avLst/>
              </a:prstGeom>
              <a:blipFill>
                <a:blip r:embed="rId12"/>
                <a:stretch>
                  <a:fillRect l="-7627" r="-762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77691" y="3875314"/>
                <a:ext cx="71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𝐸𝑖𝑡h𝑒𝑟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691" y="3875314"/>
                <a:ext cx="718402" cy="276999"/>
              </a:xfrm>
              <a:prstGeom prst="rect">
                <a:avLst/>
              </a:prstGeom>
              <a:blipFill>
                <a:blip r:embed="rId13"/>
                <a:stretch>
                  <a:fillRect l="-7692" r="-85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1A</a:t>
            </a: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8735" y="1461433"/>
            <a:ext cx="441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Prove by contradiction that there is no greatest odd integer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6949" y="2492722"/>
                <a:ext cx="43875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Assumption: There is a greatest odd integer,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949" y="2492722"/>
                <a:ext cx="4387556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16387" y="3293616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3992" y="4150310"/>
                <a:ext cx="38577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an integer, then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also an integer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992" y="4150310"/>
                <a:ext cx="3857787" cy="215444"/>
              </a:xfrm>
              <a:prstGeom prst="rect">
                <a:avLst/>
              </a:prstGeom>
              <a:blipFill>
                <a:blip r:embed="rId3"/>
                <a:stretch>
                  <a:fillRect l="-2844" t="-25714" r="-1738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91308" y="4524652"/>
                <a:ext cx="8124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308" y="4524652"/>
                <a:ext cx="812467" cy="215444"/>
              </a:xfrm>
              <a:prstGeom prst="rect">
                <a:avLst/>
              </a:prstGeom>
              <a:blipFill>
                <a:blip r:embed="rId4"/>
                <a:stretch>
                  <a:fillRect l="-1504" r="-225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38186" y="4898994"/>
                <a:ext cx="16144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+2=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𝑜𝑑𝑑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186" y="4898994"/>
                <a:ext cx="1614481" cy="215444"/>
              </a:xfrm>
              <a:prstGeom prst="rect">
                <a:avLst/>
              </a:prstGeom>
              <a:blipFill>
                <a:blip r:embed="rId5"/>
                <a:stretch>
                  <a:fillRect l="-755" r="-37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28769" y="4909351"/>
                <a:ext cx="5477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𝑜𝑑𝑑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769" y="4909351"/>
                <a:ext cx="547714" cy="215444"/>
              </a:xfrm>
              <a:prstGeom prst="rect">
                <a:avLst/>
              </a:prstGeom>
              <a:blipFill>
                <a:blip r:embed="rId6"/>
                <a:stretch>
                  <a:fillRect r="-1000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16387" y="5379867"/>
                <a:ext cx="4074852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would be an odd integer, and is greater than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Therefore, there is no greatest odd integer.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87" y="5379867"/>
                <a:ext cx="4074852" cy="646331"/>
              </a:xfrm>
              <a:prstGeom prst="rect">
                <a:avLst/>
              </a:prstGeom>
              <a:blipFill>
                <a:blip r:embed="rId7"/>
                <a:stretch>
                  <a:fillRect l="-1345" t="-9434" r="-2541" b="-16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75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>
                    <a:latin typeface="Comic Sans MS" panose="030F0702030302020204" pitchFamily="66" charset="0"/>
                  </a:rPr>
                  <a:t>Prove by contradiction that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u="sng" dirty="0">
                    <a:latin typeface="Comic Sans MS" panose="030F0702030302020204" pitchFamily="66" charset="0"/>
                  </a:rPr>
                  <a:t> is even, then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u="sng" dirty="0">
                    <a:latin typeface="Comic Sans MS" panose="030F0702030302020204" pitchFamily="66" charset="0"/>
                  </a:rPr>
                  <a:t> must be even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83582" y="2226392"/>
                <a:ext cx="4387556" cy="60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Assumption: There exists a number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odd, but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even.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582" y="2226392"/>
                <a:ext cx="4387556" cy="605871"/>
              </a:xfrm>
              <a:prstGeom prst="rect">
                <a:avLst/>
              </a:prstGeom>
              <a:blipFill>
                <a:blip r:embed="rId3"/>
                <a:stretch>
                  <a:fillRect t="-2000" r="-139" b="-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669653" y="2929631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95781" y="3612789"/>
                <a:ext cx="390668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odd then it can be written in the form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781" y="3612789"/>
                <a:ext cx="3906682" cy="1077218"/>
              </a:xfrm>
              <a:prstGeom prst="rect">
                <a:avLst/>
              </a:prstGeom>
              <a:blipFill>
                <a:blip r:embed="rId4"/>
                <a:stretch>
                  <a:fillRect t="-1136" b="-7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57747" y="4829029"/>
                <a:ext cx="16961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747" y="4829029"/>
                <a:ext cx="169614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30248" y="5327657"/>
                <a:ext cx="183670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=2(2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)+1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248" y="5327657"/>
                <a:ext cx="1836703" cy="338554"/>
              </a:xfrm>
              <a:prstGeom prst="rect">
                <a:avLst/>
              </a:prstGeom>
              <a:blipFill>
                <a:blip r:embed="rId6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86904" y="5778941"/>
                <a:ext cx="3906682" cy="852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odd, which contradicts the original statement that if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odd,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be even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904" y="5778941"/>
                <a:ext cx="3906682" cy="852093"/>
              </a:xfrm>
              <a:prstGeom prst="rect">
                <a:avLst/>
              </a:prstGeom>
              <a:blipFill>
                <a:blip r:embed="rId7"/>
                <a:stretch>
                  <a:fillRect t="-1429" b="-6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32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>
                    <a:latin typeface="Comic Sans MS" panose="030F0702030302020204" pitchFamily="66" charset="0"/>
                  </a:rPr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u="sng" dirty="0">
                    <a:latin typeface="Comic Sans MS" panose="030F0702030302020204" pitchFamily="66" charset="0"/>
                  </a:rPr>
                  <a:t> is an irrational number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blipFill>
                <a:blip r:embed="rId2"/>
                <a:stretch>
                  <a:fillRect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Assumption: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rational number, and can therefore be expressed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with the fraction is its simplest form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blipFill>
                <a:blip r:embed="rId3"/>
                <a:stretch>
                  <a:fillRect r="-139" b="-6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643019" y="2956263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18807" y="3528873"/>
                <a:ext cx="681789" cy="42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807" y="3528873"/>
                <a:ext cx="681789" cy="421719"/>
              </a:xfrm>
              <a:prstGeom prst="rect">
                <a:avLst/>
              </a:prstGeom>
              <a:blipFill>
                <a:blip r:embed="rId4"/>
                <a:stretch>
                  <a:fillRect r="-5357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80084" y="4080768"/>
                <a:ext cx="642099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084" y="4080768"/>
                <a:ext cx="642099" cy="494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68499" y="4756950"/>
                <a:ext cx="8542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499" y="4756950"/>
                <a:ext cx="854273" cy="246221"/>
              </a:xfrm>
              <a:prstGeom prst="rect">
                <a:avLst/>
              </a:prstGeom>
              <a:blipFill>
                <a:blip r:embed="rId6"/>
                <a:stretch>
                  <a:fillRect l="-5714" r="-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61101" y="5237824"/>
                <a:ext cx="11397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101" y="5237824"/>
                <a:ext cx="1139736" cy="246221"/>
              </a:xfrm>
              <a:prstGeom prst="rect">
                <a:avLst/>
              </a:prstGeom>
              <a:blipFill>
                <a:blip r:embed="rId7"/>
                <a:stretch>
                  <a:fillRect l="-3743" r="-107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62581" y="5700942"/>
                <a:ext cx="9698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581" y="5700942"/>
                <a:ext cx="969817" cy="246221"/>
              </a:xfrm>
              <a:prstGeom prst="rect">
                <a:avLst/>
              </a:prstGeom>
              <a:blipFill>
                <a:blip r:embed="rId8"/>
                <a:stretch>
                  <a:fillRect l="-5031" r="-125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88348" y="6164060"/>
                <a:ext cx="8560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348" y="6164060"/>
                <a:ext cx="856004" cy="246221"/>
              </a:xfrm>
              <a:prstGeom prst="rect">
                <a:avLst/>
              </a:prstGeom>
              <a:blipFill>
                <a:blip r:embed="rId9"/>
                <a:stretch>
                  <a:fillRect l="-5714" r="-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7013358" y="3835154"/>
            <a:ext cx="284086" cy="506027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7059226" y="4360416"/>
            <a:ext cx="284086" cy="506027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7168719" y="5419819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7134688" y="5865183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235299" y="3941686"/>
            <a:ext cx="1526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290045" y="4475825"/>
                <a:ext cx="130353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045" y="4475825"/>
                <a:ext cx="1303539" cy="276999"/>
              </a:xfrm>
              <a:prstGeom prst="rect">
                <a:avLst/>
              </a:prstGeom>
              <a:blipFill>
                <a:blip r:embed="rId10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06175" y="5734972"/>
                <a:ext cx="523782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even, so therefore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also be even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means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can be written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different integer…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75" y="5734972"/>
                <a:ext cx="5237825" cy="954107"/>
              </a:xfrm>
              <a:prstGeom prst="rect">
                <a:avLst/>
              </a:prstGeom>
              <a:blipFill>
                <a:blip r:embed="rId11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86834" y="5001088"/>
                <a:ext cx="15062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834" y="5001088"/>
                <a:ext cx="1506246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7214587" y="4915271"/>
            <a:ext cx="279647" cy="430565"/>
          </a:xfrm>
          <a:prstGeom prst="arc">
            <a:avLst>
              <a:gd name="adj1" fmla="val 16200000"/>
              <a:gd name="adj2" fmla="val 564513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372904" y="5499717"/>
            <a:ext cx="785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2139" y="5962836"/>
            <a:ext cx="988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18913" y="6056049"/>
                <a:ext cx="32048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also even, so therefore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must also be even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913" y="6056049"/>
                <a:ext cx="3204839" cy="523220"/>
              </a:xfrm>
              <a:prstGeom prst="rect">
                <a:avLst/>
              </a:prstGeom>
              <a:blipFill>
                <a:blip r:embed="rId13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32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  <p:bldP spid="19" grpId="0"/>
      <p:bldP spid="21" grpId="0"/>
      <p:bldP spid="22" grpId="0"/>
      <p:bldP spid="23" grpId="0"/>
      <p:bldP spid="24" grpId="0"/>
      <p:bldP spid="7" grpId="0" animBg="1"/>
      <p:bldP spid="26" grpId="0" animBg="1"/>
      <p:bldP spid="29" grpId="0" animBg="1"/>
      <p:bldP spid="30" grpId="0" animBg="1"/>
      <p:bldP spid="31" grpId="0"/>
      <p:bldP spid="32" grpId="0"/>
      <p:bldP spid="34" grpId="0" build="allAtOnce"/>
      <p:bldP spid="35" grpId="0"/>
      <p:bldP spid="3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>
                    <a:latin typeface="Comic Sans MS" panose="030F0702030302020204" pitchFamily="66" charset="0"/>
                  </a:rPr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u="sng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600" u="sng" dirty="0">
                    <a:latin typeface="Comic Sans MS" panose="030F0702030302020204" pitchFamily="66" charset="0"/>
                  </a:rPr>
                  <a:t> is an irrational number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735" y="1461433"/>
                <a:ext cx="4415668" cy="608821"/>
              </a:xfrm>
              <a:prstGeom prst="rect">
                <a:avLst/>
              </a:prstGeom>
              <a:blipFill>
                <a:blip r:embed="rId2"/>
                <a:stretch>
                  <a:fillRect b="-13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Assumption: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rational number, and can therefore be expressed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with the fraction is its simplest form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832472"/>
              </a:xfrm>
              <a:prstGeom prst="rect">
                <a:avLst/>
              </a:prstGeom>
              <a:blipFill>
                <a:blip r:embed="rId3"/>
                <a:stretch>
                  <a:fillRect r="-139" b="-6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60925" y="3034174"/>
                <a:ext cx="42695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have just shown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both even – how does this contradict the original statement?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925" y="3034174"/>
                <a:ext cx="4269567" cy="523220"/>
              </a:xfrm>
              <a:prstGeom prst="rect">
                <a:avLst/>
              </a:prstGeom>
              <a:blipFill>
                <a:blip r:embed="rId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13028" y="3787466"/>
                <a:ext cx="4269567" cy="1767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both even, then we can simplify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However, our assumption was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which has been fully simplified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we showed contradicts this!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028" y="3787466"/>
                <a:ext cx="4269567" cy="1767087"/>
              </a:xfrm>
              <a:prstGeom prst="rect">
                <a:avLst/>
              </a:prstGeom>
              <a:blipFill>
                <a:blip r:embed="rId5"/>
                <a:stretch>
                  <a:fillRect t="-345" b="-2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511041" y="5693546"/>
            <a:ext cx="4375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Legend has it that Pythagoras believed that all roots can be written as rational numbers. A student proved otherwise, so he had the student killed!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3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2" y="1497873"/>
            <a:ext cx="3648892" cy="4679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dirty="0">
                <a:latin typeface="Comic Sans MS" panose="030F0702030302020204" pitchFamily="66" charset="0"/>
              </a:rPr>
              <a:t>You need to be able to prove statements by contradiction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To prove a statement by contradiction, you need to follow these steps: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Assume the statement is false</a:t>
            </a:r>
          </a:p>
          <a:p>
            <a:pPr marL="342900" indent="-342900" algn="ctr">
              <a:buAutoNum type="arabicParenR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Use logical steps to show that this leads to an impossible outcome, or one that contradicts the original statement</a:t>
            </a:r>
          </a:p>
          <a:p>
            <a:pPr marL="342900" indent="-342900" algn="ctr">
              <a:buAutoNum type="arabicParenR"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The statement that shows the original assumption is false is known as the ‘negation’ of the statement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8735" y="1461433"/>
            <a:ext cx="441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Prove by contradiction that there are infinitely many Prime numbers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1336" y="2093227"/>
                <a:ext cx="43875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Assumption: There is a finite number of Primes, with the largest being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36" y="2093227"/>
                <a:ext cx="4387556" cy="523220"/>
              </a:xfrm>
              <a:prstGeom prst="rect">
                <a:avLst/>
              </a:prstGeom>
              <a:blipFill>
                <a:blip r:embed="rId2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78529" y="2663300"/>
            <a:ext cx="389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logical steps to reach a contradiction/impossibility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20574" y="3222594"/>
                <a:ext cx="35702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Imagine we listed all the prime numbers: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,…,…,…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574" y="3222594"/>
                <a:ext cx="3570208" cy="523220"/>
              </a:xfrm>
              <a:prstGeom prst="rect">
                <a:avLst/>
              </a:prstGeom>
              <a:blipFill>
                <a:blip r:embed="rId3"/>
                <a:stretch>
                  <a:fillRect l="-513" t="-2353"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32303" y="3854387"/>
                <a:ext cx="45897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number N will exist which is created by multiplying all the primes up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and then adding 1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03" y="3854387"/>
                <a:ext cx="4589755" cy="523220"/>
              </a:xfrm>
              <a:prstGeom prst="rect">
                <a:avLst/>
              </a:prstGeom>
              <a:blipFill>
                <a:blip r:embed="rId4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01809" y="4394446"/>
                <a:ext cx="1996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,…,…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809" y="4394446"/>
                <a:ext cx="1996765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95925" y="4795419"/>
            <a:ext cx="441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number will not be divisible by any of the primes, since 1 has been added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79037" y="5480479"/>
            <a:ext cx="4742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Therefore, this number must either be Prime, or have a prime factor which was not on the original list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Either way, the statement has been contradicted! 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8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0" grpId="0"/>
      <p:bldP spid="6" grpId="0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15947F-B389-4851-82E0-46BD1EEC5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9DB8EB-8CE3-4B12-AA38-E3A3C8206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5ADD1C-276E-47F7-B5A0-C49EB6A7787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1343</Words>
  <Application>Microsoft Office PowerPoint</Application>
  <PresentationFormat>On-screen Show (4:3)</PresentationFormat>
  <Paragraphs>136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Accent SF</vt:lpstr>
      <vt:lpstr>Arial</vt:lpstr>
      <vt:lpstr>Arial Black</vt:lpstr>
      <vt:lpstr>Calibri</vt:lpstr>
      <vt:lpstr>Calibri Light</vt:lpstr>
      <vt:lpstr>Cambria Math</vt:lpstr>
      <vt:lpstr>Comic Sans MS</vt:lpstr>
      <vt:lpstr>Wingdings</vt:lpstr>
      <vt:lpstr>Office Theme</vt:lpstr>
      <vt:lpstr>PowerPoint Presentation</vt:lpstr>
      <vt:lpstr>Prior Knowledge Check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43</cp:revision>
  <dcterms:created xsi:type="dcterms:W3CDTF">2018-04-30T00:32:33Z</dcterms:created>
  <dcterms:modified xsi:type="dcterms:W3CDTF">2021-02-18T15:37:26Z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