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9" r:id="rId7"/>
    <p:sldId id="258" r:id="rId8"/>
    <p:sldId id="272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8279" y="2314192"/>
            <a:ext cx="558678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Algebraic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Methods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98105" y="4725114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6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5132" y="1825624"/>
                <a:ext cx="4206239" cy="4749347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Factorise each polynomial: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−16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−25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2) Simplify the following algebraic fractions fully: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num>
                      <m:den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+9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+18</m:t>
                        </m:r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−12</m:t>
                        </m:r>
                      </m:num>
                      <m:den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−30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+18</m:t>
                        </m:r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5132" y="1825624"/>
                <a:ext cx="4206239" cy="4749347"/>
              </a:xfrm>
              <a:blipFill>
                <a:blip r:embed="rId2"/>
                <a:stretch>
                  <a:fillRect l="-2174" t="-2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585064" y="1821269"/>
                <a:ext cx="4206239" cy="47493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For any integers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decide whether the following will always be odd, always be even, or could be either: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064" y="1821269"/>
                <a:ext cx="4206239" cy="4749347"/>
              </a:xfrm>
              <a:prstGeom prst="rect">
                <a:avLst/>
              </a:prstGeom>
              <a:blipFill>
                <a:blip r:embed="rId3"/>
                <a:stretch>
                  <a:fillRect l="-1449" t="-1412" r="-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29246" y="2242457"/>
                <a:ext cx="15063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246" y="2242457"/>
                <a:ext cx="1506374" cy="276999"/>
              </a:xfrm>
              <a:prstGeom prst="rect">
                <a:avLst/>
              </a:prstGeom>
              <a:blipFill>
                <a:blip r:embed="rId4"/>
                <a:stretch>
                  <a:fillRect l="-5263" t="-2222" r="-5263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45920" y="2647406"/>
                <a:ext cx="15063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920" y="2647406"/>
                <a:ext cx="1506374" cy="276999"/>
              </a:xfrm>
              <a:prstGeom prst="rect">
                <a:avLst/>
              </a:prstGeom>
              <a:blipFill>
                <a:blip r:embed="rId5"/>
                <a:stretch>
                  <a:fillRect l="-5263" t="-2174" r="-526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28652" y="3043646"/>
                <a:ext cx="17628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−5)(3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652" y="3043646"/>
                <a:ext cx="1762855" cy="276999"/>
              </a:xfrm>
              <a:prstGeom prst="rect">
                <a:avLst/>
              </a:prstGeom>
              <a:blipFill>
                <a:blip r:embed="rId6"/>
                <a:stretch>
                  <a:fillRect l="-4152" t="-2174" r="-449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54926" y="4554583"/>
                <a:ext cx="455509" cy="4083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926" y="4554583"/>
                <a:ext cx="455509" cy="408317"/>
              </a:xfrm>
              <a:prstGeom prst="rect">
                <a:avLst/>
              </a:prstGeom>
              <a:blipFill>
                <a:blip r:embed="rId7"/>
                <a:stretch>
                  <a:fillRect l="-5333" r="-800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33154" y="5124994"/>
                <a:ext cx="554895" cy="4075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154" y="5124994"/>
                <a:ext cx="554895" cy="407547"/>
              </a:xfrm>
              <a:prstGeom prst="rect">
                <a:avLst/>
              </a:prstGeom>
              <a:blipFill>
                <a:blip r:embed="rId8"/>
                <a:stretch>
                  <a:fillRect l="-6593" t="-1493" r="-6593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11383" y="5677988"/>
                <a:ext cx="620105" cy="4126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383" y="5677988"/>
                <a:ext cx="620105" cy="412677"/>
              </a:xfrm>
              <a:prstGeom prst="rect">
                <a:avLst/>
              </a:prstGeom>
              <a:blipFill>
                <a:blip r:embed="rId9"/>
                <a:stretch>
                  <a:fillRect l="-980" r="-6863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82046" y="3052354"/>
                <a:ext cx="5730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046" y="3052354"/>
                <a:ext cx="573042" cy="276999"/>
              </a:xfrm>
              <a:prstGeom prst="rect">
                <a:avLst/>
              </a:prstGeom>
              <a:blipFill>
                <a:blip r:embed="rId10"/>
                <a:stretch>
                  <a:fillRect l="-8511" r="-957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78286" y="4267200"/>
                <a:ext cx="4817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286" y="4267200"/>
                <a:ext cx="481799" cy="276999"/>
              </a:xfrm>
              <a:prstGeom prst="rect">
                <a:avLst/>
              </a:prstGeom>
              <a:blipFill>
                <a:blip r:embed="rId11"/>
                <a:stretch>
                  <a:fillRect l="-11392" r="-11392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95554" y="3470365"/>
                <a:ext cx="7184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𝐸𝑖𝑡h𝑒𝑟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5554" y="3470365"/>
                <a:ext cx="718402" cy="276999"/>
              </a:xfrm>
              <a:prstGeom prst="rect">
                <a:avLst/>
              </a:prstGeom>
              <a:blipFill>
                <a:blip r:embed="rId12"/>
                <a:stretch>
                  <a:fillRect l="-7627" r="-762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477691" y="3875314"/>
                <a:ext cx="7184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𝐸𝑖𝑡h𝑒𝑟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691" y="3875314"/>
                <a:ext cx="718402" cy="276999"/>
              </a:xfrm>
              <a:prstGeom prst="rect">
                <a:avLst/>
              </a:prstGeom>
              <a:blipFill>
                <a:blip r:embed="rId13"/>
                <a:stretch>
                  <a:fillRect l="-7692" r="-854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28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1A</a:t>
            </a:r>
          </a:p>
        </p:txBody>
      </p:sp>
    </p:spTree>
    <p:extLst>
      <p:ext uri="{BB962C8B-B14F-4D97-AF65-F5344CB8AC3E}">
        <p14:creationId xmlns:p14="http://schemas.microsoft.com/office/powerpoint/2010/main" val="319023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2" y="1497873"/>
            <a:ext cx="3648892" cy="46790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dirty="0">
                <a:latin typeface="Comic Sans MS" panose="030F0702030302020204" pitchFamily="66" charset="0"/>
              </a:rPr>
              <a:t>You need to be able to prove statements by contradiction</a:t>
            </a: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To prove a statement by contradiction, you need to follow these steps:</a:t>
            </a: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Assume the statement is false</a:t>
            </a: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Use logical steps to show that this leads to an impossible outcome, or one that contradicts the original statement</a:t>
            </a:r>
          </a:p>
          <a:p>
            <a:pPr marL="342900" indent="-342900" algn="ctr">
              <a:buAutoNum type="arabicParenR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The statement that shows the original assumption is false is known as the ‘negation’ of the statement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35" y="1461433"/>
            <a:ext cx="4415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Prove by contradiction that there is no greatest odd integer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6949" y="2492722"/>
                <a:ext cx="43875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Assumption: There is a greatest odd integer,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949" y="2492722"/>
                <a:ext cx="4387556" cy="584775"/>
              </a:xfrm>
              <a:prstGeom prst="rect">
                <a:avLst/>
              </a:prstGeom>
              <a:blipFill>
                <a:blip r:embed="rId2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616387" y="3293616"/>
            <a:ext cx="3897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use logical steps to reach a contradiction/impossibility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53992" y="4150310"/>
                <a:ext cx="38577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an integer, then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also an integer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3992" y="4150310"/>
                <a:ext cx="3857787" cy="215444"/>
              </a:xfrm>
              <a:prstGeom prst="rect">
                <a:avLst/>
              </a:prstGeom>
              <a:blipFill>
                <a:blip r:embed="rId3"/>
                <a:stretch>
                  <a:fillRect l="-2844" t="-25714" r="-1738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91308" y="4524652"/>
                <a:ext cx="8124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0" dirty="0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308" y="4524652"/>
                <a:ext cx="812467" cy="215444"/>
              </a:xfrm>
              <a:prstGeom prst="rect">
                <a:avLst/>
              </a:prstGeom>
              <a:blipFill>
                <a:blip r:embed="rId4"/>
                <a:stretch>
                  <a:fillRect l="-1504" r="-2256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38186" y="4898994"/>
                <a:ext cx="161448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+2=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𝑜𝑑𝑑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8186" y="4898994"/>
                <a:ext cx="1614481" cy="215444"/>
              </a:xfrm>
              <a:prstGeom prst="rect">
                <a:avLst/>
              </a:prstGeom>
              <a:blipFill>
                <a:blip r:embed="rId5"/>
                <a:stretch>
                  <a:fillRect l="-755" r="-377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128769" y="4909351"/>
                <a:ext cx="5477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0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𝑜𝑑𝑑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8769" y="4909351"/>
                <a:ext cx="547714" cy="215444"/>
              </a:xfrm>
              <a:prstGeom prst="rect">
                <a:avLst/>
              </a:prstGeom>
              <a:blipFill>
                <a:blip r:embed="rId6"/>
                <a:stretch>
                  <a:fillRect r="-10000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16387" y="5379867"/>
                <a:ext cx="4074852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would be an odd integer, and is greater than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 Therefore, there is no greatest odd integer.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387" y="5379867"/>
                <a:ext cx="4074852" cy="646331"/>
              </a:xfrm>
              <a:prstGeom prst="rect">
                <a:avLst/>
              </a:prstGeom>
              <a:blipFill>
                <a:blip r:embed="rId7"/>
                <a:stretch>
                  <a:fillRect l="-1345" t="-9434" r="-2541" b="-160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575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2" y="1497873"/>
            <a:ext cx="3648892" cy="46790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dirty="0">
                <a:latin typeface="Comic Sans MS" panose="030F0702030302020204" pitchFamily="66" charset="0"/>
              </a:rPr>
              <a:t>You need to be able to prove statements by contradiction</a:t>
            </a: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To prove a statement by contradiction, you need to follow these steps:</a:t>
            </a: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Assume the statement is false</a:t>
            </a: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Use logical steps to show that this leads to an impossible outcome, or one that contradicts the original statement</a:t>
            </a:r>
          </a:p>
          <a:p>
            <a:pPr marL="342900" indent="-342900" algn="ctr">
              <a:buAutoNum type="arabicParenR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The statement that shows the original assumption is false is known as the ‘negation’ of the statement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08735" y="1461433"/>
                <a:ext cx="44156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u="sng" dirty="0">
                    <a:latin typeface="Comic Sans MS" panose="030F0702030302020204" pitchFamily="66" charset="0"/>
                  </a:rPr>
                  <a:t>Prove by contradiction that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u="sng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u="sng" dirty="0">
                    <a:latin typeface="Comic Sans MS" panose="030F0702030302020204" pitchFamily="66" charset="0"/>
                  </a:rPr>
                  <a:t> is even, then </a:t>
                </a:r>
                <a14:m>
                  <m:oMath xmlns:m="http://schemas.openxmlformats.org/officeDocument/2006/math">
                    <m:r>
                      <a:rPr lang="en-GB" sz="1600" i="1" u="sng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u="sng" dirty="0">
                    <a:latin typeface="Comic Sans MS" panose="030F0702030302020204" pitchFamily="66" charset="0"/>
                  </a:rPr>
                  <a:t> must be even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735" y="1461433"/>
                <a:ext cx="4415668" cy="584775"/>
              </a:xfrm>
              <a:prstGeom prst="rect">
                <a:avLst/>
              </a:prstGeom>
              <a:blipFill>
                <a:blip r:embed="rId2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83582" y="2226392"/>
                <a:ext cx="4387556" cy="605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Assumption: There exists a number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odd, but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even.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582" y="2226392"/>
                <a:ext cx="4387556" cy="605871"/>
              </a:xfrm>
              <a:prstGeom prst="rect">
                <a:avLst/>
              </a:prstGeom>
              <a:blipFill>
                <a:blip r:embed="rId3"/>
                <a:stretch>
                  <a:fillRect t="-2000" r="-139" b="-9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669653" y="2929631"/>
            <a:ext cx="3897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use logical steps to reach a contradiction/impossibility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95781" y="3612789"/>
                <a:ext cx="390668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odd then it can be written in the form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Therefore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781" y="3612789"/>
                <a:ext cx="3906682" cy="1077218"/>
              </a:xfrm>
              <a:prstGeom prst="rect">
                <a:avLst/>
              </a:prstGeom>
              <a:blipFill>
                <a:blip r:embed="rId4"/>
                <a:stretch>
                  <a:fillRect t="-1136" b="-73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657747" y="4829029"/>
                <a:ext cx="169614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747" y="4829029"/>
                <a:ext cx="1696141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30248" y="5327657"/>
                <a:ext cx="183670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=2(2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)+1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248" y="5327657"/>
                <a:ext cx="1836703" cy="338554"/>
              </a:xfrm>
              <a:prstGeom prst="rect">
                <a:avLst/>
              </a:prstGeom>
              <a:blipFill>
                <a:blip r:embed="rId6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686904" y="5778941"/>
                <a:ext cx="3906682" cy="8520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odd, which contradicts the original statement that if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odd,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be even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904" y="5778941"/>
                <a:ext cx="3906682" cy="852093"/>
              </a:xfrm>
              <a:prstGeom prst="rect">
                <a:avLst/>
              </a:prstGeom>
              <a:blipFill>
                <a:blip r:embed="rId7"/>
                <a:stretch>
                  <a:fillRect t="-1429" b="-6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532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  <p:bldP spid="17" grpId="0"/>
      <p:bldP spid="1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2" y="1497873"/>
            <a:ext cx="3648892" cy="46790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dirty="0">
                <a:latin typeface="Comic Sans MS" panose="030F0702030302020204" pitchFamily="66" charset="0"/>
              </a:rPr>
              <a:t>You need to be able to prove statements by contradiction</a:t>
            </a: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To prove a statement by contradiction, you need to follow these steps:</a:t>
            </a: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Assume the statement is false</a:t>
            </a: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Use logical steps to show that this leads to an impossible outcome, or one that contradicts the original statement</a:t>
            </a:r>
          </a:p>
          <a:p>
            <a:pPr marL="342900" indent="-342900" algn="ctr">
              <a:buAutoNum type="arabicParenR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The statement that shows the original assumption is false is known as the ‘negation’ of the statement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08735" y="1461433"/>
                <a:ext cx="4415668" cy="608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u="sng" dirty="0">
                    <a:latin typeface="Comic Sans MS" panose="030F0702030302020204" pitchFamily="66" charset="0"/>
                  </a:rPr>
                  <a:t>Prove by contradiction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i="1" u="sng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600" u="sng" dirty="0">
                    <a:latin typeface="Comic Sans MS" panose="030F0702030302020204" pitchFamily="66" charset="0"/>
                  </a:rPr>
                  <a:t> is an irrational number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735" y="1461433"/>
                <a:ext cx="4415668" cy="608821"/>
              </a:xfrm>
              <a:prstGeom prst="rect">
                <a:avLst/>
              </a:prstGeom>
              <a:blipFill>
                <a:blip r:embed="rId2"/>
                <a:stretch>
                  <a:fillRect b="-13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01336" y="2093227"/>
                <a:ext cx="4387556" cy="8324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Assumption: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rational number, and can therefore be expressed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with the fraction is its simplest form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336" y="2093227"/>
                <a:ext cx="4387556" cy="832472"/>
              </a:xfrm>
              <a:prstGeom prst="rect">
                <a:avLst/>
              </a:prstGeom>
              <a:blipFill>
                <a:blip r:embed="rId3"/>
                <a:stretch>
                  <a:fillRect r="-139" b="-6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643019" y="2956263"/>
            <a:ext cx="3897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use logical steps to reach a contradiction/impossibility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218807" y="3528873"/>
                <a:ext cx="681789" cy="4217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8807" y="3528873"/>
                <a:ext cx="681789" cy="421719"/>
              </a:xfrm>
              <a:prstGeom prst="rect">
                <a:avLst/>
              </a:prstGeom>
              <a:blipFill>
                <a:blip r:embed="rId4"/>
                <a:stretch>
                  <a:fillRect r="-5357" b="-15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380084" y="4080768"/>
                <a:ext cx="642099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0084" y="4080768"/>
                <a:ext cx="642099" cy="494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168499" y="4756950"/>
                <a:ext cx="85427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499" y="4756950"/>
                <a:ext cx="854273" cy="246221"/>
              </a:xfrm>
              <a:prstGeom prst="rect">
                <a:avLst/>
              </a:prstGeom>
              <a:blipFill>
                <a:blip r:embed="rId6"/>
                <a:stretch>
                  <a:fillRect l="-5714" r="-14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161101" y="5237824"/>
                <a:ext cx="113973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101" y="5237824"/>
                <a:ext cx="1139736" cy="246221"/>
              </a:xfrm>
              <a:prstGeom prst="rect">
                <a:avLst/>
              </a:prstGeom>
              <a:blipFill>
                <a:blip r:embed="rId7"/>
                <a:stretch>
                  <a:fillRect l="-3743" r="-107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162581" y="5700942"/>
                <a:ext cx="96981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581" y="5700942"/>
                <a:ext cx="969817" cy="246221"/>
              </a:xfrm>
              <a:prstGeom prst="rect">
                <a:avLst/>
              </a:prstGeom>
              <a:blipFill>
                <a:blip r:embed="rId8"/>
                <a:stretch>
                  <a:fillRect l="-5031" r="-125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88348" y="6164060"/>
                <a:ext cx="85600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8348" y="6164060"/>
                <a:ext cx="856004" cy="246221"/>
              </a:xfrm>
              <a:prstGeom prst="rect">
                <a:avLst/>
              </a:prstGeom>
              <a:blipFill>
                <a:blip r:embed="rId9"/>
                <a:stretch>
                  <a:fillRect l="-5714" r="-14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7013358" y="3835154"/>
            <a:ext cx="284086" cy="506027"/>
          </a:xfrm>
          <a:prstGeom prst="arc">
            <a:avLst>
              <a:gd name="adj1" fmla="val 16200000"/>
              <a:gd name="adj2" fmla="val 564513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7059226" y="4360416"/>
            <a:ext cx="284086" cy="506027"/>
          </a:xfrm>
          <a:prstGeom prst="arc">
            <a:avLst>
              <a:gd name="adj1" fmla="val 16200000"/>
              <a:gd name="adj2" fmla="val 564513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7168719" y="5419819"/>
            <a:ext cx="279647" cy="430565"/>
          </a:xfrm>
          <a:prstGeom prst="arc">
            <a:avLst>
              <a:gd name="adj1" fmla="val 16200000"/>
              <a:gd name="adj2" fmla="val 564513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7134688" y="5865183"/>
            <a:ext cx="279647" cy="430565"/>
          </a:xfrm>
          <a:prstGeom prst="arc">
            <a:avLst>
              <a:gd name="adj1" fmla="val 16200000"/>
              <a:gd name="adj2" fmla="val 564513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7235299" y="3941686"/>
            <a:ext cx="15269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both sides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290045" y="4475825"/>
                <a:ext cx="130353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045" y="4475825"/>
                <a:ext cx="1303539" cy="276999"/>
              </a:xfrm>
              <a:prstGeom prst="rect">
                <a:avLst/>
              </a:prstGeom>
              <a:blipFill>
                <a:blip r:embed="rId10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06175" y="5734972"/>
                <a:ext cx="523782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means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even, so therefore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must also be even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This means that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can be written as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𝑛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𝑛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different integer…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175" y="5734972"/>
                <a:ext cx="5237825" cy="954107"/>
              </a:xfrm>
              <a:prstGeom prst="rect">
                <a:avLst/>
              </a:prstGeom>
              <a:blipFill>
                <a:blip r:embed="rId11"/>
                <a:stretch>
                  <a:fillRect t="-1282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486834" y="5001088"/>
                <a:ext cx="150624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6834" y="5001088"/>
                <a:ext cx="1506246" cy="276999"/>
              </a:xfrm>
              <a:prstGeom prst="rect">
                <a:avLst/>
              </a:prstGeom>
              <a:blipFill>
                <a:blip r:embed="rId1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7214587" y="4915271"/>
            <a:ext cx="279647" cy="430565"/>
          </a:xfrm>
          <a:prstGeom prst="arc">
            <a:avLst>
              <a:gd name="adj1" fmla="val 16200000"/>
              <a:gd name="adj2" fmla="val 564513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372904" y="5499717"/>
            <a:ext cx="785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92139" y="5962836"/>
            <a:ext cx="988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618913" y="6056049"/>
                <a:ext cx="32048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means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also even, so therefore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must also be even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913" y="6056049"/>
                <a:ext cx="3204839" cy="523220"/>
              </a:xfrm>
              <a:prstGeom prst="rect">
                <a:avLst/>
              </a:prstGeom>
              <a:blipFill>
                <a:blip r:embed="rId13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232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6" grpId="0"/>
      <p:bldP spid="19" grpId="0"/>
      <p:bldP spid="21" grpId="0"/>
      <p:bldP spid="22" grpId="0"/>
      <p:bldP spid="23" grpId="0"/>
      <p:bldP spid="24" grpId="0"/>
      <p:bldP spid="7" grpId="0" animBg="1"/>
      <p:bldP spid="26" grpId="0" animBg="1"/>
      <p:bldP spid="29" grpId="0" animBg="1"/>
      <p:bldP spid="30" grpId="0" animBg="1"/>
      <p:bldP spid="31" grpId="0"/>
      <p:bldP spid="32" grpId="0"/>
      <p:bldP spid="34" grpId="0" build="allAtOnce"/>
      <p:bldP spid="35" grpId="0"/>
      <p:bldP spid="36" grpId="0" animBg="1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2" y="1497873"/>
            <a:ext cx="3648892" cy="46790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dirty="0">
                <a:latin typeface="Comic Sans MS" panose="030F0702030302020204" pitchFamily="66" charset="0"/>
              </a:rPr>
              <a:t>You need to be able to prove statements by contradiction</a:t>
            </a: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To prove a statement by contradiction, you need to follow these steps:</a:t>
            </a: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Assume the statement is false</a:t>
            </a: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Use logical steps to show that this leads to an impossible outcome, or one that contradicts the original statement</a:t>
            </a:r>
          </a:p>
          <a:p>
            <a:pPr marL="342900" indent="-342900" algn="ctr">
              <a:buAutoNum type="arabicParenR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The statement that shows the original assumption is false is known as the ‘negation’ of the statement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08735" y="1461433"/>
                <a:ext cx="4415668" cy="608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u="sng" dirty="0">
                    <a:latin typeface="Comic Sans MS" panose="030F0702030302020204" pitchFamily="66" charset="0"/>
                  </a:rPr>
                  <a:t>Prove by contradiction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i="1" u="sng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600" u="sng" dirty="0">
                    <a:latin typeface="Comic Sans MS" panose="030F0702030302020204" pitchFamily="66" charset="0"/>
                  </a:rPr>
                  <a:t> is an irrational number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735" y="1461433"/>
                <a:ext cx="4415668" cy="608821"/>
              </a:xfrm>
              <a:prstGeom prst="rect">
                <a:avLst/>
              </a:prstGeom>
              <a:blipFill>
                <a:blip r:embed="rId2"/>
                <a:stretch>
                  <a:fillRect b="-13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01336" y="2093227"/>
                <a:ext cx="4387556" cy="8324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Assumption: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rational number, and can therefore be expressed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with the fraction is its simplest form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336" y="2093227"/>
                <a:ext cx="4387556" cy="832472"/>
              </a:xfrm>
              <a:prstGeom prst="rect">
                <a:avLst/>
              </a:prstGeom>
              <a:blipFill>
                <a:blip r:embed="rId3"/>
                <a:stretch>
                  <a:fillRect r="-139" b="-6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560925" y="3034174"/>
                <a:ext cx="426956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have just shown that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are both even – how does this contradict the original statement?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0925" y="3034174"/>
                <a:ext cx="4269567" cy="523220"/>
              </a:xfrm>
              <a:prstGeom prst="rect">
                <a:avLst/>
              </a:prstGeom>
              <a:blipFill>
                <a:blip r:embed="rId4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513028" y="3787466"/>
                <a:ext cx="4269567" cy="1767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are both even, then we can simplify the fraction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However, our assumption was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be written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which has been fully simplified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What we showed contradicts this!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028" y="3787466"/>
                <a:ext cx="4269567" cy="1767087"/>
              </a:xfrm>
              <a:prstGeom prst="rect">
                <a:avLst/>
              </a:prstGeom>
              <a:blipFill>
                <a:blip r:embed="rId5"/>
                <a:stretch>
                  <a:fillRect t="-345" b="-2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511041" y="5693546"/>
            <a:ext cx="43755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Legend has it that Pythagoras believed that all roots can be written as rational numbers. A student proved otherwise, so he had the student killed!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03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2" y="1497873"/>
            <a:ext cx="3648892" cy="46790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dirty="0">
                <a:latin typeface="Comic Sans MS" panose="030F0702030302020204" pitchFamily="66" charset="0"/>
              </a:rPr>
              <a:t>You need to be able to prove statements by contradiction</a:t>
            </a: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To prove a statement by contradiction, you need to follow these steps:</a:t>
            </a: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Assume the statement is false</a:t>
            </a: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Use logical steps to show that this leads to an impossible outcome, or one that contradicts the original statement</a:t>
            </a:r>
          </a:p>
          <a:p>
            <a:pPr marL="342900" indent="-342900" algn="ctr">
              <a:buAutoNum type="arabicParenR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The statement that shows the original assumption is false is known as the ‘negation’ of the statement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35" y="1461433"/>
            <a:ext cx="4415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Prove by contradiction that there are infinitely many Prime numbers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01336" y="2093227"/>
                <a:ext cx="43875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Assumption: There is a finite number of Primes, with the largest being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336" y="2093227"/>
                <a:ext cx="4387556" cy="523220"/>
              </a:xfrm>
              <a:prstGeom prst="rect">
                <a:avLst/>
              </a:prstGeom>
              <a:blipFill>
                <a:blip r:embed="rId2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678529" y="2663300"/>
            <a:ext cx="3897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use logical steps to reach a contradiction/impossibility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20574" y="3222594"/>
                <a:ext cx="35702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Imagine we listed all the prime numbers: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,…,…,…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574" y="3222594"/>
                <a:ext cx="3570208" cy="523220"/>
              </a:xfrm>
              <a:prstGeom prst="rect">
                <a:avLst/>
              </a:prstGeom>
              <a:blipFill>
                <a:blip r:embed="rId3"/>
                <a:stretch>
                  <a:fillRect l="-513" t="-2353" b="-2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32303" y="3854387"/>
                <a:ext cx="45897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 number N will exist which is created by multiplying all the primes up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𝑝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and then adding 1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303" y="3854387"/>
                <a:ext cx="4589755" cy="523220"/>
              </a:xfrm>
              <a:prstGeom prst="rect">
                <a:avLst/>
              </a:prstGeom>
              <a:blipFill>
                <a:blip r:embed="rId4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01809" y="4394446"/>
                <a:ext cx="19967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,…,…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1809" y="4394446"/>
                <a:ext cx="1996765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395925" y="4795419"/>
            <a:ext cx="4419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number will not be divisible by any of the primes, since 1 has been added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79037" y="5480479"/>
            <a:ext cx="4742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Therefore, this number must either be Prime, or have a prime factor which was not on the original list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Either way, the statement has been contradicted! 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88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0" grpId="0"/>
      <p:bldP spid="6" grpId="0"/>
      <p:bldP spid="13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15947F-B389-4851-82E0-46BD1EEC53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9DB8EB-8CE3-4B12-AA38-E3A3C82065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5ADD1C-276E-47F7-B5A0-C49EB6A77874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1343</Words>
  <Application>Microsoft Office PowerPoint</Application>
  <PresentationFormat>On-screen Show (4:3)</PresentationFormat>
  <Paragraphs>136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Accent SF</vt:lpstr>
      <vt:lpstr>Arial</vt:lpstr>
      <vt:lpstr>Arial Black</vt:lpstr>
      <vt:lpstr>Calibri</vt:lpstr>
      <vt:lpstr>Calibri Light</vt:lpstr>
      <vt:lpstr>Cambria Math</vt:lpstr>
      <vt:lpstr>Comic Sans MS</vt:lpstr>
      <vt:lpstr>Wingdings</vt:lpstr>
      <vt:lpstr>Office Theme</vt:lpstr>
      <vt:lpstr>PowerPoint Presentation</vt:lpstr>
      <vt:lpstr>Prior Knowledge Check</vt:lpstr>
      <vt:lpstr>PowerPoint Presentation</vt:lpstr>
      <vt:lpstr>Algebraic Methods</vt:lpstr>
      <vt:lpstr>Algebraic Methods</vt:lpstr>
      <vt:lpstr>Algebraic Methods</vt:lpstr>
      <vt:lpstr>Algebraic Methods</vt:lpstr>
      <vt:lpstr>Algebraic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43</cp:revision>
  <dcterms:created xsi:type="dcterms:W3CDTF">2018-04-30T00:32:33Z</dcterms:created>
  <dcterms:modified xsi:type="dcterms:W3CDTF">2021-02-18T15:37:26Z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