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9" r:id="rId6"/>
    <p:sldId id="258" r:id="rId7"/>
    <p:sldId id="260" r:id="rId8"/>
    <p:sldId id="269" r:id="rId9"/>
    <p:sldId id="27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10000">
              <a:schemeClr val="accent6">
                <a:lumMod val="20000"/>
                <a:lumOff val="80000"/>
              </a:schemeClr>
            </a:gs>
            <a:gs pos="90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10000">
              <a:schemeClr val="accent6">
                <a:lumMod val="20000"/>
                <a:lumOff val="80000"/>
              </a:schemeClr>
            </a:gs>
            <a:gs pos="90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1679198" y="1964165"/>
            <a:ext cx="5785623" cy="191590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000" b="1" u="sng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onstantia" panose="02030602050306030303" pitchFamily="18" charset="0"/>
              </a:rPr>
              <a:t>Statistics</a:t>
            </a:r>
          </a:p>
          <a:p>
            <a:pPr algn="ctr"/>
            <a:r>
              <a:rPr lang="en-US" altLang="ja-JP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onstantia" panose="02030602050306030303" pitchFamily="18" charset="0"/>
              </a:rPr>
              <a:t>Data Collection</a:t>
            </a:r>
            <a:endParaRPr lang="ja-JP" altLang="en-US" sz="6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64447" y="4039339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549" y="1825625"/>
            <a:ext cx="3979817" cy="4351338"/>
          </a:xfrm>
        </p:spPr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en-US" sz="1800" dirty="0">
                <a:latin typeface="Comic Sans MS" panose="030F0702030302020204" pitchFamily="66" charset="0"/>
              </a:rPr>
              <a:t>Find the mean, median, mode and range of these data sets</a:t>
            </a:r>
          </a:p>
          <a:p>
            <a:pPr marL="457200" indent="-457200">
              <a:buAutoNum type="alphaLcParenR"/>
            </a:pPr>
            <a:r>
              <a:rPr lang="en-US" sz="1800" dirty="0">
                <a:latin typeface="Comic Sans MS" panose="030F0702030302020204" pitchFamily="66" charset="0"/>
              </a:rPr>
              <a:t>1, 3, 4, 4, 6, 7, 8, 9, 11</a:t>
            </a:r>
          </a:p>
          <a:p>
            <a:pPr marL="457200" indent="-457200">
              <a:buAutoNum type="alphaLcParenR"/>
            </a:pPr>
            <a:r>
              <a:rPr lang="en-US" sz="1800" dirty="0">
                <a:latin typeface="Comic Sans MS" panose="030F0702030302020204" pitchFamily="66" charset="0"/>
              </a:rPr>
              <a:t>20, 18, 17, 20, 14, 23, 19, 16</a:t>
            </a: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1800" dirty="0">
                <a:latin typeface="Comic Sans MS" panose="030F0702030302020204" pitchFamily="66" charset="0"/>
              </a:rPr>
              <a:t>2) Here is a question from a questionnaire surveying TV viewing habits.</a:t>
            </a: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1800" dirty="0">
                <a:latin typeface="Comic Sans MS" panose="030F0702030302020204" pitchFamily="66" charset="0"/>
              </a:rPr>
              <a:t>Give 2 criticisms and write an improved version of the question.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618309" y="4380409"/>
            <a:ext cx="2882520" cy="1107996"/>
            <a:chOff x="644435" y="5059680"/>
            <a:chExt cx="2882520" cy="1107996"/>
          </a:xfrm>
        </p:grpSpPr>
        <p:sp>
          <p:nvSpPr>
            <p:cNvPr id="4" name="TextBox 3"/>
            <p:cNvSpPr txBox="1"/>
            <p:nvPr/>
          </p:nvSpPr>
          <p:spPr>
            <a:xfrm>
              <a:off x="644435" y="5059680"/>
              <a:ext cx="2882520" cy="1107996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latin typeface="Comic Sans MS" panose="030F0702030302020204" pitchFamily="66" charset="0"/>
                </a:rPr>
                <a:t>How much TV do you watch?</a:t>
              </a:r>
            </a:p>
            <a:p>
              <a:r>
                <a:rPr lang="en-US" sz="1600" dirty="0">
                  <a:latin typeface="Comic Sans MS" panose="030F0702030302020204" pitchFamily="66" charset="0"/>
                </a:rPr>
                <a:t>0-1 Hours</a:t>
              </a:r>
            </a:p>
            <a:p>
              <a:r>
                <a:rPr lang="en-US" sz="1600" dirty="0">
                  <a:latin typeface="Comic Sans MS" panose="030F0702030302020204" pitchFamily="66" charset="0"/>
                </a:rPr>
                <a:t>1-2 Hours</a:t>
              </a:r>
            </a:p>
            <a:p>
              <a:r>
                <a:rPr lang="en-US" sz="1600" dirty="0">
                  <a:latin typeface="Comic Sans MS" panose="030F0702030302020204" pitchFamily="66" charset="0"/>
                </a:rPr>
                <a:t>3-4 Hours</a:t>
              </a:r>
              <a:endParaRPr lang="en-GB" sz="1600" dirty="0">
                <a:latin typeface="Comic Sans MS" panose="030F0702030302020204" pitchFamily="66" charset="0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1741714" y="5373189"/>
              <a:ext cx="165463" cy="174171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1772194" y="5612675"/>
              <a:ext cx="165463" cy="174171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767839" y="5878287"/>
              <a:ext cx="165463" cy="174171"/>
            </a:xfrm>
            <a:prstGeom prst="rect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 txBox="1">
            <a:spLocks/>
          </p:cNvSpPr>
          <p:nvPr/>
        </p:nvSpPr>
        <p:spPr>
          <a:xfrm>
            <a:off x="4894217" y="1834334"/>
            <a:ext cx="397981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latin typeface="Comic Sans MS" panose="030F0702030302020204" pitchFamily="66" charset="0"/>
              </a:rPr>
              <a:t>3) Rebecca records the shoe size, x, of the female students in her year. The results are in the table.</a:t>
            </a: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18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sz="1800" dirty="0">
                <a:latin typeface="Comic Sans MS" panose="030F0702030302020204" pitchFamily="66" charset="0"/>
              </a:rPr>
              <a:t>Find the mean shoe size.</a:t>
            </a:r>
            <a:endParaRPr lang="en-GB" sz="18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0" name="Table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43122436"/>
                  </p:ext>
                </p:extLst>
              </p:nvPr>
            </p:nvGraphicFramePr>
            <p:xfrm>
              <a:off x="5608320" y="2699657"/>
              <a:ext cx="2525486" cy="20421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262743">
                      <a:extLst>
                        <a:ext uri="{9D8B030D-6E8A-4147-A177-3AD203B41FA5}">
                          <a16:colId xmlns:a16="http://schemas.microsoft.com/office/drawing/2014/main" val="707735086"/>
                        </a:ext>
                      </a:extLst>
                    </a:gridCol>
                    <a:gridCol w="1262743">
                      <a:extLst>
                        <a:ext uri="{9D8B030D-6E8A-4147-A177-3AD203B41FA5}">
                          <a16:colId xmlns:a16="http://schemas.microsoft.com/office/drawing/2014/main" val="2726936856"/>
                        </a:ext>
                      </a:extLst>
                    </a:gridCol>
                  </a:tblGrid>
                  <a:tr h="28448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14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omic Sans MS" panose="030F0702030302020204" pitchFamily="66" charset="0"/>
                            </a:rPr>
                            <a:t>Number of students,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i="1" dirty="0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</m:oMath>
                          </a14:m>
                          <a:endParaRPr lang="en-GB" sz="14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19906203"/>
                      </a:ext>
                    </a:extLst>
                  </a:tr>
                  <a:tr h="2844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omic Sans MS" panose="030F0702030302020204" pitchFamily="66" charset="0"/>
                            </a:rPr>
                            <a:t>35</a:t>
                          </a:r>
                          <a:endParaRPr lang="en-GB" sz="14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omic Sans MS" panose="030F0702030302020204" pitchFamily="66" charset="0"/>
                            </a:rPr>
                            <a:t>3</a:t>
                          </a:r>
                          <a:endParaRPr lang="en-GB" sz="14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433218683"/>
                      </a:ext>
                    </a:extLst>
                  </a:tr>
                  <a:tr h="2844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omic Sans MS" panose="030F0702030302020204" pitchFamily="66" charset="0"/>
                            </a:rPr>
                            <a:t>36</a:t>
                          </a:r>
                          <a:endParaRPr lang="en-GB" sz="14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omic Sans MS" panose="030F0702030302020204" pitchFamily="66" charset="0"/>
                            </a:rPr>
                            <a:t>17</a:t>
                          </a:r>
                          <a:endParaRPr lang="en-GB" sz="14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385666917"/>
                      </a:ext>
                    </a:extLst>
                  </a:tr>
                  <a:tr h="2844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omic Sans MS" panose="030F0702030302020204" pitchFamily="66" charset="0"/>
                            </a:rPr>
                            <a:t>37</a:t>
                          </a:r>
                          <a:endParaRPr lang="en-GB" sz="14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omic Sans MS" panose="030F0702030302020204" pitchFamily="66" charset="0"/>
                            </a:rPr>
                            <a:t>29</a:t>
                          </a:r>
                          <a:endParaRPr lang="en-GB" sz="14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260759943"/>
                      </a:ext>
                    </a:extLst>
                  </a:tr>
                  <a:tr h="2844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omic Sans MS" panose="030F0702030302020204" pitchFamily="66" charset="0"/>
                            </a:rPr>
                            <a:t>38</a:t>
                          </a:r>
                          <a:endParaRPr lang="en-GB" sz="14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omic Sans MS" panose="030F0702030302020204" pitchFamily="66" charset="0"/>
                            </a:rPr>
                            <a:t>34</a:t>
                          </a:r>
                          <a:endParaRPr lang="en-GB" sz="14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706719488"/>
                      </a:ext>
                    </a:extLst>
                  </a:tr>
                  <a:tr h="2844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omic Sans MS" panose="030F0702030302020204" pitchFamily="66" charset="0"/>
                            </a:rPr>
                            <a:t>39</a:t>
                          </a:r>
                          <a:endParaRPr lang="en-GB" sz="14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>
                              <a:latin typeface="Comic Sans MS" panose="030F0702030302020204" pitchFamily="66" charset="0"/>
                            </a:rPr>
                            <a:t>12</a:t>
                          </a:r>
                          <a:endParaRPr lang="en-GB" sz="14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773237790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0" name="Table 9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43122436"/>
                  </p:ext>
                </p:extLst>
              </p:nvPr>
            </p:nvGraphicFramePr>
            <p:xfrm>
              <a:off x="5608320" y="2699657"/>
              <a:ext cx="2525486" cy="20421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262743">
                      <a:extLst>
                        <a:ext uri="{9D8B030D-6E8A-4147-A177-3AD203B41FA5}">
                          <a16:colId xmlns:a16="http://schemas.microsoft.com/office/drawing/2014/main" val="707735086"/>
                        </a:ext>
                      </a:extLst>
                    </a:gridCol>
                    <a:gridCol w="1262743">
                      <a:extLst>
                        <a:ext uri="{9D8B030D-6E8A-4147-A177-3AD203B41FA5}">
                          <a16:colId xmlns:a16="http://schemas.microsoft.com/office/drawing/2014/main" val="2726936856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962" t="-1176" r="-100481" b="-3070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01449" t="-1176" r="-966" b="-30705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1990620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Comic Sans MS" panose="030F0702030302020204" pitchFamily="66" charset="0"/>
                            </a:rPr>
                            <a:t>35</a:t>
                          </a:r>
                          <a:endParaRPr lang="en-GB" sz="14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Comic Sans MS" panose="030F0702030302020204" pitchFamily="66" charset="0"/>
                            </a:rPr>
                            <a:t>3</a:t>
                          </a:r>
                          <a:endParaRPr lang="en-GB" sz="14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43321868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Comic Sans MS" panose="030F0702030302020204" pitchFamily="66" charset="0"/>
                            </a:rPr>
                            <a:t>36</a:t>
                          </a:r>
                          <a:endParaRPr lang="en-GB" sz="14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Comic Sans MS" panose="030F0702030302020204" pitchFamily="66" charset="0"/>
                            </a:rPr>
                            <a:t>17</a:t>
                          </a:r>
                          <a:endParaRPr lang="en-GB" sz="14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1385666917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Comic Sans MS" panose="030F0702030302020204" pitchFamily="66" charset="0"/>
                            </a:rPr>
                            <a:t>37</a:t>
                          </a:r>
                          <a:endParaRPr lang="en-GB" sz="14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Comic Sans MS" panose="030F0702030302020204" pitchFamily="66" charset="0"/>
                            </a:rPr>
                            <a:t>29</a:t>
                          </a:r>
                          <a:endParaRPr lang="en-GB" sz="14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4260759943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Comic Sans MS" panose="030F0702030302020204" pitchFamily="66" charset="0"/>
                            </a:rPr>
                            <a:t>38</a:t>
                          </a:r>
                          <a:endParaRPr lang="en-GB" sz="14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Comic Sans MS" panose="030F0702030302020204" pitchFamily="66" charset="0"/>
                            </a:rPr>
                            <a:t>34</a:t>
                          </a:r>
                          <a:endParaRPr lang="en-GB" sz="14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706719488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Comic Sans MS" panose="030F0702030302020204" pitchFamily="66" charset="0"/>
                            </a:rPr>
                            <a:t>39</a:t>
                          </a:r>
                          <a:endParaRPr lang="en-GB" sz="14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 smtClean="0">
                              <a:latin typeface="Comic Sans MS" panose="030F0702030302020204" pitchFamily="66" charset="0"/>
                            </a:rPr>
                            <a:t>12</a:t>
                          </a:r>
                          <a:endParaRPr lang="en-GB" sz="1400" dirty="0">
                            <a:latin typeface="Comic Sans MS" panose="030F0702030302020204" pitchFamily="66" charset="0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3773237790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TextBox 10"/>
          <p:cNvSpPr txBox="1"/>
          <p:nvPr/>
        </p:nvSpPr>
        <p:spPr>
          <a:xfrm>
            <a:off x="3187337" y="2412274"/>
            <a:ext cx="14302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5.89, 6, 4, 10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73680" y="3122022"/>
            <a:ext cx="18245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18.38, 18.5, 20, 9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70367" y="4332513"/>
            <a:ext cx="18679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Overlapping category</a:t>
            </a:r>
          </a:p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Nothing above 4</a:t>
            </a:r>
          </a:p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No time period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etc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79325" y="5351416"/>
            <a:ext cx="7360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37.37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59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478100" y="3082752"/>
            <a:ext cx="8187819" cy="90024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onstantia" panose="02030602050306030303" pitchFamily="18" charset="0"/>
              </a:rPr>
              <a:t>Teachings for Exercise 1A</a:t>
            </a:r>
            <a:endParaRPr lang="ja-JP" alt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22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Data Collection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41893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understand a number of key statistical terms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45029" y="2534194"/>
            <a:ext cx="1279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>
                <a:latin typeface="Comic Sans MS" panose="030F0702030302020204" pitchFamily="66" charset="0"/>
              </a:rPr>
              <a:t>Population</a:t>
            </a:r>
            <a:endParaRPr lang="en-GB" b="1" u="sng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6275" y="2956559"/>
            <a:ext cx="29304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A population is a set of items that are of interest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For example, items manufactured in a factory, people working in a company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67052" y="2573382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>
                <a:latin typeface="Comic Sans MS" panose="030F0702030302020204" pitchFamily="66" charset="0"/>
              </a:rPr>
              <a:t>Census</a:t>
            </a:r>
            <a:endParaRPr lang="en-GB" b="1" u="sng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30584" y="2987038"/>
            <a:ext cx="29304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A census measures every member of a population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36573" y="3823062"/>
            <a:ext cx="968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>
                <a:latin typeface="Comic Sans MS" panose="030F0702030302020204" pitchFamily="66" charset="0"/>
              </a:rPr>
              <a:t>Sample</a:t>
            </a:r>
            <a:endParaRPr lang="en-GB" b="1" u="sng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00105" y="4236718"/>
            <a:ext cx="29304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A sample is a selection of the population used to estimate information about the population as a whole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31727" y="2586446"/>
            <a:ext cx="1707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u="sng" dirty="0">
                <a:latin typeface="Comic Sans MS" panose="030F0702030302020204" pitchFamily="66" charset="0"/>
              </a:rPr>
              <a:t>Sampling Unit</a:t>
            </a:r>
            <a:endParaRPr lang="en-GB" b="1" u="sng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34894" y="2991393"/>
            <a:ext cx="293043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Individual units of a population are known as sampling units. </a:t>
            </a:r>
            <a:r>
              <a:rPr lang="en-US" sz="1400">
                <a:latin typeface="Comic Sans MS" panose="030F0702030302020204" pitchFamily="66" charset="0"/>
                <a:sym typeface="Wingdings" panose="05000000000000000000" pitchFamily="2" charset="2"/>
              </a:rPr>
              <a:t>These are often named to form a list or ‘sampling frame’</a:t>
            </a:r>
            <a:endParaRPr lang="en-US" sz="1400" dirty="0">
              <a:latin typeface="Comic Sans MS" panose="030F0702030302020204" pitchFamily="66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580627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Data Collection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41893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understand a number of key statistical terms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1A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994427"/>
              </p:ext>
            </p:extLst>
          </p:nvPr>
        </p:nvGraphicFramePr>
        <p:xfrm>
          <a:off x="496389" y="2168435"/>
          <a:ext cx="8247018" cy="35429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1164">
                  <a:extLst>
                    <a:ext uri="{9D8B030D-6E8A-4147-A177-3AD203B41FA5}">
                      <a16:colId xmlns:a16="http://schemas.microsoft.com/office/drawing/2014/main" val="2510776852"/>
                    </a:ext>
                  </a:extLst>
                </a:gridCol>
                <a:gridCol w="3319148">
                  <a:extLst>
                    <a:ext uri="{9D8B030D-6E8A-4147-A177-3AD203B41FA5}">
                      <a16:colId xmlns:a16="http://schemas.microsoft.com/office/drawing/2014/main" val="221733236"/>
                    </a:ext>
                  </a:extLst>
                </a:gridCol>
                <a:gridCol w="3716706">
                  <a:extLst>
                    <a:ext uri="{9D8B030D-6E8A-4147-A177-3AD203B41FA5}">
                      <a16:colId xmlns:a16="http://schemas.microsoft.com/office/drawing/2014/main" val="2494615963"/>
                    </a:ext>
                  </a:extLst>
                </a:gridCol>
              </a:tblGrid>
              <a:tr h="1015998">
                <a:tc>
                  <a:txBody>
                    <a:bodyPr/>
                    <a:lstStyle/>
                    <a:p>
                      <a:pPr algn="ctr"/>
                      <a:endParaRPr lang="en-GB" sz="1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mic Sans MS" panose="030F0702030302020204" pitchFamily="66" charset="0"/>
                        </a:rPr>
                        <a:t>Advantages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mic Sans MS" panose="030F0702030302020204" pitchFamily="66" charset="0"/>
                        </a:rPr>
                        <a:t>Disadvantages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1111979"/>
                  </a:ext>
                </a:extLst>
              </a:tr>
              <a:tr h="97245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mic Sans MS" panose="030F0702030302020204" pitchFamily="66" charset="0"/>
                        </a:rPr>
                        <a:t>Census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Comic Sans MS" panose="030F0702030302020204" pitchFamily="66" charset="0"/>
                          <a:sym typeface="Wingdings" panose="05000000000000000000" pitchFamily="2" charset="2"/>
                        </a:rPr>
                        <a:t> Completely accurate result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600" dirty="0">
                          <a:latin typeface="Comic Sans MS" panose="030F0702030302020204" pitchFamily="66" charset="0"/>
                          <a:sym typeface="Wingdings" panose="05000000000000000000" pitchFamily="2" charset="2"/>
                        </a:rPr>
                        <a:t>Time consuming</a:t>
                      </a: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600" dirty="0">
                          <a:latin typeface="Comic Sans MS" panose="030F0702030302020204" pitchFamily="66" charset="0"/>
                          <a:sym typeface="Wingdings" panose="05000000000000000000" pitchFamily="2" charset="2"/>
                        </a:rPr>
                        <a:t>Cannot be used if the</a:t>
                      </a:r>
                      <a:r>
                        <a:rPr lang="en-US" sz="1600" baseline="0" dirty="0">
                          <a:latin typeface="Comic Sans MS" panose="030F0702030302020204" pitchFamily="66" charset="0"/>
                          <a:sym typeface="Wingdings" panose="05000000000000000000" pitchFamily="2" charset="2"/>
                        </a:rPr>
                        <a:t> sampling process would render the items unusable</a:t>
                      </a: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600" baseline="0" dirty="0">
                          <a:latin typeface="Comic Sans MS" panose="030F0702030302020204" pitchFamily="66" charset="0"/>
                          <a:sym typeface="Wingdings" panose="05000000000000000000" pitchFamily="2" charset="2"/>
                        </a:rPr>
                        <a:t>Processing a lot of data takes a long time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3233882"/>
                  </a:ext>
                </a:extLst>
              </a:tr>
              <a:tr h="97245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mic Sans MS" panose="030F0702030302020204" pitchFamily="66" charset="0"/>
                        </a:rPr>
                        <a:t>Sample</a:t>
                      </a:r>
                      <a:endParaRPr lang="en-GB" sz="24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600" dirty="0">
                          <a:latin typeface="Comic Sans MS" panose="030F0702030302020204" pitchFamily="66" charset="0"/>
                          <a:sym typeface="Wingdings" panose="05000000000000000000" pitchFamily="2" charset="2"/>
                        </a:rPr>
                        <a:t>Less time-consuming</a:t>
                      </a: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600" dirty="0">
                          <a:latin typeface="Comic Sans MS" panose="030F0702030302020204" pitchFamily="66" charset="0"/>
                          <a:sym typeface="Wingdings" panose="05000000000000000000" pitchFamily="2" charset="2"/>
                        </a:rPr>
                        <a:t>Fewer</a:t>
                      </a:r>
                      <a:r>
                        <a:rPr lang="en-US" sz="1600" baseline="0" dirty="0">
                          <a:latin typeface="Comic Sans MS" panose="030F0702030302020204" pitchFamily="66" charset="0"/>
                          <a:sym typeface="Wingdings" panose="05000000000000000000" pitchFamily="2" charset="2"/>
                        </a:rPr>
                        <a:t> responses needed</a:t>
                      </a: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600" baseline="0" dirty="0">
                          <a:latin typeface="Comic Sans MS" panose="030F0702030302020204" pitchFamily="66" charset="0"/>
                          <a:sym typeface="Wingdings" panose="05000000000000000000" pitchFamily="2" charset="2"/>
                        </a:rPr>
                        <a:t>Les data to process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600" dirty="0">
                          <a:latin typeface="Comic Sans MS" panose="030F0702030302020204" pitchFamily="66" charset="0"/>
                          <a:sym typeface="Wingdings" panose="05000000000000000000" pitchFamily="2" charset="2"/>
                        </a:rPr>
                        <a:t>Data might not be accurate</a:t>
                      </a: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600" dirty="0">
                          <a:latin typeface="Comic Sans MS" panose="030F0702030302020204" pitchFamily="66" charset="0"/>
                          <a:sym typeface="Wingdings" panose="05000000000000000000" pitchFamily="2" charset="2"/>
                        </a:rPr>
                        <a:t>Sample might</a:t>
                      </a:r>
                      <a:r>
                        <a:rPr lang="en-US" sz="1600" baseline="0" dirty="0">
                          <a:latin typeface="Comic Sans MS" panose="030F0702030302020204" pitchFamily="66" charset="0"/>
                          <a:sym typeface="Wingdings" panose="05000000000000000000" pitchFamily="2" charset="2"/>
                        </a:rPr>
                        <a:t> not be properly representative of the population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4452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7113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Data Collection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418930" cy="477678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understand a number of key statistical terms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supermarket wants to test a delivery of avocados for ripeness by cutting them in half.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Suggest a reason why the supermarket should choose a sample rather than a census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The supermarket tests a sample of 4 avocados and find that 4 of them are ripe. They estimate that 80% of the total are ripe.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b) Suggest a way this estimate could be improved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1A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3544389" y="3021874"/>
            <a:ext cx="1018902" cy="42672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651306" y="2567590"/>
            <a:ext cx="40931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A census would involve testing all the avocados, so then none could be sold!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572502" y="5326602"/>
            <a:ext cx="1088275" cy="30737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19622" y="4974918"/>
            <a:ext cx="24493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They could test more avocados!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765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4ABCD28-BE0D-483D-BDBC-8070C776B808}">
  <ds:schemaRefs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00eee050-7eda-4a68-8825-514e694f5f09"/>
    <ds:schemaRef ds:uri="http://schemas.openxmlformats.org/package/2006/metadata/core-properties"/>
    <ds:schemaRef ds:uri="http://purl.org/dc/terms/"/>
    <ds:schemaRef ds:uri="78db98b4-7c56-4667-9532-fea666d1eda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BA2D95B-14A8-4FBF-A39E-2FAD794765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BA10836-A190-4533-A87F-42B0283CA6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</TotalTime>
  <Words>434</Words>
  <Application>Microsoft Office PowerPoint</Application>
  <PresentationFormat>On-screen Show (4:3)</PresentationFormat>
  <Paragraphs>88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7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Constantia</vt:lpstr>
      <vt:lpstr>Wingdings</vt:lpstr>
      <vt:lpstr>Office テーマ</vt:lpstr>
      <vt:lpstr>PowerPoint Presentation</vt:lpstr>
      <vt:lpstr>Prior Knowledge Check</vt:lpstr>
      <vt:lpstr>PowerPoint Presentation</vt:lpstr>
      <vt:lpstr>Data Collection</vt:lpstr>
      <vt:lpstr>Data Collection</vt:lpstr>
      <vt:lpstr>Data Collection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42</cp:revision>
  <dcterms:created xsi:type="dcterms:W3CDTF">2017-08-14T15:35:38Z</dcterms:created>
  <dcterms:modified xsi:type="dcterms:W3CDTF">2021-02-10T17:08:43Z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