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28" autoAdjust="0"/>
  </p:normalViewPr>
  <p:slideViewPr>
    <p:cSldViewPr snapToGrid="0">
      <p:cViewPr varScale="1">
        <p:scale>
          <a:sx n="69" d="100"/>
          <a:sy n="69" d="100"/>
        </p:scale>
        <p:origin x="1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01B6-77F6-4CCC-BB4A-02EBCC1A2559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4D8E3-398C-46F9-BEE1-5C9F25CCA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87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14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36.png"/><Relationship Id="rId5" Type="http://schemas.openxmlformats.org/officeDocument/2006/relationships/image" Target="../media/image20.png"/><Relationship Id="rId10" Type="http://schemas.openxmlformats.org/officeDocument/2006/relationships/image" Target="../media/image35.png"/><Relationship Id="rId4" Type="http://schemas.openxmlformats.org/officeDocument/2006/relationships/image" Target="../media/image1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72743" y="1298334"/>
            <a:ext cx="8251811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600" b="0" u="sng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Statistics</a:t>
            </a:r>
          </a:p>
          <a:p>
            <a:pPr algn="ctr"/>
            <a:r>
              <a:rPr lang="en-US" altLang="ja-JP" sz="6600" b="0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Regression, correlation </a:t>
            </a:r>
          </a:p>
          <a:p>
            <a:pPr algn="ctr"/>
            <a:r>
              <a:rPr lang="en-US" altLang="ja-JP" sz="6600" b="0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and hypothesis testing</a:t>
            </a:r>
            <a:endParaRPr lang="ja-JP" altLang="en-US" sz="6600" b="0" cap="none" spc="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71473" y="484940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8618" y="1544715"/>
                <a:ext cx="4174837" cy="4632248"/>
              </a:xfrm>
            </p:spPr>
            <p:txBody>
              <a:bodyPr>
                <a:no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=3×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514350" indent="-51435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𝑙𝑜𝑔𝑦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are constants to be found</a:t>
                </a:r>
              </a:p>
              <a:p>
                <a:pPr marL="514350" indent="-51435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straight line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against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𝑙𝑜𝑔𝑦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is plotted. Write down the gradient of the line and the intercept on the vertical axis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618" y="1544715"/>
                <a:ext cx="4174837" cy="4632248"/>
              </a:xfrm>
              <a:blipFill>
                <a:blip r:embed="rId2"/>
                <a:stretch>
                  <a:fillRect l="-1752" t="-2237" r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27418" y="1544715"/>
                <a:ext cx="4174837" cy="46322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The height,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, and the </a:t>
                </a:r>
                <a:r>
                  <a:rPr lang="en-GB" sz="1800" dirty="0" err="1">
                    <a:latin typeface="Comic Sans MS" panose="030F0702030302020204" pitchFamily="66" charset="0"/>
                  </a:rPr>
                  <a:t>handspan</a:t>
                </a:r>
                <a:r>
                  <a:rPr lang="en-GB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, of 20 students are recorded. The regression line of h on s is found to be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=22+11.3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Give an interpretation of the value 11.3 in this model.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A single observation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is taken from the random variable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Test, at the 1% significance level: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&gt;0.6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418" y="1544715"/>
                <a:ext cx="4174837" cy="4632248"/>
              </a:xfrm>
              <a:prstGeom prst="rect">
                <a:avLst/>
              </a:prstGeom>
              <a:blipFill>
                <a:blip r:embed="rId3"/>
                <a:stretch>
                  <a:fillRect l="-1168" t="-1184" r="-18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84036" y="2484582"/>
                <a:ext cx="967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036" y="2484582"/>
                <a:ext cx="967252" cy="276999"/>
              </a:xfrm>
              <a:prstGeom prst="rect">
                <a:avLst/>
              </a:prstGeom>
              <a:blipFill>
                <a:blip r:embed="rId4"/>
                <a:stretch>
                  <a:fillRect l="-5660" t="-4444" r="-817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4691" y="2475346"/>
                <a:ext cx="9776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691" y="2475346"/>
                <a:ext cx="977639" cy="276999"/>
              </a:xfrm>
              <a:prstGeom prst="rect">
                <a:avLst/>
              </a:prstGeom>
              <a:blipFill>
                <a:blip r:embed="rId5"/>
                <a:stretch>
                  <a:fillRect l="-5000" t="-2174" r="-875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3383" y="4257962"/>
                <a:ext cx="14763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Gradient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83" y="4257962"/>
                <a:ext cx="1476366" cy="246221"/>
              </a:xfrm>
              <a:prstGeom prst="rect">
                <a:avLst/>
              </a:prstGeom>
              <a:blipFill>
                <a:blip r:embed="rId6"/>
                <a:stretch>
                  <a:fillRect l="-8678" t="-21951" r="-4959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58292" y="4239491"/>
                <a:ext cx="17264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y-intercept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292" y="4239491"/>
                <a:ext cx="1726435" cy="246221"/>
              </a:xfrm>
              <a:prstGeom prst="rect">
                <a:avLst/>
              </a:prstGeom>
              <a:blipFill>
                <a:blip r:embed="rId7"/>
                <a:stretch>
                  <a:fillRect l="-7042" t="-21951" r="-4225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73782" y="3075708"/>
            <a:ext cx="3680689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every 1cm increase in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handspan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the person’s height increases by 11.3cm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36836" y="5061526"/>
                <a:ext cx="368068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≥32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=0.0061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836" y="5061526"/>
                <a:ext cx="3680689" cy="246221"/>
              </a:xfrm>
              <a:prstGeom prst="rect">
                <a:avLst/>
              </a:prstGeom>
              <a:blipFill>
                <a:blip r:embed="rId8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81417" y="5403272"/>
                <a:ext cx="368068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Less than 0.01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rejected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417" y="5403272"/>
                <a:ext cx="3680689" cy="246221"/>
              </a:xfrm>
              <a:prstGeom prst="rect">
                <a:avLst/>
              </a:prstGeom>
              <a:blipFill>
                <a:blip r:embed="rId9"/>
                <a:stretch>
                  <a:fillRect t="-21951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021636" y="2177224"/>
            <a:ext cx="531382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b="0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Teachings for </a:t>
            </a:r>
          </a:p>
          <a:p>
            <a:pPr algn="ctr"/>
            <a:r>
              <a:rPr lang="en-US" altLang="ja-JP" sz="7200" b="0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Exercise 1A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63" y="1664458"/>
            <a:ext cx="3818666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use logarithms and coding to </a:t>
            </a:r>
            <a:r>
              <a:rPr lang="en-US" sz="1800" b="1" dirty="0" err="1">
                <a:latin typeface="Comic Sans MS" panose="030F0702030302020204" pitchFamily="66" charset="0"/>
              </a:rPr>
              <a:t>analyse</a:t>
            </a:r>
            <a:r>
              <a:rPr lang="en-US" sz="1800" b="1" dirty="0">
                <a:latin typeface="Comic Sans MS" panose="030F0702030302020204" pitchFamily="66" charset="0"/>
              </a:rPr>
              <a:t> trends in non-linear data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You have seen this in the Pure Year 1 course, chapter 14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Let’s have a reminder of how the relationships should be written…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98570" y="1541416"/>
                <a:ext cx="9698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70" y="1541416"/>
                <a:ext cx="969817" cy="307777"/>
              </a:xfrm>
              <a:prstGeom prst="rect">
                <a:avLst/>
              </a:prstGeom>
              <a:blipFill>
                <a:blip r:embed="rId2"/>
                <a:stretch>
                  <a:fillRect l="-6289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28456" y="2120535"/>
                <a:ext cx="17243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6" y="2120535"/>
                <a:ext cx="1724383" cy="307777"/>
              </a:xfrm>
              <a:prstGeom prst="rect">
                <a:avLst/>
              </a:prstGeom>
              <a:blipFill>
                <a:blip r:embed="rId3"/>
                <a:stretch>
                  <a:fillRect l="-4947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24101" y="2725781"/>
                <a:ext cx="24121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1" y="2725781"/>
                <a:ext cx="2412134" cy="307777"/>
              </a:xfrm>
              <a:prstGeom prst="rect">
                <a:avLst/>
              </a:prstGeom>
              <a:blipFill>
                <a:blip r:embed="rId4"/>
                <a:stretch>
                  <a:fillRect l="-303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28456" y="3270067"/>
                <a:ext cx="24132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𝑛𝑙𝑜𝑔𝑥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6" y="3270067"/>
                <a:ext cx="2413289" cy="307777"/>
              </a:xfrm>
              <a:prstGeom prst="rect">
                <a:avLst/>
              </a:prstGeom>
              <a:blipFill>
                <a:blip r:embed="rId5"/>
                <a:stretch>
                  <a:fillRect l="-3283" r="-277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5"/>
          <p:cNvSpPr>
            <a:spLocks/>
          </p:cNvSpPr>
          <p:nvPr/>
        </p:nvSpPr>
        <p:spPr bwMode="auto">
          <a:xfrm>
            <a:off x="6335484" y="1772195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437809" y="1874522"/>
            <a:ext cx="21749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logs of both sides</a:t>
            </a:r>
          </a:p>
        </p:txBody>
      </p:sp>
      <p:sp>
        <p:nvSpPr>
          <p:cNvPr id="11" name="Arc 5"/>
          <p:cNvSpPr>
            <a:spLocks/>
          </p:cNvSpPr>
          <p:nvPr/>
        </p:nvSpPr>
        <p:spPr bwMode="auto">
          <a:xfrm>
            <a:off x="6958147" y="2386149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Arc 5"/>
          <p:cNvSpPr>
            <a:spLocks/>
          </p:cNvSpPr>
          <p:nvPr/>
        </p:nvSpPr>
        <p:spPr bwMode="auto">
          <a:xfrm>
            <a:off x="7067004" y="2904309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999513" y="2357847"/>
            <a:ext cx="1865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Separate using the addition law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117079" y="2971801"/>
            <a:ext cx="18658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41520" y="3261360"/>
            <a:ext cx="579120" cy="3352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200502" y="3257006"/>
            <a:ext cx="714103" cy="33528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377542" y="3252652"/>
            <a:ext cx="605247" cy="33528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889863" y="1584960"/>
            <a:ext cx="204651" cy="27649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377543" y="1565367"/>
            <a:ext cx="195944" cy="274319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536474" y="1558834"/>
            <a:ext cx="309156" cy="29173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blipFill>
                <a:blip r:embed="rId6"/>
                <a:stretch>
                  <a:fillRect l="-4908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𝑛𝑙𝑜𝑔𝑥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blipFill>
                <a:blip r:embed="rId7"/>
                <a:stretch>
                  <a:fillRect l="-2750" r="-2250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1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63" y="1664458"/>
            <a:ext cx="3818666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use logarithms and coding to </a:t>
            </a:r>
            <a:r>
              <a:rPr lang="en-US" sz="1800" b="1" dirty="0" err="1">
                <a:latin typeface="Comic Sans MS" panose="030F0702030302020204" pitchFamily="66" charset="0"/>
              </a:rPr>
              <a:t>analyse</a:t>
            </a:r>
            <a:r>
              <a:rPr lang="en-US" sz="1800" b="1" dirty="0">
                <a:latin typeface="Comic Sans MS" panose="030F0702030302020204" pitchFamily="66" charset="0"/>
              </a:rPr>
              <a:t> trends in non-linear data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You have seen this in the Pure Year 1 course, chapter 14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Let’s have a reminder of how the relationships should be written…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blipFill>
                <a:blip r:embed="rId2"/>
                <a:stretch>
                  <a:fillRect l="-4908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𝑛𝑙𝑜𝑔𝑥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blipFill>
                <a:blip r:embed="rId3"/>
                <a:stretch>
                  <a:fillRect l="-2750" r="-2250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98570" y="1767839"/>
                <a:ext cx="9698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70" y="1767839"/>
                <a:ext cx="969817" cy="307777"/>
              </a:xfrm>
              <a:prstGeom prst="rect">
                <a:avLst/>
              </a:prstGeom>
              <a:blipFill>
                <a:blip r:embed="rId4"/>
                <a:stretch>
                  <a:fillRect l="-5660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28456" y="2346958"/>
                <a:ext cx="17243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6" y="2346958"/>
                <a:ext cx="1724383" cy="307777"/>
              </a:xfrm>
              <a:prstGeom prst="rect">
                <a:avLst/>
              </a:prstGeom>
              <a:blipFill>
                <a:blip r:embed="rId5"/>
                <a:stretch>
                  <a:fillRect l="-4594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24101" y="2952204"/>
                <a:ext cx="24121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1" y="2952204"/>
                <a:ext cx="2412134" cy="307777"/>
              </a:xfrm>
              <a:prstGeom prst="rect">
                <a:avLst/>
              </a:prstGeom>
              <a:blipFill>
                <a:blip r:embed="rId6"/>
                <a:stretch>
                  <a:fillRect l="-303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28456" y="3496490"/>
                <a:ext cx="24015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𝑥𝑙𝑜𝑔𝑏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6" y="3496490"/>
                <a:ext cx="2401555" cy="307777"/>
              </a:xfrm>
              <a:prstGeom prst="rect">
                <a:avLst/>
              </a:prstGeom>
              <a:blipFill>
                <a:blip r:embed="rId7"/>
                <a:stretch>
                  <a:fillRect l="-3553" r="-3046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5"/>
          <p:cNvSpPr>
            <a:spLocks/>
          </p:cNvSpPr>
          <p:nvPr/>
        </p:nvSpPr>
        <p:spPr bwMode="auto">
          <a:xfrm>
            <a:off x="6335484" y="1998618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437809" y="2100945"/>
            <a:ext cx="21749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logs of both sides</a:t>
            </a:r>
          </a:p>
        </p:txBody>
      </p:sp>
      <p:sp>
        <p:nvSpPr>
          <p:cNvPr id="29" name="Arc 5"/>
          <p:cNvSpPr>
            <a:spLocks/>
          </p:cNvSpPr>
          <p:nvPr/>
        </p:nvSpPr>
        <p:spPr bwMode="auto">
          <a:xfrm>
            <a:off x="6958147" y="2612572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5"/>
          <p:cNvSpPr>
            <a:spLocks/>
          </p:cNvSpPr>
          <p:nvPr/>
        </p:nvSpPr>
        <p:spPr bwMode="auto">
          <a:xfrm>
            <a:off x="7067004" y="3130732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99513" y="2584270"/>
            <a:ext cx="1865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Separate using the addition law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7117079" y="3198224"/>
            <a:ext cx="18658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41520" y="3487783"/>
            <a:ext cx="579120" cy="3352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200502" y="3483429"/>
            <a:ext cx="714103" cy="33528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377542" y="3479075"/>
            <a:ext cx="605247" cy="33528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889863" y="1833154"/>
            <a:ext cx="237308" cy="2569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388428" y="1780904"/>
            <a:ext cx="195944" cy="30915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547360" y="1774371"/>
            <a:ext cx="298269" cy="283029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04115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5" y="0"/>
                <a:ext cx="969817" cy="307777"/>
              </a:xfrm>
              <a:prstGeom prst="rect">
                <a:avLst/>
              </a:prstGeom>
              <a:blipFill>
                <a:blip r:embed="rId8"/>
                <a:stretch>
                  <a:fillRect l="-4294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42445" y="0"/>
                <a:ext cx="240155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𝑥𝑙𝑜𝑔𝑏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445" y="0"/>
                <a:ext cx="2401555" cy="307777"/>
              </a:xfrm>
              <a:prstGeom prst="rect">
                <a:avLst/>
              </a:prstGeom>
              <a:blipFill>
                <a:blip r:embed="rId9"/>
                <a:stretch>
                  <a:fillRect l="-2764" r="-1508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0" y="756256"/>
            <a:ext cx="15589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Variable raised to a power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7278186" y="932212"/>
            <a:ext cx="18658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Variable </a:t>
            </a:r>
            <a:r>
              <a:rPr lang="en-US" altLang="en-US" sz="1400" u="sng" dirty="0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 the power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519660" y="374040"/>
            <a:ext cx="259829" cy="375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7642486" y="496460"/>
            <a:ext cx="259829" cy="375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44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40" grpId="0" animBg="1"/>
      <p:bldP spid="41" grpId="0"/>
      <p:bldP spid="41" grpId="1"/>
      <p:bldP spid="42" grpId="0"/>
      <p:bldP spid="4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63" y="1664458"/>
            <a:ext cx="3818666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use logarithms and coding to </a:t>
            </a:r>
            <a:r>
              <a:rPr lang="en-US" sz="1800" b="1" dirty="0" err="1">
                <a:latin typeface="Comic Sans MS" panose="030F0702030302020204" pitchFamily="66" charset="0"/>
              </a:rPr>
              <a:t>analyse</a:t>
            </a:r>
            <a:r>
              <a:rPr lang="en-US" sz="1800" b="1" dirty="0">
                <a:latin typeface="Comic Sans MS" panose="030F0702030302020204" pitchFamily="66" charset="0"/>
              </a:rPr>
              <a:t> trends in non-linear data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blipFill>
                <a:blip r:embed="rId2"/>
                <a:stretch>
                  <a:fillRect l="-4908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𝑛𝑙𝑜𝑔𝑥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blipFill>
                <a:blip r:embed="rId3"/>
                <a:stretch>
                  <a:fillRect l="-2750" r="-2250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04115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5" y="0"/>
                <a:ext cx="969817" cy="307777"/>
              </a:xfrm>
              <a:prstGeom prst="rect">
                <a:avLst/>
              </a:prstGeom>
              <a:blipFill>
                <a:blip r:embed="rId4"/>
                <a:stretch>
                  <a:fillRect l="-4294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42445" y="0"/>
                <a:ext cx="240155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𝑥𝑙𝑜𝑔𝑏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445" y="0"/>
                <a:ext cx="2401555" cy="307777"/>
              </a:xfrm>
              <a:prstGeom prst="rect">
                <a:avLst/>
              </a:prstGeom>
              <a:blipFill>
                <a:blip r:embed="rId5"/>
                <a:stretch>
                  <a:fillRect l="-2764" r="-1508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384643"/>
                  </p:ext>
                </p:extLst>
              </p:nvPr>
            </p:nvGraphicFramePr>
            <p:xfrm>
              <a:off x="4317169" y="1651832"/>
              <a:ext cx="4557007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51001">
                      <a:extLst>
                        <a:ext uri="{9D8B030D-6E8A-4147-A177-3AD203B41FA5}">
                          <a16:colId xmlns:a16="http://schemas.microsoft.com/office/drawing/2014/main" val="2435321994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28971576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05836788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484596240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953381949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905711945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2301663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dirty="0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388292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dirty="0" smtClean="0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1.04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1.49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1.79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2.58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3.1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4.46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86867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384643"/>
                  </p:ext>
                </p:extLst>
              </p:nvPr>
            </p:nvGraphicFramePr>
            <p:xfrm>
              <a:off x="4317169" y="1651832"/>
              <a:ext cx="4557007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51001">
                      <a:extLst>
                        <a:ext uri="{9D8B030D-6E8A-4147-A177-3AD203B41FA5}">
                          <a16:colId xmlns:a16="http://schemas.microsoft.com/office/drawing/2014/main" val="2435321994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28971576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05836788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484596240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953381949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905711945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2301663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935" t="-1613" r="-600935" b="-1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388292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935" t="-103279" r="-600935" b="-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1.04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1.49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1.79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2.58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3.1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4.46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868679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3174" y="2578308"/>
                <a:ext cx="3999082" cy="40323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table to the right shows some data collected on the temperature, in °C, of a colony of bacteria (t), and its growth rate (g).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𝑙𝑜𝑔𝑔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regression line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found to be: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Mika says that the constant -0.2215 in the regression line means that the colony is shrinking when the temperature is 0°C. Explain why Mika is wrong.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74" y="2578308"/>
                <a:ext cx="3999082" cy="4032353"/>
              </a:xfrm>
              <a:prstGeom prst="rect">
                <a:avLst/>
              </a:prstGeom>
              <a:blipFill>
                <a:blip r:embed="rId7"/>
                <a:stretch>
                  <a:fillRect l="-762" t="-908" r="-2287" b="-1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42216" y="2668799"/>
                <a:ext cx="4691922" cy="355211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Using the coding, when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as well…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Substitute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into the equation…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216" y="2668799"/>
                <a:ext cx="4691922" cy="3552119"/>
              </a:xfrm>
              <a:prstGeom prst="rect">
                <a:avLst/>
              </a:prstGeom>
              <a:blipFill>
                <a:blip r:embed="rId8"/>
                <a:stretch>
                  <a:fillRect t="-1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573968" y="4167265"/>
            <a:ext cx="539645" cy="2398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47132" y="3559128"/>
                <a:ext cx="23680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132" y="3559128"/>
                <a:ext cx="2368084" cy="338554"/>
              </a:xfrm>
              <a:prstGeom prst="rect">
                <a:avLst/>
              </a:prstGeom>
              <a:blipFill>
                <a:blip r:embed="rId9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655462" y="3996340"/>
                <a:ext cx="139704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=−0.2215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462" y="3996340"/>
                <a:ext cx="1397049" cy="338554"/>
              </a:xfrm>
              <a:prstGeom prst="rect">
                <a:avLst/>
              </a:prstGeom>
              <a:blipFill>
                <a:blip r:embed="rId10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4399142" y="4478523"/>
                <a:ext cx="170482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𝑙𝑜𝑔𝑔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=−0.2215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142" y="4478523"/>
                <a:ext cx="1704826" cy="338554"/>
              </a:xfrm>
              <a:prstGeom prst="rect">
                <a:avLst/>
              </a:prstGeom>
              <a:blipFill>
                <a:blip r:embed="rId11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693715" y="4990688"/>
                <a:ext cx="1450462" cy="34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−0.2215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715" y="4990688"/>
                <a:ext cx="1450462" cy="341376"/>
              </a:xfrm>
              <a:prstGeom prst="rect">
                <a:avLst/>
              </a:prstGeom>
              <a:blipFill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692781" y="5530334"/>
                <a:ext cx="160223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0.600 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(3sf)</a:t>
                </a: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781" y="5530334"/>
                <a:ext cx="1602234" cy="338554"/>
              </a:xfrm>
              <a:prstGeom prst="rect">
                <a:avLst/>
              </a:prstGeom>
              <a:blipFill>
                <a:blip r:embed="rId13"/>
                <a:stretch>
                  <a:fillRect t="-3571" r="-114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4221820" y="5981075"/>
            <a:ext cx="4772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growth rate is positive, the colony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shrinking</a:t>
            </a:r>
          </a:p>
        </p:txBody>
      </p:sp>
      <p:sp>
        <p:nvSpPr>
          <p:cNvPr id="52" name="Arc 5"/>
          <p:cNvSpPr>
            <a:spLocks/>
          </p:cNvSpPr>
          <p:nvPr/>
        </p:nvSpPr>
        <p:spPr bwMode="auto">
          <a:xfrm>
            <a:off x="6992052" y="3730340"/>
            <a:ext cx="158256" cy="376966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7"/>
              <p:cNvSpPr txBox="1">
                <a:spLocks noChangeArrowheads="1"/>
              </p:cNvSpPr>
              <p:nvPr/>
            </p:nvSpPr>
            <p:spPr bwMode="auto">
              <a:xfrm>
                <a:off x="7119786" y="3754318"/>
                <a:ext cx="105901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9786" y="3754318"/>
                <a:ext cx="1059014" cy="307777"/>
              </a:xfrm>
              <a:prstGeom prst="rect">
                <a:avLst/>
              </a:prstGeom>
              <a:blipFill>
                <a:blip r:embed="rId14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"/>
          <p:cNvSpPr>
            <a:spLocks/>
          </p:cNvSpPr>
          <p:nvPr/>
        </p:nvSpPr>
        <p:spPr bwMode="auto">
          <a:xfrm>
            <a:off x="6071302" y="4219290"/>
            <a:ext cx="158256" cy="376966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5"/>
          <p:cNvSpPr>
            <a:spLocks/>
          </p:cNvSpPr>
          <p:nvPr/>
        </p:nvSpPr>
        <p:spPr bwMode="auto">
          <a:xfrm>
            <a:off x="6090352" y="4689190"/>
            <a:ext cx="158256" cy="376966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5"/>
          <p:cNvSpPr>
            <a:spLocks/>
          </p:cNvSpPr>
          <p:nvPr/>
        </p:nvSpPr>
        <p:spPr bwMode="auto">
          <a:xfrm>
            <a:off x="6306252" y="5184490"/>
            <a:ext cx="164398" cy="49876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7"/>
              <p:cNvSpPr txBox="1">
                <a:spLocks noChangeArrowheads="1"/>
              </p:cNvSpPr>
              <p:nvPr/>
            </p:nvSpPr>
            <p:spPr bwMode="auto">
              <a:xfrm>
                <a:off x="6223000" y="4262318"/>
                <a:ext cx="227330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𝑙𝑜𝑔𝑔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3000" y="4262318"/>
                <a:ext cx="2273300" cy="307777"/>
              </a:xfrm>
              <a:prstGeom prst="rect">
                <a:avLst/>
              </a:prstGeom>
              <a:blipFill>
                <a:blip r:embed="rId15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6159500" y="4605218"/>
                <a:ext cx="26289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Inverse log (remember that log on its own means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9500" y="4605218"/>
                <a:ext cx="2628900" cy="523220"/>
              </a:xfrm>
              <a:prstGeom prst="rect">
                <a:avLst/>
              </a:prstGeom>
              <a:blipFill>
                <a:blip r:embed="rId16"/>
                <a:stretch>
                  <a:fillRect t="-116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464300" y="5291018"/>
            <a:ext cx="990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495625" y="4194629"/>
            <a:ext cx="944261" cy="2487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5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 animBg="1"/>
      <p:bldP spid="6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63" y="1664458"/>
            <a:ext cx="3818666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use logarithms and coding to </a:t>
            </a:r>
            <a:r>
              <a:rPr lang="en-US" sz="1800" b="1" dirty="0" err="1">
                <a:latin typeface="Comic Sans MS" panose="030F0702030302020204" pitchFamily="66" charset="0"/>
              </a:rPr>
              <a:t>analyse</a:t>
            </a:r>
            <a:r>
              <a:rPr lang="en-US" sz="1800" b="1" dirty="0">
                <a:latin typeface="Comic Sans MS" panose="030F0702030302020204" pitchFamily="66" charset="0"/>
              </a:rPr>
              <a:t> trends in non-linear data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9817" cy="307777"/>
              </a:xfrm>
              <a:prstGeom prst="rect">
                <a:avLst/>
              </a:prstGeom>
              <a:blipFill>
                <a:blip r:embed="rId2"/>
                <a:stretch>
                  <a:fillRect l="-4908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𝑛𝑙𝑜𝑔𝑥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98" y="0"/>
                <a:ext cx="2413289" cy="307777"/>
              </a:xfrm>
              <a:prstGeom prst="rect">
                <a:avLst/>
              </a:prstGeom>
              <a:blipFill>
                <a:blip r:embed="rId3"/>
                <a:stretch>
                  <a:fillRect l="-2750" r="-2250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04115" y="0"/>
                <a:ext cx="96981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5" y="0"/>
                <a:ext cx="969817" cy="307777"/>
              </a:xfrm>
              <a:prstGeom prst="rect">
                <a:avLst/>
              </a:prstGeom>
              <a:blipFill>
                <a:blip r:embed="rId4"/>
                <a:stretch>
                  <a:fillRect l="-4294" b="-2037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42445" y="0"/>
                <a:ext cx="240155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𝑙𝑜𝑔𝑎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𝑥𝑙𝑜𝑔𝑏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445" y="0"/>
                <a:ext cx="2401555" cy="307777"/>
              </a:xfrm>
              <a:prstGeom prst="rect">
                <a:avLst/>
              </a:prstGeom>
              <a:blipFill>
                <a:blip r:embed="rId5"/>
                <a:stretch>
                  <a:fillRect l="-2764" r="-1508" b="-277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384643"/>
                  </p:ext>
                </p:extLst>
              </p:nvPr>
            </p:nvGraphicFramePr>
            <p:xfrm>
              <a:off x="4317169" y="1651832"/>
              <a:ext cx="4557007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51001">
                      <a:extLst>
                        <a:ext uri="{9D8B030D-6E8A-4147-A177-3AD203B41FA5}">
                          <a16:colId xmlns:a16="http://schemas.microsoft.com/office/drawing/2014/main" val="2435321994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28971576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05836788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484596240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953381949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905711945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2301663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dirty="0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388292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dirty="0" smtClean="0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1.04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1.49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1.79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2.58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3.1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4.46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86867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384643"/>
                  </p:ext>
                </p:extLst>
              </p:nvPr>
            </p:nvGraphicFramePr>
            <p:xfrm>
              <a:off x="4317169" y="1651832"/>
              <a:ext cx="4557007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51001">
                      <a:extLst>
                        <a:ext uri="{9D8B030D-6E8A-4147-A177-3AD203B41FA5}">
                          <a16:colId xmlns:a16="http://schemas.microsoft.com/office/drawing/2014/main" val="2435321994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28971576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3058367888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484596240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953381949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905711945"/>
                        </a:ext>
                      </a:extLst>
                    </a:gridCol>
                    <a:gridCol w="651001">
                      <a:extLst>
                        <a:ext uri="{9D8B030D-6E8A-4147-A177-3AD203B41FA5}">
                          <a16:colId xmlns:a16="http://schemas.microsoft.com/office/drawing/2014/main" val="22301663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935" t="-1613" r="-600935" b="-1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388292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935" t="-103279" r="-600935" b="-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1.04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1.49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1.79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2.58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3.1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4.46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868679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3174" y="2578308"/>
                <a:ext cx="3999082" cy="40323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table to the right shows some data collected on the temperature, in °C, of a colony of bacteria (t), and its growth rate (g).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𝑙𝑜𝑔𝑔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regression line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found to be: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Given that the data can be modelled by an equation of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constants, find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74" y="2578308"/>
                <a:ext cx="3999082" cy="4032353"/>
              </a:xfrm>
              <a:prstGeom prst="rect">
                <a:avLst/>
              </a:prstGeom>
              <a:blipFill>
                <a:blip r:embed="rId7"/>
                <a:stretch>
                  <a:fillRect l="-762" t="-908" r="-22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 txBox="1">
            <a:spLocks/>
          </p:cNvSpPr>
          <p:nvPr/>
        </p:nvSpPr>
        <p:spPr>
          <a:xfrm>
            <a:off x="4242216" y="2465599"/>
            <a:ext cx="4691922" cy="87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use the coding again to get the equation in the required form – substitute both ‘codes’ into the equation you are given…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607157" y="3302393"/>
                <a:ext cx="23680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57" y="3302393"/>
                <a:ext cx="2368084" cy="338554"/>
              </a:xfrm>
              <a:prstGeom prst="rect">
                <a:avLst/>
              </a:prstGeom>
              <a:blipFill>
                <a:blip r:embed="rId8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373161" y="3788621"/>
                <a:ext cx="26473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𝑙𝑜𝑔𝑔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=−0.2215+0.0792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61" y="3788621"/>
                <a:ext cx="2647391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667317" y="4253077"/>
                <a:ext cx="2146165" cy="34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−0.2215+0.0792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1600" dirty="0">
                              <a:latin typeface="Comic Sans MS" panose="030F0702030302020204" pitchFamily="66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317" y="4253077"/>
                <a:ext cx="2146165" cy="341376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666053" y="4768333"/>
                <a:ext cx="2453492" cy="34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−0.2215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0.0792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053" y="4768333"/>
                <a:ext cx="2453492" cy="341376"/>
              </a:xfrm>
              <a:prstGeom prst="rect">
                <a:avLst/>
              </a:prstGeom>
              <a:blipFill>
                <a:blip r:embed="rId11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663725" y="5319876"/>
                <a:ext cx="2632323" cy="34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−0.2215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0.0792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725" y="5319876"/>
                <a:ext cx="2632323" cy="341376"/>
              </a:xfrm>
              <a:prstGeom prst="rect">
                <a:avLst/>
              </a:prstGeom>
              <a:blipFill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669288" y="5827877"/>
                <a:ext cx="183742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0.600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1.20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288" y="5827877"/>
                <a:ext cx="1837426" cy="338554"/>
              </a:xfrm>
              <a:prstGeom prst="rect">
                <a:avLst/>
              </a:prstGeom>
              <a:blipFill>
                <a:blip r:embed="rId13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"/>
          <p:cNvSpPr>
            <a:spLocks/>
          </p:cNvSpPr>
          <p:nvPr/>
        </p:nvSpPr>
        <p:spPr bwMode="auto">
          <a:xfrm>
            <a:off x="6948510" y="3498112"/>
            <a:ext cx="148976" cy="449773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7039428" y="3435004"/>
            <a:ext cx="196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both the coded expressions in…</a:t>
            </a:r>
          </a:p>
        </p:txBody>
      </p:sp>
      <p:sp>
        <p:nvSpPr>
          <p:cNvPr id="37" name="Arc 5"/>
          <p:cNvSpPr>
            <a:spLocks/>
          </p:cNvSpPr>
          <p:nvPr/>
        </p:nvSpPr>
        <p:spPr bwMode="auto">
          <a:xfrm>
            <a:off x="6912225" y="3940798"/>
            <a:ext cx="148976" cy="449773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5"/>
          <p:cNvSpPr>
            <a:spLocks/>
          </p:cNvSpPr>
          <p:nvPr/>
        </p:nvSpPr>
        <p:spPr bwMode="auto">
          <a:xfrm>
            <a:off x="7093654" y="4470570"/>
            <a:ext cx="148976" cy="449773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Arc 5"/>
          <p:cNvSpPr>
            <a:spLocks/>
          </p:cNvSpPr>
          <p:nvPr/>
        </p:nvSpPr>
        <p:spPr bwMode="auto">
          <a:xfrm>
            <a:off x="7202511" y="5014856"/>
            <a:ext cx="148976" cy="449773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5"/>
          <p:cNvSpPr>
            <a:spLocks/>
          </p:cNvSpPr>
          <p:nvPr/>
        </p:nvSpPr>
        <p:spPr bwMode="auto">
          <a:xfrm>
            <a:off x="7180740" y="5530113"/>
            <a:ext cx="148976" cy="449773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495625" y="4194629"/>
            <a:ext cx="944261" cy="2487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602997" y="4194628"/>
            <a:ext cx="530603" cy="2269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4738082" y="3367314"/>
            <a:ext cx="182261" cy="2415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455053" y="3795485"/>
            <a:ext cx="465290" cy="3265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741053" y="3846285"/>
            <a:ext cx="182261" cy="203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748310" y="3389085"/>
            <a:ext cx="182261" cy="203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908800" y="3972033"/>
            <a:ext cx="19666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Inverse logarithm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7177314" y="4392947"/>
            <a:ext cx="196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Write as two terms multiplied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7322456" y="4978399"/>
            <a:ext cx="15893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Rewrite second term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7191827" y="5500914"/>
            <a:ext cx="15893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 the powers of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4586516" y="6241143"/>
                <a:ext cx="432525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therefore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=0.600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=1.20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(both to 3sf)</a:t>
                </a:r>
              </a:p>
            </p:txBody>
          </p:sp>
        </mc:Choice>
        <mc:Fallback xmlns="">
          <p:sp>
            <p:nvSpPr>
              <p:cNvPr id="6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6516" y="6241143"/>
                <a:ext cx="4325256" cy="307777"/>
              </a:xfrm>
              <a:prstGeom prst="rect">
                <a:avLst/>
              </a:prstGeom>
              <a:blipFill>
                <a:blip r:embed="rId14"/>
                <a:stretch>
                  <a:fillRect l="-282"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52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8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41" grpId="0" animBg="1"/>
      <p:bldP spid="42" grpId="0" animBg="1"/>
      <p:bldP spid="44" grpId="0" animBg="1"/>
      <p:bldP spid="44" grpId="1" animBg="1"/>
      <p:bldP spid="46" grpId="0" animBg="1"/>
      <p:bldP spid="46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/>
      <p:bldP spid="66" grpId="0"/>
      <p:bldP spid="67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1FB8F3-175A-4C28-92F1-85F0D997F1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C80579-C5C9-498A-9848-449DD9C1CF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6FD467-93C7-455B-8093-4272C993E13E}">
  <ds:schemaRefs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990</Words>
  <Application>Microsoft Office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Prior knowledge check</vt:lpstr>
      <vt:lpstr>PowerPoint Presentation</vt:lpstr>
      <vt:lpstr>Regression, correlation and hypothesis testing</vt:lpstr>
      <vt:lpstr>Regression, correlation and hypothesis testing</vt:lpstr>
      <vt:lpstr>Regression, correlation and hypothesis testing</vt:lpstr>
      <vt:lpstr>Regression, correlation and hypothesis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51</cp:revision>
  <dcterms:created xsi:type="dcterms:W3CDTF">2018-06-16T01:40:49Z</dcterms:created>
  <dcterms:modified xsi:type="dcterms:W3CDTF">2021-02-07T11:51:06Z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