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6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7000">
              <a:srgbClr val="E6CDFF">
                <a:alpha val="20000"/>
              </a:srgbClr>
            </a:gs>
            <a:gs pos="95000">
              <a:srgbClr val="E6CDFF">
                <a:alpha val="20000"/>
              </a:srgbClr>
            </a:gs>
            <a:gs pos="100000">
              <a:srgbClr val="7030A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8.png"/><Relationship Id="rId2" Type="http://schemas.openxmlformats.org/officeDocument/2006/relationships/image" Target="../media/image2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1.png"/><Relationship Id="rId5" Type="http://schemas.openxmlformats.org/officeDocument/2006/relationships/image" Target="../media/image240.png"/><Relationship Id="rId4" Type="http://schemas.openxmlformats.org/officeDocument/2006/relationships/image" Target="../media/image23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8.png"/><Relationship Id="rId3" Type="http://schemas.openxmlformats.org/officeDocument/2006/relationships/image" Target="../media/image243.png"/><Relationship Id="rId7" Type="http://schemas.openxmlformats.org/officeDocument/2006/relationships/image" Target="../media/image247.png"/><Relationship Id="rId2" Type="http://schemas.openxmlformats.org/officeDocument/2006/relationships/image" Target="../media/image2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6.png"/><Relationship Id="rId5" Type="http://schemas.openxmlformats.org/officeDocument/2006/relationships/image" Target="../media/image245.png"/><Relationship Id="rId4" Type="http://schemas.openxmlformats.org/officeDocument/2006/relationships/image" Target="../media/image24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0.png"/><Relationship Id="rId7" Type="http://schemas.openxmlformats.org/officeDocument/2006/relationships/image" Target="../media/image254.png"/><Relationship Id="rId2" Type="http://schemas.openxmlformats.org/officeDocument/2006/relationships/image" Target="../media/image2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3.png"/><Relationship Id="rId5" Type="http://schemas.openxmlformats.org/officeDocument/2006/relationships/image" Target="../media/image252.png"/><Relationship Id="rId4" Type="http://schemas.openxmlformats.org/officeDocument/2006/relationships/image" Target="../media/image25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1.png"/><Relationship Id="rId3" Type="http://schemas.openxmlformats.org/officeDocument/2006/relationships/image" Target="../media/image256.png"/><Relationship Id="rId7" Type="http://schemas.openxmlformats.org/officeDocument/2006/relationships/image" Target="../media/image260.png"/><Relationship Id="rId2" Type="http://schemas.openxmlformats.org/officeDocument/2006/relationships/image" Target="../media/image2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9.png"/><Relationship Id="rId5" Type="http://schemas.openxmlformats.org/officeDocument/2006/relationships/image" Target="../media/image258.png"/><Relationship Id="rId4" Type="http://schemas.openxmlformats.org/officeDocument/2006/relationships/image" Target="../media/image257.png"/><Relationship Id="rId9" Type="http://schemas.openxmlformats.org/officeDocument/2006/relationships/image" Target="../media/image26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6.png"/><Relationship Id="rId2" Type="http://schemas.openxmlformats.org/officeDocument/2006/relationships/image" Target="../media/image26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7553" y="2171993"/>
            <a:ext cx="5697393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accent4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ristina" panose="03060402040406080204" pitchFamily="66" charset="0"/>
              </a:rPr>
              <a:t>Teachings for </a:t>
            </a:r>
          </a:p>
          <a:p>
            <a:pPr algn="ctr"/>
            <a:r>
              <a:rPr lang="en-US" sz="9600" b="1" cap="none" spc="0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accent4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ristina" panose="03060402040406080204" pitchFamily="66" charset="0"/>
              </a:rPr>
              <a:t>Exercise 10D</a:t>
            </a:r>
          </a:p>
        </p:txBody>
      </p:sp>
    </p:spTree>
    <p:extLst>
      <p:ext uri="{BB962C8B-B14F-4D97-AF65-F5344CB8AC3E}">
        <p14:creationId xmlns:p14="http://schemas.microsoft.com/office/powerpoint/2010/main" val="334299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3923212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the techniques you have learned in this chapter to model more practical situations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price of a car in £s, x years after purchase, is modelled by the function: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=15000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0.85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−1000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𝑠𝑖𝑛𝑥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a) Use the model to find the value of the car 10 years after purchase</a:t>
                </a: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3923212" cy="4774474"/>
              </a:xfrm>
              <a:blipFill>
                <a:blip r:embed="rId2"/>
                <a:stretch>
                  <a:fillRect t="-766" r="-12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368402" y="1537455"/>
                <a:ext cx="284315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=15000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0.85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−1000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8402" y="1537455"/>
                <a:ext cx="2843150" cy="307777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276962" y="1994655"/>
                <a:ext cx="3345531" cy="3166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=15000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0.85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(10)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−1000</m:t>
                      </m:r>
                      <m:r>
                        <m:rPr>
                          <m:sty m:val="p"/>
                        </m:rPr>
                        <a:rPr lang="en-US" sz="1400" i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⁡(10)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6962" y="1994655"/>
                <a:ext cx="3345531" cy="316690"/>
              </a:xfrm>
              <a:prstGeom prst="rect">
                <a:avLst/>
              </a:prstGeom>
              <a:blipFill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290025" y="2477980"/>
                <a:ext cx="154478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497.13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0025" y="2477980"/>
                <a:ext cx="1544782" cy="307777"/>
              </a:xfrm>
              <a:prstGeom prst="rect">
                <a:avLst/>
              </a:prstGeom>
              <a:blipFill>
                <a:blip r:embed="rId5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4333569" y="3148540"/>
            <a:ext cx="45752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value of the car will be £3497.13 (remember to round appropriately for pounds)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Arc 8"/>
          <p:cNvSpPr/>
          <p:nvPr/>
        </p:nvSpPr>
        <p:spPr>
          <a:xfrm flipV="1">
            <a:off x="7419960" y="1680753"/>
            <a:ext cx="261000" cy="503569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622595" y="1527543"/>
                <a:ext cx="1634616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(calculator needs to be in radians)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2595" y="1527543"/>
                <a:ext cx="1634616" cy="738664"/>
              </a:xfrm>
              <a:prstGeom prst="rect">
                <a:avLst/>
              </a:prstGeom>
              <a:blipFill>
                <a:blip r:embed="rId6"/>
                <a:stretch>
                  <a:fillRect t="-1653" r="-2974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 flipV="1">
            <a:off x="7372063" y="2181496"/>
            <a:ext cx="261000" cy="503569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587762" y="2267771"/>
            <a:ext cx="1016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170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 animBg="1"/>
      <p:bldP spid="10" grpId="0"/>
      <p:bldP spid="11" grpId="0" animBg="1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3923212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the techniques you have learned in this chapter to model more practical situations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price of a car in £s, x years after purchase, is modelled by the function: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=15000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0.85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−1000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𝑠𝑖𝑛𝑥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b) Show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has a root between 19 and 20</a:t>
                </a: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3923212" cy="4774474"/>
              </a:xfrm>
              <a:blipFill>
                <a:blip r:embed="rId2"/>
                <a:stretch>
                  <a:fillRect t="-766" r="-12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099922" y="1502621"/>
                <a:ext cx="284315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=15000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0.85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−1000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9922" y="1502621"/>
                <a:ext cx="2843150" cy="307777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flipH="1">
            <a:off x="5983627" y="1927236"/>
            <a:ext cx="421687" cy="31687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7023796" y="1919838"/>
            <a:ext cx="421687" cy="31687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753571" y="1896161"/>
                <a:ext cx="141648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=19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3571" y="1896161"/>
                <a:ext cx="1416487" cy="276999"/>
              </a:xfrm>
              <a:prstGeom prst="rect">
                <a:avLst/>
              </a:prstGeom>
              <a:blipFill>
                <a:blip r:embed="rId4"/>
                <a:stretch>
                  <a:fillRect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273851" y="1896162"/>
                <a:ext cx="15121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3851" y="1896162"/>
                <a:ext cx="1512168" cy="276999"/>
              </a:xfrm>
              <a:prstGeom prst="rect">
                <a:avLst/>
              </a:prstGeom>
              <a:blipFill>
                <a:blip r:embed="rId5"/>
                <a:stretch>
                  <a:fillRect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5041603" y="2328210"/>
                <a:ext cx="94307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534.11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1603" y="2328210"/>
                <a:ext cx="943079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6985819" y="2328210"/>
                <a:ext cx="107773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−331.55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5819" y="2328210"/>
                <a:ext cx="107773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472950" y="2742840"/>
                <a:ext cx="4514296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Since the function changes sign across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19&lt;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&lt;20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there is a change of sign, there must be at least one root in the interval 19-20.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2950" y="2742840"/>
                <a:ext cx="4514296" cy="738664"/>
              </a:xfrm>
              <a:prstGeom prst="rect">
                <a:avLst/>
              </a:prstGeom>
              <a:blipFill>
                <a:blip r:embed="rId8"/>
                <a:stretch>
                  <a:fillRect t="-1653" r="-946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744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3923212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the techniques you have learned in this chapter to model more practical situations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price of a car in £s, x years after purchase, is modelled by the function: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=15000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0.85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−1000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𝑠𝑖𝑛𝑥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c) Find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3923212" cy="4774474"/>
              </a:xfrm>
              <a:blipFill>
                <a:blip r:embed="rId2"/>
                <a:stretch>
                  <a:fillRect t="-766" r="-12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194231" y="1641958"/>
                <a:ext cx="284315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=15000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0.85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−1000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4231" y="1641958"/>
                <a:ext cx="2843150" cy="307777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163752" y="2604254"/>
                <a:ext cx="80579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3752" y="2604254"/>
                <a:ext cx="805798" cy="307777"/>
              </a:xfrm>
              <a:prstGeom prst="rect">
                <a:avLst/>
              </a:prstGeom>
              <a:blipFill>
                <a:blip r:embed="rId4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4790769" y="2612963"/>
                <a:ext cx="193899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15000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0.85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0.85)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769" y="2612963"/>
                <a:ext cx="1938992" cy="307777"/>
              </a:xfrm>
              <a:prstGeom prst="rect">
                <a:avLst/>
              </a:prstGeom>
              <a:blipFill>
                <a:blip r:embed="rId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6515066" y="2612963"/>
                <a:ext cx="116153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1000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5066" y="2612963"/>
                <a:ext cx="1161536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4"/>
          <p:cNvSpPr/>
          <p:nvPr/>
        </p:nvSpPr>
        <p:spPr>
          <a:xfrm flipV="1">
            <a:off x="7520110" y="1828798"/>
            <a:ext cx="178267" cy="957944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646127" y="1562376"/>
                <a:ext cx="1497874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using techniques you have learnt previously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6127" y="1562376"/>
                <a:ext cx="1497874" cy="1384995"/>
              </a:xfrm>
              <a:prstGeom prst="rect">
                <a:avLst/>
              </a:prstGeom>
              <a:blipFill>
                <a:blip r:embed="rId7"/>
                <a:stretch>
                  <a:fillRect t="-441" r="-3252" b="-3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81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5" grpId="0" animBg="1"/>
      <p:bldP spid="25" grpId="1" animBg="1"/>
      <p:bldP spid="26" grpId="0"/>
      <p:bldP spid="2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3923212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the techniques you have learned in this chapter to model more practical situations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price of a car in £s, x years after purchase, is modelled by the function: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=15000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0.85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−1000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𝑠𝑖𝑛𝑥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d) Taking 19.5 as a first approximation, apply the Newton-Raphson method once to find a second approximation for the time when the value of the car is zero. Give your answer to 3dp</a:t>
                </a: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3923212" cy="4774474"/>
              </a:xfrm>
              <a:blipFill>
                <a:blip r:embed="rId2"/>
                <a:stretch>
                  <a:fillRect l="-311" t="-766" r="-23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19066" y="3858288"/>
                <a:ext cx="353693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)=15000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0.85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d>
                        <m:d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0.85</m:t>
                          </m:r>
                        </m:e>
                      </m:d>
                      <m:r>
                        <a:rPr lang="en-US" sz="1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1000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𝑐𝑜𝑠𝑥</m:t>
                      </m:r>
                    </m:oMath>
                  </m:oMathPara>
                </a14:m>
                <a:endParaRPr lang="en-GB" sz="1400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66" y="3858288"/>
                <a:ext cx="3536930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8867" y="0"/>
                <a:ext cx="1705495" cy="54091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′(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7" y="0"/>
                <a:ext cx="1705495" cy="540917"/>
              </a:xfrm>
              <a:prstGeom prst="rect">
                <a:avLst/>
              </a:prstGeom>
              <a:blipFill>
                <a:blip r:embed="rId4"/>
                <a:stretch>
                  <a:fillRect b="-32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080124" y="1493520"/>
                <a:ext cx="1705495" cy="54091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′(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0124" y="1493520"/>
                <a:ext cx="1705495" cy="540917"/>
              </a:xfrm>
              <a:prstGeom prst="rect">
                <a:avLst/>
              </a:prstGeom>
              <a:blipFill>
                <a:blip r:embed="rId5"/>
                <a:stretch>
                  <a:fillRect b="-561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145438" y="2211977"/>
                <a:ext cx="1705495" cy="54091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′(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438" y="2211977"/>
                <a:ext cx="1705495" cy="540917"/>
              </a:xfrm>
              <a:prstGeom prst="rect">
                <a:avLst/>
              </a:prstGeom>
              <a:blipFill>
                <a:blip r:embed="rId6"/>
                <a:stretch>
                  <a:fillRect b="-561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206240" y="2843348"/>
                <a:ext cx="4693920" cy="57599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19.5)</m:t>
                      </m:r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15000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0.85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(19.5)</m:t>
                              </m:r>
                            </m:sup>
                          </m:sSup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−1000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⁡(19.5)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15000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0.85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(19.5)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𝑙𝑛</m:t>
                              </m:r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0.85</m:t>
                              </m:r>
                            </m:e>
                          </m:d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−1000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⁡(19.5)</m:t>
                          </m:r>
                        </m:den>
                      </m:f>
                    </m:oMath>
                  </m:oMathPara>
                </a14:m>
                <a:endParaRPr lang="en-GB" sz="1400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240" y="2843348"/>
                <a:ext cx="4693920" cy="57599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236720" y="3735977"/>
                <a:ext cx="1145177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9.528</m:t>
                      </m:r>
                    </m:oMath>
                  </m:oMathPara>
                </a14:m>
                <a:endParaRPr lang="en-GB" sz="1400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6720" y="3735977"/>
                <a:ext cx="1145177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15"/>
          <p:cNvSpPr/>
          <p:nvPr/>
        </p:nvSpPr>
        <p:spPr>
          <a:xfrm flipV="1">
            <a:off x="5643411" y="1777751"/>
            <a:ext cx="216024" cy="720080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5715421" y="1614628"/>
            <a:ext cx="1547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Write using the appropriate numbers (if needed)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Arc 17"/>
          <p:cNvSpPr/>
          <p:nvPr/>
        </p:nvSpPr>
        <p:spPr>
          <a:xfrm flipV="1">
            <a:off x="8667098" y="2480415"/>
            <a:ext cx="216024" cy="648072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550331" y="1317754"/>
                <a:ext cx="1667354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=19.5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into both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on the numerator,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on the denominator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331" y="1317754"/>
                <a:ext cx="1667354" cy="1169551"/>
              </a:xfrm>
              <a:prstGeom prst="rect">
                <a:avLst/>
              </a:prstGeom>
              <a:blipFill>
                <a:blip r:embed="rId9"/>
                <a:stretch>
                  <a:fillRect t="-1042" r="-3297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/>
          <p:cNvSpPr/>
          <p:nvPr/>
        </p:nvSpPr>
        <p:spPr>
          <a:xfrm flipV="1">
            <a:off x="8654035" y="3190163"/>
            <a:ext cx="216024" cy="648072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8116388" y="3886783"/>
            <a:ext cx="1027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540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/>
      <p:bldP spid="27" grpId="0" animBg="1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3923212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the techniques you have learned in this chapter to model more practical situations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price of a car in £s, x years after purchase, is modelled by the function: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=15000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0.85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−1000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𝑠𝑖𝑛𝑥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e) </a:t>
                </a:r>
                <a:r>
                  <a:rPr lang="en-US" sz="1600" dirty="0" err="1">
                    <a:latin typeface="Comic Sans MS" pitchFamily="66" charset="0"/>
                  </a:rPr>
                  <a:t>Criticise</a:t>
                </a:r>
                <a:r>
                  <a:rPr lang="en-US" sz="1600" dirty="0">
                    <a:latin typeface="Comic Sans MS" pitchFamily="66" charset="0"/>
                  </a:rPr>
                  <a:t> this model with respect to the value of the car as it gets older</a:t>
                </a: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3923212" cy="4774474"/>
              </a:xfrm>
              <a:blipFill>
                <a:blip r:embed="rId2"/>
                <a:stretch>
                  <a:fillRect t="-766" r="-12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19066" y="3858288"/>
                <a:ext cx="353693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)=15000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0.85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d>
                        <m:d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0.85</m:t>
                          </m:r>
                        </m:e>
                      </m:d>
                      <m:r>
                        <a:rPr lang="en-US" sz="1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1000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𝑐𝑜𝑠𝑥</m:t>
                      </m:r>
                    </m:oMath>
                  </m:oMathPara>
                </a14:m>
                <a:endParaRPr lang="en-GB" sz="1400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66" y="3858288"/>
                <a:ext cx="3536930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8867" y="0"/>
                <a:ext cx="1705495" cy="54091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′(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7" y="0"/>
                <a:ext cx="1705495" cy="540917"/>
              </a:xfrm>
              <a:prstGeom prst="rect">
                <a:avLst/>
              </a:prstGeom>
              <a:blipFill>
                <a:blip r:embed="rId4"/>
                <a:stretch>
                  <a:fillRect b="-32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4516492" y="3770451"/>
            <a:ext cx="451429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Beyond the value calculated in part d) (19.528), the car will take a negative value.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However, this is unrealistic, so the model seems unreasonable for cars that are around 20 years old.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36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FEA3998-E7C3-46FC-81B2-967152599E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8FE912-B05E-4084-BC48-540F153C71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FB9E5F-A980-4A46-A3A8-AE777E6B424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2634</TotalTime>
  <Words>907</Words>
  <Application>Microsoft Office PowerPoint</Application>
  <PresentationFormat>On-screen Show (4:3)</PresentationFormat>
  <Paragraphs>73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Comic Sans MS</vt:lpstr>
      <vt:lpstr>Pristina</vt:lpstr>
      <vt:lpstr>Office Theme</vt:lpstr>
      <vt:lpstr>PowerPoint Presentation</vt:lpstr>
      <vt:lpstr>Numerical Methods</vt:lpstr>
      <vt:lpstr>Numerical Methods</vt:lpstr>
      <vt:lpstr>Numerical Methods</vt:lpstr>
      <vt:lpstr>Numerical Methods</vt:lpstr>
      <vt:lpstr>Numerical Methods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670</cp:revision>
  <dcterms:created xsi:type="dcterms:W3CDTF">2018-04-30T00:32:33Z</dcterms:created>
  <dcterms:modified xsi:type="dcterms:W3CDTF">2021-02-09T07:33:27Z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