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744" r:id="rId5"/>
    <p:sldId id="754" r:id="rId6"/>
    <p:sldId id="75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06108-A486-4024-BE61-33C7F9A58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832" y="2433077"/>
            <a:ext cx="8304335" cy="1325563"/>
          </a:xfrm>
        </p:spPr>
        <p:txBody>
          <a:bodyPr/>
          <a:lstStyle/>
          <a:p>
            <a:pPr algn="ctr"/>
            <a:r>
              <a:rPr lang="en-GB" b="1" dirty="0"/>
              <a:t>Applications to modelling (10.4)</a:t>
            </a:r>
          </a:p>
        </p:txBody>
      </p:sp>
    </p:spTree>
    <p:extLst>
      <p:ext uri="{BB962C8B-B14F-4D97-AF65-F5344CB8AC3E}">
        <p14:creationId xmlns:p14="http://schemas.microsoft.com/office/powerpoint/2010/main" val="306062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30"/>
                  <a:ext cx="173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11&lt;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&lt;12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30"/>
                  <a:ext cx="1738" cy="333"/>
                </a:xfrm>
                <a:prstGeom prst="rect">
                  <a:avLst/>
                </a:prstGeom>
                <a:blipFill>
                  <a:blip r:embed="rId4"/>
                  <a:stretch>
                    <a:fillRect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3" y="2766"/>
                  <a:ext cx="1749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2&lt;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&lt;13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3" y="2766"/>
                  <a:ext cx="1749" cy="333"/>
                </a:xfrm>
                <a:prstGeom prst="rect">
                  <a:avLst/>
                </a:prstGeom>
                <a:blipFill>
                  <a:blip r:embed="rId5"/>
                  <a:stretch>
                    <a:fillRect t="-8451" b="-2816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0&lt;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&lt;11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blipFill>
                  <a:blip r:embed="rId6"/>
                  <a:stretch>
                    <a:fillRect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&lt;10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blipFill>
                  <a:blip r:embed="rId7"/>
                  <a:stretch>
                    <a:fillRect t="-7042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85055" y="292518"/>
                <a:ext cx="4492613" cy="2802374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A boomerang is thrown from a point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on level ground. The height in metres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of the boomerang above the ground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altLang="en-US" sz="2200" dirty="0">
                    <a:latin typeface="+mn-lt"/>
                  </a:rPr>
                  <a:t> seconds after it is thrown can be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modelled by the function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GB" altLang="en-US" sz="2200" b="0" i="0" smtClean="0">
                        <a:latin typeface="Cambria Math" panose="02040503050406030204" pitchFamily="18" charset="0"/>
                      </a:rPr>
                      <m:t>50</m:t>
                    </m:r>
                    <m:r>
                      <m:rPr>
                        <m:sty m:val="p"/>
                      </m:rPr>
                      <a:rPr lang="en-GB" altLang="en-US" sz="2200" b="0" i="0" smtClean="0">
                        <a:latin typeface="Cambria Math" panose="02040503050406030204" pitchFamily="18" charset="0"/>
                      </a:rPr>
                      <m:t>sin</m:t>
                    </m:r>
                    <m:d>
                      <m:d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alt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altLang="en-US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altLang="en-US" sz="22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GB" altLang="en-US" sz="2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GB" altLang="en-US" sz="2200" b="0" i="1" smtClean="0">
                                <a:latin typeface="Cambria Math" panose="02040503050406030204" pitchFamily="18" charset="0"/>
                              </a:rPr>
                              <m:t>36</m:t>
                            </m:r>
                          </m:den>
                        </m:f>
                      </m:e>
                    </m:d>
                  </m:oMath>
                </a14:m>
                <a:r>
                  <a:rPr lang="en-GB" altLang="en-US" sz="2200" dirty="0">
                    <a:latin typeface="+mn-lt"/>
                  </a:rPr>
                  <a:t>. When does the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boomerang hit the ground?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055" y="292518"/>
                <a:ext cx="4492613" cy="2802374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677" r="-812" b="-1082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476940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185345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30"/>
                  <a:ext cx="173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3&lt;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&lt;4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30"/>
                  <a:ext cx="1738" cy="333"/>
                </a:xfrm>
                <a:prstGeom prst="rect">
                  <a:avLst/>
                </a:prstGeom>
                <a:blipFill>
                  <a:blip r:embed="rId4"/>
                  <a:stretch>
                    <a:fillRect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3" y="2766"/>
                  <a:ext cx="1749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5&lt;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&lt;6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3" y="2766"/>
                  <a:ext cx="1749" cy="333"/>
                </a:xfrm>
                <a:prstGeom prst="rect">
                  <a:avLst/>
                </a:prstGeom>
                <a:blipFill>
                  <a:blip r:embed="rId5"/>
                  <a:stretch>
                    <a:fillRect t="-8451" b="-2816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&lt;3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blipFill>
                  <a:blip r:embed="rId6"/>
                  <a:stretch>
                    <a:fillRect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200" b="0" i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&lt;5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blipFill>
                  <a:blip r:embed="rId7"/>
                  <a:stretch>
                    <a:fillRect t="-7042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85055" y="292518"/>
                <a:ext cx="4492613" cy="2239667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The value of a mobile phone, t years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After purchase , is modelled by the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function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𝑣</m:t>
                    </m:r>
                    <m:d>
                      <m:d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altLang="en-US" sz="2200" b="0" i="0" smtClean="0">
                        <a:latin typeface="Cambria Math" panose="02040503050406030204" pitchFamily="18" charset="0"/>
                      </a:rPr>
                      <m:t>450</m:t>
                    </m:r>
                    <m:sSup>
                      <m:sSup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GB" altLang="en-US" sz="2200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a:rPr lang="en-GB" altLang="en-US" sz="2200" b="0" i="0" smtClean="0">
                            <a:latin typeface="Cambria Math" panose="02040503050406030204" pitchFamily="18" charset="0"/>
                          </a:rPr>
                          <m:t>−0.5</m:t>
                        </m:r>
                        <m:r>
                          <m:rPr>
                            <m:sty m:val="p"/>
                          </m:rPr>
                          <a:rPr lang="en-GB" altLang="en-US" sz="2200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p>
                    <m:r>
                      <a:rPr lang="en-GB" altLang="en-US" sz="2200" b="0" i="0" smtClean="0">
                        <a:latin typeface="Cambria Math" panose="02040503050406030204" pitchFamily="18" charset="0"/>
                      </a:rPr>
                      <m:t>−40</m:t>
                    </m:r>
                    <m:r>
                      <m:rPr>
                        <m:sty m:val="p"/>
                      </m:rPr>
                      <a:rPr lang="en-GB" altLang="en-US" sz="2200" b="0" i="0" smtClean="0">
                        <a:latin typeface="Cambria Math" panose="02040503050406030204" pitchFamily="18" charset="0"/>
                      </a:rPr>
                      <m:t>cos</m:t>
                    </m:r>
                    <m:d>
                      <m:d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GB" altLang="en-US" sz="2200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</m:d>
                    <m:r>
                      <a:rPr lang="en-GB" altLang="en-US" sz="2200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GB" altLang="en-US" sz="2200" b="0" i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en-GB" altLang="en-US" sz="2200" b="0" i="0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altLang="en-US" sz="2200" dirty="0">
                    <a:latin typeface="+mn-lt"/>
                  </a:rPr>
                  <a:t>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When does the function have a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value of nothing? 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055" y="292518"/>
                <a:ext cx="4492613" cy="2239667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2439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83702" y="463765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229143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258F7E-CEB4-4627-B970-52CD4187F1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49FE34-8702-42A9-BDEB-725D9BC57F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B56682-7A6F-4282-BCD9-FA56782951F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</TotalTime>
  <Words>169</Words>
  <Application>Microsoft Office PowerPoint</Application>
  <PresentationFormat>On-screen Show (4:3)</PresentationFormat>
  <Paragraphs>24</Paragraphs>
  <Slides>3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Applications to modelling (10.4)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40</cp:revision>
  <dcterms:created xsi:type="dcterms:W3CDTF">2020-04-22T14:47:14Z</dcterms:created>
  <dcterms:modified xsi:type="dcterms:W3CDTF">2021-02-09T07:33:04Z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