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E6CDFF">
                <a:alpha val="20000"/>
              </a:srgbClr>
            </a:gs>
            <a:gs pos="95000">
              <a:srgbClr val="E6CD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3" Type="http://schemas.openxmlformats.org/officeDocument/2006/relationships/image" Target="../media/image188.png"/><Relationship Id="rId7" Type="http://schemas.openxmlformats.org/officeDocument/2006/relationships/image" Target="../media/image221.png"/><Relationship Id="rId12" Type="http://schemas.openxmlformats.org/officeDocument/2006/relationships/image" Target="../media/image225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5.png"/><Relationship Id="rId11" Type="http://schemas.openxmlformats.org/officeDocument/2006/relationships/image" Target="../media/image220.png"/><Relationship Id="rId5" Type="http://schemas.openxmlformats.org/officeDocument/2006/relationships/image" Target="../media/image214.png"/><Relationship Id="rId10" Type="http://schemas.openxmlformats.org/officeDocument/2006/relationships/image" Target="../media/image224.png"/><Relationship Id="rId4" Type="http://schemas.openxmlformats.org/officeDocument/2006/relationships/image" Target="../media/image213.png"/><Relationship Id="rId9" Type="http://schemas.openxmlformats.org/officeDocument/2006/relationships/image" Target="../media/image2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png"/><Relationship Id="rId13" Type="http://schemas.openxmlformats.org/officeDocument/2006/relationships/image" Target="../media/image236.png"/><Relationship Id="rId3" Type="http://schemas.openxmlformats.org/officeDocument/2006/relationships/image" Target="../media/image188.png"/><Relationship Id="rId7" Type="http://schemas.openxmlformats.org/officeDocument/2006/relationships/image" Target="../media/image230.png"/><Relationship Id="rId12" Type="http://schemas.openxmlformats.org/officeDocument/2006/relationships/image" Target="../media/image235.png"/><Relationship Id="rId2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9.png"/><Relationship Id="rId11" Type="http://schemas.openxmlformats.org/officeDocument/2006/relationships/image" Target="../media/image234.png"/><Relationship Id="rId5" Type="http://schemas.openxmlformats.org/officeDocument/2006/relationships/image" Target="../media/image228.png"/><Relationship Id="rId10" Type="http://schemas.openxmlformats.org/officeDocument/2006/relationships/image" Target="../media/image233.png"/><Relationship Id="rId4" Type="http://schemas.openxmlformats.org/officeDocument/2006/relationships/image" Target="../media/image227.png"/><Relationship Id="rId9" Type="http://schemas.openxmlformats.org/officeDocument/2006/relationships/image" Target="../media/image2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73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12" Type="http://schemas.openxmlformats.org/officeDocument/2006/relationships/image" Target="../media/image172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5" Type="http://schemas.openxmlformats.org/officeDocument/2006/relationships/image" Target="../media/image165.png"/><Relationship Id="rId10" Type="http://schemas.openxmlformats.org/officeDocument/2006/relationships/image" Target="../media/image170.png"/><Relationship Id="rId4" Type="http://schemas.openxmlformats.org/officeDocument/2006/relationships/image" Target="../media/image164.png"/><Relationship Id="rId9" Type="http://schemas.openxmlformats.org/officeDocument/2006/relationships/image" Target="../media/image169.png"/><Relationship Id="rId14" Type="http://schemas.openxmlformats.org/officeDocument/2006/relationships/image" Target="../media/image17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77.png"/><Relationship Id="rId18" Type="http://schemas.openxmlformats.org/officeDocument/2006/relationships/image" Target="../media/image182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12" Type="http://schemas.openxmlformats.org/officeDocument/2006/relationships/image" Target="../media/image176.png"/><Relationship Id="rId17" Type="http://schemas.openxmlformats.org/officeDocument/2006/relationships/image" Target="../media/image181.png"/><Relationship Id="rId2" Type="http://schemas.openxmlformats.org/officeDocument/2006/relationships/image" Target="../media/image175.png"/><Relationship Id="rId16" Type="http://schemas.openxmlformats.org/officeDocument/2006/relationships/image" Target="../media/image180.png"/><Relationship Id="rId20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72.png"/><Relationship Id="rId5" Type="http://schemas.openxmlformats.org/officeDocument/2006/relationships/image" Target="../media/image165.png"/><Relationship Id="rId15" Type="http://schemas.openxmlformats.org/officeDocument/2006/relationships/image" Target="../media/image179.png"/><Relationship Id="rId10" Type="http://schemas.openxmlformats.org/officeDocument/2006/relationships/image" Target="../media/image170.png"/><Relationship Id="rId19" Type="http://schemas.openxmlformats.org/officeDocument/2006/relationships/image" Target="../media/image183.png"/><Relationship Id="rId4" Type="http://schemas.openxmlformats.org/officeDocument/2006/relationships/image" Target="../media/image164.png"/><Relationship Id="rId9" Type="http://schemas.openxmlformats.org/officeDocument/2006/relationships/image" Target="../media/image169.png"/><Relationship Id="rId14" Type="http://schemas.openxmlformats.org/officeDocument/2006/relationships/image" Target="../media/image17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87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12" Type="http://schemas.openxmlformats.org/officeDocument/2006/relationships/image" Target="../media/image186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72.png"/><Relationship Id="rId5" Type="http://schemas.openxmlformats.org/officeDocument/2006/relationships/image" Target="../media/image165.png"/><Relationship Id="rId10" Type="http://schemas.openxmlformats.org/officeDocument/2006/relationships/image" Target="../media/image170.png"/><Relationship Id="rId4" Type="http://schemas.openxmlformats.org/officeDocument/2006/relationships/image" Target="../media/image164.png"/><Relationship Id="rId9" Type="http://schemas.openxmlformats.org/officeDocument/2006/relationships/image" Target="../media/image169.png"/><Relationship Id="rId14" Type="http://schemas.openxmlformats.org/officeDocument/2006/relationships/image" Target="../media/image18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3" Type="http://schemas.openxmlformats.org/officeDocument/2006/relationships/image" Target="../media/image188.png"/><Relationship Id="rId7" Type="http://schemas.openxmlformats.org/officeDocument/2006/relationships/image" Target="../media/image193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2.png"/><Relationship Id="rId5" Type="http://schemas.openxmlformats.org/officeDocument/2006/relationships/image" Target="../media/image191.png"/><Relationship Id="rId10" Type="http://schemas.openxmlformats.org/officeDocument/2006/relationships/image" Target="../media/image196.png"/><Relationship Id="rId4" Type="http://schemas.openxmlformats.org/officeDocument/2006/relationships/image" Target="../media/image190.png"/><Relationship Id="rId9" Type="http://schemas.openxmlformats.org/officeDocument/2006/relationships/image" Target="../media/image19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png"/><Relationship Id="rId3" Type="http://schemas.openxmlformats.org/officeDocument/2006/relationships/image" Target="../media/image188.png"/><Relationship Id="rId7" Type="http://schemas.openxmlformats.org/officeDocument/2006/relationships/image" Target="../media/image197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2.png"/><Relationship Id="rId5" Type="http://schemas.openxmlformats.org/officeDocument/2006/relationships/image" Target="../media/image191.png"/><Relationship Id="rId10" Type="http://schemas.openxmlformats.org/officeDocument/2006/relationships/image" Target="../media/image200.png"/><Relationship Id="rId4" Type="http://schemas.openxmlformats.org/officeDocument/2006/relationships/image" Target="../media/image190.png"/><Relationship Id="rId9" Type="http://schemas.openxmlformats.org/officeDocument/2006/relationships/image" Target="../media/image19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3" Type="http://schemas.openxmlformats.org/officeDocument/2006/relationships/image" Target="../media/image188.png"/><Relationship Id="rId7" Type="http://schemas.openxmlformats.org/officeDocument/2006/relationships/image" Target="../media/image205.png"/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5" Type="http://schemas.openxmlformats.org/officeDocument/2006/relationships/image" Target="../media/image203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3" Type="http://schemas.openxmlformats.org/officeDocument/2006/relationships/image" Target="../media/image188.png"/><Relationship Id="rId7" Type="http://schemas.openxmlformats.org/officeDocument/2006/relationships/image" Target="../media/image205.png"/><Relationship Id="rId12" Type="http://schemas.openxmlformats.org/officeDocument/2006/relationships/image" Target="../media/image212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11.png"/><Relationship Id="rId5" Type="http://schemas.openxmlformats.org/officeDocument/2006/relationships/image" Target="../media/image203.png"/><Relationship Id="rId10" Type="http://schemas.openxmlformats.org/officeDocument/2006/relationships/image" Target="../media/image210.png"/><Relationship Id="rId4" Type="http://schemas.openxmlformats.org/officeDocument/2006/relationships/image" Target="../media/image202.png"/><Relationship Id="rId9" Type="http://schemas.openxmlformats.org/officeDocument/2006/relationships/image" Target="../media/image20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3" Type="http://schemas.openxmlformats.org/officeDocument/2006/relationships/image" Target="../media/image188.png"/><Relationship Id="rId7" Type="http://schemas.openxmlformats.org/officeDocument/2006/relationships/image" Target="../media/image216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5.png"/><Relationship Id="rId11" Type="http://schemas.openxmlformats.org/officeDocument/2006/relationships/image" Target="../media/image220.png"/><Relationship Id="rId5" Type="http://schemas.openxmlformats.org/officeDocument/2006/relationships/image" Target="../media/image214.png"/><Relationship Id="rId10" Type="http://schemas.openxmlformats.org/officeDocument/2006/relationships/image" Target="../media/image219.png"/><Relationship Id="rId4" Type="http://schemas.openxmlformats.org/officeDocument/2006/relationships/image" Target="../media/image213.png"/><Relationship Id="rId9" Type="http://schemas.openxmlformats.org/officeDocument/2006/relationships/image" Target="../media/image2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7553" y="2171993"/>
            <a:ext cx="569739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Exercise 10C</a:t>
            </a:r>
          </a:p>
        </p:txBody>
      </p:sp>
    </p:spTree>
    <p:extLst>
      <p:ext uri="{BB962C8B-B14F-4D97-AF65-F5344CB8AC3E}">
        <p14:creationId xmlns:p14="http://schemas.microsoft.com/office/powerpoint/2010/main" val="332826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x-coordinate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is a stationary point on the curve.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f(x)=0 has a root,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1.8&lt;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&lt;1.9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apply the Newton-Raphson method procedure twice to find a new approximation for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to 3dp.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  <a:blipFill>
                <a:blip r:embed="rId2"/>
                <a:stretch>
                  <a:fillRect l="-167" t="-733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67944" y="1556792"/>
                <a:ext cx="259731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556792"/>
                <a:ext cx="259731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32240" y="1556792"/>
                <a:ext cx="21117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556792"/>
                <a:ext cx="2111797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95936" y="2708920"/>
                <a:ext cx="1705495" cy="5409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708920"/>
                <a:ext cx="1705495" cy="540917"/>
              </a:xfrm>
              <a:prstGeom prst="rect">
                <a:avLst/>
              </a:prstGeom>
              <a:blipFill>
                <a:blip r:embed="rId6"/>
                <a:stretch>
                  <a:fillRect b="-561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067944" y="3429000"/>
                <a:ext cx="1705495" cy="5409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429000"/>
                <a:ext cx="1705495" cy="540917"/>
              </a:xfrm>
              <a:prstGeom prst="rect">
                <a:avLst/>
              </a:prstGeom>
              <a:blipFill>
                <a:blip r:embed="rId7"/>
                <a:stretch>
                  <a:fillRect b="-56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139952" y="4005064"/>
                <a:ext cx="4392488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=1.8666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(1.8666)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(1.8666)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(1.8666)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(1.8666)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(1.8666)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005064"/>
                <a:ext cx="4392488" cy="5627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 flipV="1">
            <a:off x="5652120" y="2996951"/>
            <a:ext cx="216024" cy="72008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724128" y="306896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appropriate numbers (if needed)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 flipV="1">
            <a:off x="8388424" y="3717032"/>
            <a:ext cx="216024" cy="648072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36296" y="4653136"/>
                <a:ext cx="20162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=1.8666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both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on the numerator,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on the denominator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653136"/>
                <a:ext cx="2016224" cy="954107"/>
              </a:xfrm>
              <a:prstGeom prst="rect">
                <a:avLst/>
              </a:prstGeom>
              <a:blipFill>
                <a:blip r:embed="rId9"/>
                <a:stretch>
                  <a:fillRect t="-637" r="-906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178052" y="4787627"/>
                <a:ext cx="172819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.856</m:t>
                    </m:r>
                  </m:oMath>
                </a14:m>
                <a:r>
                  <a:rPr lang="en-GB" sz="1400" dirty="0"/>
                  <a:t> (3dp)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052" y="4787627"/>
                <a:ext cx="1728192" cy="307777"/>
              </a:xfrm>
              <a:prstGeom prst="rect">
                <a:avLst/>
              </a:prstGeom>
              <a:blipFill>
                <a:blip r:embed="rId10"/>
                <a:stretch>
                  <a:fillRect t="-1961" b="-1960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39952" y="1988840"/>
                <a:ext cx="7486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988840"/>
                <a:ext cx="74860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76056" y="1988840"/>
                <a:ext cx="13681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.8666…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988840"/>
                <a:ext cx="136815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7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1" grpId="0"/>
      <p:bldP spid="32" grpId="0" animBg="1"/>
      <p:bldP spid="33" grpId="0"/>
      <p:bldP spid="34" grpId="0" animBg="1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x-coordinate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is a stationary point on the curve.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f(x)=0 has a root,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1.8&lt;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&lt;1.9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c) By considering the change of sign in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over an appropriate interval, show that your answer to part b is accurate to 3 decimal places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  <a:blipFill>
                <a:blip r:embed="rId2"/>
                <a:stretch>
                  <a:fillRect l="-167" t="-733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92002" y="4882877"/>
                <a:ext cx="107974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.856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002" y="4882877"/>
                <a:ext cx="107974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V="1">
            <a:off x="5055096" y="2764507"/>
            <a:ext cx="2592288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51240" y="2764507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99312" y="2764507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03168" y="2764507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47384" y="2764507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55096" y="2764507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35216" y="2908523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1.856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216" y="2908523"/>
                <a:ext cx="474489" cy="215444"/>
              </a:xfrm>
              <a:prstGeom prst="rect">
                <a:avLst/>
              </a:prstGeom>
              <a:blipFill>
                <a:blip r:embed="rId5"/>
                <a:stretch>
                  <a:fillRect l="-7692" r="-769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31360" y="2908523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1.857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360" y="2908523"/>
                <a:ext cx="474489" cy="215444"/>
              </a:xfrm>
              <a:prstGeom prst="rect">
                <a:avLst/>
              </a:prstGeom>
              <a:blipFill>
                <a:blip r:embed="rId6"/>
                <a:stretch>
                  <a:fillRect l="-7692" r="-897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67064" y="2908523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1.855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64" y="2908523"/>
                <a:ext cx="474489" cy="215444"/>
              </a:xfrm>
              <a:prstGeom prst="rect">
                <a:avLst/>
              </a:prstGeom>
              <a:blipFill>
                <a:blip r:embed="rId7"/>
                <a:stretch>
                  <a:fillRect l="-7692" r="-769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010472" y="1612379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If the root rounds to 1.856 to 3dp, then it must be in the range 1.8555 to 1.8565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703168" y="2620491"/>
            <a:ext cx="129614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1160" y="2260451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Root lies here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03578" y="3268563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need to sub in these limits and show that there is a change of sign between them…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311502" y="4170412"/>
                <a:ext cx="22350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1502" y="4170412"/>
                <a:ext cx="2235035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5774622" y="4600767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814791" y="4593369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44566" y="4569692"/>
                <a:ext cx="14164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=1.8555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566" y="4569692"/>
                <a:ext cx="1416487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64846" y="4569693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=1.8565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846" y="4569693"/>
                <a:ext cx="1512168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832598" y="5001741"/>
                <a:ext cx="117711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−0.00348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598" y="5001741"/>
                <a:ext cx="117711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776814" y="5001741"/>
                <a:ext cx="10424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0.00928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814" y="5001741"/>
                <a:ext cx="104246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80470" y="5433789"/>
                <a:ext cx="527738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function is continuous across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1.8555&lt;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&lt;1.8565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there is a change of sign, the root must be within this interval – it must therefore round to 1.856 to 3dp!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470" y="5433789"/>
                <a:ext cx="5277382" cy="738664"/>
              </a:xfrm>
              <a:prstGeom prst="rect">
                <a:avLst/>
              </a:prstGeom>
              <a:blipFill>
                <a:blip r:embed="rId13"/>
                <a:stretch>
                  <a:fillRect t="-820" r="-116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7" grpId="0"/>
      <p:bldP spid="39" grpId="0"/>
      <p:bldP spid="40" grpId="0"/>
      <p:bldP spid="43" grpId="0"/>
      <p:bldP spid="46" grpId="0"/>
      <p:bldP spid="48" grpId="0"/>
      <p:bldP spid="49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Start with a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a root as shown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600" dirty="0">
                    <a:latin typeface="Comic Sans MS" pitchFamily="66" charset="0"/>
                  </a:rPr>
                  <a:t>Choosing a ‘first guess’ of the value of the root,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, we can then label some more information…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600" dirty="0">
                    <a:latin typeface="Comic Sans MS" pitchFamily="66" charset="0"/>
                  </a:rPr>
                  <a:t>The vertical distance from the x-axis to the curve for our chosen value,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(by subbing the value into the equation of the line)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766" r="-1336" b="-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88024" y="3356992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32040" y="1412776"/>
            <a:ext cx="0" cy="20882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1414500" y="-3494620"/>
            <a:ext cx="5090864" cy="8856984"/>
          </a:xfrm>
          <a:prstGeom prst="arc">
            <a:avLst>
              <a:gd name="adj1" fmla="val 16550914"/>
              <a:gd name="adj2" fmla="val 2054520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44408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1124744"/>
                <a:ext cx="393826" cy="215444"/>
              </a:xfrm>
              <a:prstGeom prst="rect">
                <a:avLst/>
              </a:prstGeom>
              <a:blipFill>
                <a:blip r:embed="rId3"/>
                <a:stretch>
                  <a:fillRect l="-13846" r="-153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16016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24744"/>
                <a:ext cx="393826" cy="215444"/>
              </a:xfrm>
              <a:prstGeom prst="rect">
                <a:avLst/>
              </a:prstGeom>
              <a:blipFill>
                <a:blip r:embed="rId5"/>
                <a:stretch>
                  <a:fillRect l="-15625" r="-1562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220072" y="3284984"/>
            <a:ext cx="144016" cy="144016"/>
            <a:chOff x="5004048" y="4221088"/>
            <a:chExt cx="144016" cy="14401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172400" y="1484784"/>
            <a:ext cx="144016" cy="144016"/>
            <a:chOff x="5004048" y="4221088"/>
            <a:chExt cx="144016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8244408" y="1628800"/>
            <a:ext cx="0" cy="17281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452320" y="1556792"/>
            <a:ext cx="792088" cy="180020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72400" y="3356992"/>
                <a:ext cx="2438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356992"/>
                <a:ext cx="243848" cy="246221"/>
              </a:xfrm>
              <a:prstGeom prst="rect">
                <a:avLst/>
              </a:prstGeom>
              <a:blipFill>
                <a:blip r:embed="rId6"/>
                <a:stretch>
                  <a:fillRect l="-12500" r="-75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08304" y="3356992"/>
                <a:ext cx="2485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356992"/>
                <a:ext cx="248594" cy="246221"/>
              </a:xfrm>
              <a:prstGeom prst="rect">
                <a:avLst/>
              </a:prstGeom>
              <a:blipFill>
                <a:blip r:embed="rId7"/>
                <a:stretch>
                  <a:fillRect l="-12195" r="-7317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16416" y="2348880"/>
                <a:ext cx="532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2348880"/>
                <a:ext cx="532005" cy="246221"/>
              </a:xfrm>
              <a:prstGeom prst="rect">
                <a:avLst/>
              </a:prstGeom>
              <a:blipFill>
                <a:blip r:embed="rId8"/>
                <a:stretch>
                  <a:fillRect l="-12500" r="-125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56376" y="1412776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412776"/>
                <a:ext cx="178319" cy="246221"/>
              </a:xfrm>
              <a:prstGeom prst="rect">
                <a:avLst/>
              </a:prstGeom>
              <a:blipFill>
                <a:blip r:embed="rId9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6056" y="3356992"/>
                <a:ext cx="4490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𝑜𝑜𝑡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356992"/>
                <a:ext cx="449034" cy="246221"/>
              </a:xfrm>
              <a:prstGeom prst="rect">
                <a:avLst/>
              </a:prstGeom>
              <a:blipFill>
                <a:blip r:embed="rId10"/>
                <a:stretch>
                  <a:fillRect l="-6849" r="-8219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39952" y="3789040"/>
                <a:ext cx="38164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Labelling this point on the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can draw a tangent at the curve 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which then intersects the x-axis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789040"/>
                <a:ext cx="3816425" cy="830997"/>
              </a:xfrm>
              <a:prstGeom prst="rect">
                <a:avLst/>
              </a:prstGeom>
              <a:blipFill>
                <a:blip r:embed="rId11"/>
                <a:stretch>
                  <a:fillRect l="-799" t="-2206" r="-1278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139952" y="486916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Notice that the new intersection is closer to the root than our first guess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39952" y="566124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Look what happens if we follow this process repeatedly…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get closer to the actual root!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380312" y="3284984"/>
            <a:ext cx="144016" cy="144016"/>
            <a:chOff x="5004048" y="4221088"/>
            <a:chExt cx="144016" cy="14401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172400" y="3284984"/>
            <a:ext cx="144016" cy="144016"/>
            <a:chOff x="5004048" y="4221088"/>
            <a:chExt cx="144016" cy="14401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rot="17536471">
                <a:off x="7245794" y="2438619"/>
                <a:ext cx="9403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𝑎𝑛𝑔𝑒𝑛𝑡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536471">
                <a:off x="7245794" y="2438619"/>
                <a:ext cx="940386" cy="184666"/>
              </a:xfrm>
              <a:prstGeom prst="rect">
                <a:avLst/>
              </a:prstGeom>
              <a:blipFill>
                <a:blip r:embed="rId12"/>
                <a:stretch>
                  <a:fillRect t="-3226" r="-4598" b="-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7452320" y="2564904"/>
            <a:ext cx="0" cy="79208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444208" y="2492896"/>
            <a:ext cx="1008112" cy="864096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7380312" y="2420888"/>
            <a:ext cx="144016" cy="144016"/>
            <a:chOff x="5004048" y="4221088"/>
            <a:chExt cx="144016" cy="144016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00192" y="3356992"/>
                <a:ext cx="2485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356992"/>
                <a:ext cx="248594" cy="246221"/>
              </a:xfrm>
              <a:prstGeom prst="rect">
                <a:avLst/>
              </a:prstGeom>
              <a:blipFill>
                <a:blip r:embed="rId13"/>
                <a:stretch>
                  <a:fillRect l="-9756" r="-7317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6444208" y="3068960"/>
            <a:ext cx="0" cy="28803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6372200" y="2968487"/>
            <a:ext cx="144016" cy="144016"/>
            <a:chOff x="5004048" y="4221088"/>
            <a:chExt cx="144016" cy="144016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flipH="1">
            <a:off x="5608320" y="3063307"/>
            <a:ext cx="838160" cy="29820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551255" y="3356993"/>
                <a:ext cx="2485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255" y="3356993"/>
                <a:ext cx="248593" cy="246221"/>
              </a:xfrm>
              <a:prstGeom prst="rect">
                <a:avLst/>
              </a:prstGeom>
              <a:blipFill>
                <a:blip r:embed="rId14"/>
                <a:stretch>
                  <a:fillRect l="-12500" r="-100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84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5" grpId="0"/>
      <p:bldP spid="45" grpId="0"/>
      <p:bldP spid="52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However, we need to create an algebraic method for this (it will naturally be iterative since, as you just saw, it is a repeating process)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0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88024" y="3356992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32040" y="1412776"/>
            <a:ext cx="0" cy="20882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1414500" y="-3494620"/>
            <a:ext cx="5090864" cy="8856984"/>
          </a:xfrm>
          <a:prstGeom prst="arc">
            <a:avLst>
              <a:gd name="adj1" fmla="val 16550914"/>
              <a:gd name="adj2" fmla="val 2054520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44408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1124744"/>
                <a:ext cx="393826" cy="215444"/>
              </a:xfrm>
              <a:prstGeom prst="rect">
                <a:avLst/>
              </a:prstGeom>
              <a:blipFill>
                <a:blip r:embed="rId3"/>
                <a:stretch>
                  <a:fillRect l="-13846" r="-153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16016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24744"/>
                <a:ext cx="393826" cy="215444"/>
              </a:xfrm>
              <a:prstGeom prst="rect">
                <a:avLst/>
              </a:prstGeom>
              <a:blipFill>
                <a:blip r:embed="rId5"/>
                <a:stretch>
                  <a:fillRect l="-15625" r="-1562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220072" y="3284984"/>
            <a:ext cx="144016" cy="144016"/>
            <a:chOff x="5004048" y="4221088"/>
            <a:chExt cx="144016" cy="14401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172400" y="1484784"/>
            <a:ext cx="144016" cy="144016"/>
            <a:chOff x="5004048" y="4221088"/>
            <a:chExt cx="144016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8244408" y="1628800"/>
            <a:ext cx="0" cy="17281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452320" y="1556792"/>
            <a:ext cx="792088" cy="180020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72400" y="3356992"/>
                <a:ext cx="2438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356992"/>
                <a:ext cx="243848" cy="246221"/>
              </a:xfrm>
              <a:prstGeom prst="rect">
                <a:avLst/>
              </a:prstGeom>
              <a:blipFill>
                <a:blip r:embed="rId6"/>
                <a:stretch>
                  <a:fillRect l="-12500" r="-75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08304" y="3356992"/>
                <a:ext cx="2485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356992"/>
                <a:ext cx="248594" cy="246221"/>
              </a:xfrm>
              <a:prstGeom prst="rect">
                <a:avLst/>
              </a:prstGeom>
              <a:blipFill>
                <a:blip r:embed="rId7"/>
                <a:stretch>
                  <a:fillRect l="-12195" r="-7317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16416" y="2348880"/>
                <a:ext cx="532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2348880"/>
                <a:ext cx="532005" cy="246221"/>
              </a:xfrm>
              <a:prstGeom prst="rect">
                <a:avLst/>
              </a:prstGeom>
              <a:blipFill>
                <a:blip r:embed="rId8"/>
                <a:stretch>
                  <a:fillRect l="-12500" r="-125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56376" y="1412776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412776"/>
                <a:ext cx="178319" cy="246221"/>
              </a:xfrm>
              <a:prstGeom prst="rect">
                <a:avLst/>
              </a:prstGeom>
              <a:blipFill>
                <a:blip r:embed="rId9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6056" y="3356992"/>
                <a:ext cx="4490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𝑜𝑜𝑡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356992"/>
                <a:ext cx="449034" cy="246221"/>
              </a:xfrm>
              <a:prstGeom prst="rect">
                <a:avLst/>
              </a:prstGeom>
              <a:blipFill>
                <a:blip r:embed="rId10"/>
                <a:stretch>
                  <a:fillRect l="-6849" r="-8219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7380312" y="3284984"/>
            <a:ext cx="144016" cy="144016"/>
            <a:chOff x="5004048" y="4221088"/>
            <a:chExt cx="144016" cy="14401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172400" y="3284984"/>
            <a:ext cx="144016" cy="144016"/>
            <a:chOff x="5004048" y="4221088"/>
            <a:chExt cx="144016" cy="14401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rot="17536471">
                <a:off x="7245794" y="2438619"/>
                <a:ext cx="9403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𝑎𝑛𝑔𝑒𝑛𝑡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536471">
                <a:off x="7245794" y="2438619"/>
                <a:ext cx="940386" cy="184666"/>
              </a:xfrm>
              <a:prstGeom prst="rect">
                <a:avLst/>
              </a:prstGeom>
              <a:blipFill>
                <a:blip r:embed="rId11"/>
                <a:stretch>
                  <a:fillRect t="-3226" r="-4598" b="-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43018" y="4149080"/>
            <a:ext cx="2456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the tangent (1)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504" y="4509120"/>
                <a:ext cx="2952328" cy="645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Using the triangle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can 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𝑐h𝑎𝑛𝑔𝑒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𝑐h𝑎𝑛𝑔𝑒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509120"/>
                <a:ext cx="2952328" cy="645754"/>
              </a:xfrm>
              <a:prstGeom prst="rect">
                <a:avLst/>
              </a:prstGeom>
              <a:blipFill>
                <a:blip r:embed="rId12"/>
                <a:stretch>
                  <a:fillRect t="-1887" b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43608" y="5229200"/>
                <a:ext cx="1152128" cy="537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229200"/>
                <a:ext cx="1152128" cy="5379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3275856" y="4149080"/>
            <a:ext cx="2484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Gradient of the tangent (2)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987824" y="4509120"/>
                <a:ext cx="295232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also use calculus, by differentiating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and substituting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509120"/>
                <a:ext cx="2952328" cy="738664"/>
              </a:xfrm>
              <a:prstGeom prst="rect">
                <a:avLst/>
              </a:prstGeom>
              <a:blipFill>
                <a:blip r:embed="rId14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51920" y="5301208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301208"/>
                <a:ext cx="1152128" cy="307777"/>
              </a:xfrm>
              <a:prstGeom prst="rect">
                <a:avLst/>
              </a:prstGeom>
              <a:blipFill>
                <a:blip r:embed="rId1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28184" y="4149080"/>
                <a:ext cx="1490280" cy="537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′(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149080"/>
                <a:ext cx="1490280" cy="5379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27584" y="587727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These expressions must be equal, since they both represent the same gradient…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6228184" y="4797152"/>
                <a:ext cx="1602363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797152"/>
                <a:ext cx="1602363" cy="540917"/>
              </a:xfrm>
              <a:prstGeom prst="rect">
                <a:avLst/>
              </a:prstGeom>
              <a:blipFill>
                <a:blip r:embed="rId17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6516216" y="5445224"/>
                <a:ext cx="1656184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5445224"/>
                <a:ext cx="1656184" cy="540917"/>
              </a:xfrm>
              <a:prstGeom prst="rect">
                <a:avLst/>
              </a:prstGeom>
              <a:blipFill>
                <a:blip r:embed="rId18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815501" y="4365104"/>
                <a:ext cx="13284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divide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501" y="4365104"/>
                <a:ext cx="1328499" cy="646331"/>
              </a:xfrm>
              <a:prstGeom prst="rect">
                <a:avLst/>
              </a:prstGeom>
              <a:blipFill>
                <a:blip r:embed="rId19"/>
                <a:stretch>
                  <a:fillRect r="-2294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 flipV="1">
            <a:off x="7668344" y="4509120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flipV="1">
            <a:off x="8028384" y="5229200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100392" y="5157192"/>
                <a:ext cx="1152128" cy="755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subtract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′(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157192"/>
                <a:ext cx="1152128" cy="755848"/>
              </a:xfrm>
              <a:prstGeom prst="rect">
                <a:avLst/>
              </a:prstGeom>
              <a:blipFill>
                <a:blip r:embed="rId20"/>
                <a:stretch>
                  <a:fillRect t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71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1" grpId="0"/>
      <p:bldP spid="54" grpId="0"/>
      <p:bldP spid="59" grpId="0"/>
      <p:bldP spid="61" grpId="0"/>
      <p:bldP spid="6" grpId="0"/>
      <p:bldP spid="7" grpId="0"/>
      <p:bldP spid="62" grpId="0"/>
      <p:bldP spid="63" grpId="0"/>
      <p:bldP spid="64" grpId="0"/>
      <p:bldP spid="65" grpId="0" animBg="1"/>
      <p:bldP spid="66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This is the Newton-Raphson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For iteration, it is written as follows…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0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88024" y="3356992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32040" y="1412776"/>
            <a:ext cx="0" cy="20882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1414500" y="-3494620"/>
            <a:ext cx="5090864" cy="8856984"/>
          </a:xfrm>
          <a:prstGeom prst="arc">
            <a:avLst>
              <a:gd name="adj1" fmla="val 16550914"/>
              <a:gd name="adj2" fmla="val 2054520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44408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1124744"/>
                <a:ext cx="393826" cy="215444"/>
              </a:xfrm>
              <a:prstGeom prst="rect">
                <a:avLst/>
              </a:prstGeom>
              <a:blipFill>
                <a:blip r:embed="rId3"/>
                <a:stretch>
                  <a:fillRect l="-13846" r="-153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16016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24744"/>
                <a:ext cx="393826" cy="215444"/>
              </a:xfrm>
              <a:prstGeom prst="rect">
                <a:avLst/>
              </a:prstGeom>
              <a:blipFill>
                <a:blip r:embed="rId5"/>
                <a:stretch>
                  <a:fillRect l="-15625" r="-1562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220072" y="3284984"/>
            <a:ext cx="144016" cy="144016"/>
            <a:chOff x="5004048" y="4221088"/>
            <a:chExt cx="144016" cy="14401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172400" y="1484784"/>
            <a:ext cx="144016" cy="144016"/>
            <a:chOff x="5004048" y="4221088"/>
            <a:chExt cx="144016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>
            <a:off x="8244408" y="1628800"/>
            <a:ext cx="0" cy="17281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452320" y="1556792"/>
            <a:ext cx="792088" cy="180020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72400" y="3356992"/>
                <a:ext cx="2438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356992"/>
                <a:ext cx="243848" cy="246221"/>
              </a:xfrm>
              <a:prstGeom prst="rect">
                <a:avLst/>
              </a:prstGeom>
              <a:blipFill>
                <a:blip r:embed="rId6"/>
                <a:stretch>
                  <a:fillRect l="-12500" r="-75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08304" y="3356992"/>
                <a:ext cx="2485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356992"/>
                <a:ext cx="248594" cy="246221"/>
              </a:xfrm>
              <a:prstGeom prst="rect">
                <a:avLst/>
              </a:prstGeom>
              <a:blipFill>
                <a:blip r:embed="rId7"/>
                <a:stretch>
                  <a:fillRect l="-12195" r="-7317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16416" y="2348880"/>
                <a:ext cx="532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2348880"/>
                <a:ext cx="532005" cy="246221"/>
              </a:xfrm>
              <a:prstGeom prst="rect">
                <a:avLst/>
              </a:prstGeom>
              <a:blipFill>
                <a:blip r:embed="rId8"/>
                <a:stretch>
                  <a:fillRect l="-12500" r="-125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56376" y="1412776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1412776"/>
                <a:ext cx="178319" cy="246221"/>
              </a:xfrm>
              <a:prstGeom prst="rect">
                <a:avLst/>
              </a:prstGeom>
              <a:blipFill>
                <a:blip r:embed="rId9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6056" y="3356992"/>
                <a:ext cx="4490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𝑜𝑜𝑡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356992"/>
                <a:ext cx="449034" cy="246221"/>
              </a:xfrm>
              <a:prstGeom prst="rect">
                <a:avLst/>
              </a:prstGeom>
              <a:blipFill>
                <a:blip r:embed="rId10"/>
                <a:stretch>
                  <a:fillRect l="-6849" r="-8219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7380312" y="3284984"/>
            <a:ext cx="144016" cy="144016"/>
            <a:chOff x="5004048" y="4221088"/>
            <a:chExt cx="144016" cy="14401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172400" y="3284984"/>
            <a:ext cx="144016" cy="144016"/>
            <a:chOff x="5004048" y="4221088"/>
            <a:chExt cx="144016" cy="14401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rot="17536471">
                <a:off x="7245794" y="2438619"/>
                <a:ext cx="9403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𝑎𝑛𝑔𝑒𝑛𝑡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536471">
                <a:off x="7245794" y="2438619"/>
                <a:ext cx="940386" cy="184666"/>
              </a:xfrm>
              <a:prstGeom prst="rect">
                <a:avLst/>
              </a:prstGeom>
              <a:blipFill>
                <a:blip r:embed="rId11"/>
                <a:stretch>
                  <a:fillRect t="-3226" r="-4598" b="-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971600" y="3501008"/>
                <a:ext cx="2160240" cy="605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501008"/>
                <a:ext cx="2160240" cy="6050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27584" y="4797152"/>
                <a:ext cx="2232248" cy="605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797152"/>
                <a:ext cx="2232248" cy="6050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14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There are some cases where the Newton-Raphson method may be less effective, or fail completely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0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572000" y="1340768"/>
            <a:ext cx="0" cy="511256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660232" y="3068960"/>
            <a:ext cx="0" cy="4176464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820472" y="5013176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5013176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39952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124744"/>
                <a:ext cx="393826" cy="215444"/>
              </a:xfrm>
              <a:prstGeom prst="rect">
                <a:avLst/>
              </a:prstGeom>
              <a:blipFill>
                <a:blip r:embed="rId5"/>
                <a:stretch>
                  <a:fillRect l="-13846" r="-153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 rot="5400000">
            <a:off x="863588" y="-1431540"/>
            <a:ext cx="11737304" cy="3600400"/>
          </a:xfrm>
          <a:prstGeom prst="arc">
            <a:avLst>
              <a:gd name="adj1" fmla="val 17589993"/>
              <a:gd name="adj2" fmla="val 398817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372200" y="5517232"/>
            <a:ext cx="2952328" cy="864096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244408" y="836712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836712"/>
                <a:ext cx="393826" cy="215444"/>
              </a:xfrm>
              <a:prstGeom prst="rect">
                <a:avLst/>
              </a:prstGeom>
              <a:blipFill>
                <a:blip r:embed="rId6"/>
                <a:stretch>
                  <a:fillRect l="-13846" r="-1538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6804248" y="6165304"/>
            <a:ext cx="144016" cy="144016"/>
            <a:chOff x="5004048" y="4221088"/>
            <a:chExt cx="144016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04248" y="6309320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6309320"/>
                <a:ext cx="178319" cy="246221"/>
              </a:xfrm>
              <a:prstGeom prst="rect">
                <a:avLst/>
              </a:prstGeom>
              <a:blipFill>
                <a:blip r:embed="rId7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>
            <a:off x="6876256" y="5157192"/>
            <a:ext cx="0" cy="108012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732240" y="4869160"/>
                <a:ext cx="2438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869160"/>
                <a:ext cx="243848" cy="246221"/>
              </a:xfrm>
              <a:prstGeom prst="rect">
                <a:avLst/>
              </a:prstGeom>
              <a:blipFill>
                <a:blip r:embed="rId8"/>
                <a:stretch>
                  <a:fillRect l="-10000" r="-75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6804248" y="5085184"/>
            <a:ext cx="144016" cy="144016"/>
            <a:chOff x="5004048" y="4221088"/>
            <a:chExt cx="144016" cy="144016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7504" y="3933056"/>
                <a:ext cx="3744417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Suppose we chose a ‘first guess’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corresponds to a value on the curve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close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a turning point…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case, the tangent drawn would lead to a point much further from the actual roots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method can still work, but it could take many iterations to be effective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933056"/>
                <a:ext cx="3744417" cy="2246769"/>
              </a:xfrm>
              <a:prstGeom prst="rect">
                <a:avLst/>
              </a:prstGeom>
              <a:blipFill>
                <a:blip r:embed="rId9"/>
                <a:stretch>
                  <a:fillRect t="-542" r="-977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20593595">
                <a:off x="7674985" y="5937028"/>
                <a:ext cx="9403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𝑎𝑛𝑔𝑒𝑛𝑡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93595">
                <a:off x="7674985" y="5937028"/>
                <a:ext cx="940386" cy="184666"/>
              </a:xfrm>
              <a:prstGeom prst="rect">
                <a:avLst/>
              </a:prstGeom>
              <a:blipFill>
                <a:blip r:embed="rId10"/>
                <a:stretch>
                  <a:fillRect l="-1899" r="-3165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74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" grpId="0" animBg="1"/>
      <p:bldP spid="50" grpId="0"/>
      <p:bldP spid="54" grpId="0"/>
      <p:bldP spid="56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There are some cases where the Newton-Raphson method may be less effective, or fail completely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0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572000" y="1340768"/>
            <a:ext cx="0" cy="511256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660232" y="3068960"/>
            <a:ext cx="0" cy="4176464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820472" y="5013176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5013176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39952" y="1124744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124744"/>
                <a:ext cx="393826" cy="215444"/>
              </a:xfrm>
              <a:prstGeom prst="rect">
                <a:avLst/>
              </a:prstGeom>
              <a:blipFill>
                <a:blip r:embed="rId5"/>
                <a:stretch>
                  <a:fillRect l="-13846" r="-153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/>
          <p:cNvSpPr/>
          <p:nvPr/>
        </p:nvSpPr>
        <p:spPr>
          <a:xfrm rot="5400000">
            <a:off x="863588" y="-1431540"/>
            <a:ext cx="11737304" cy="3600400"/>
          </a:xfrm>
          <a:prstGeom prst="arc">
            <a:avLst>
              <a:gd name="adj1" fmla="val 17589993"/>
              <a:gd name="adj2" fmla="val 398817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644008" y="6237312"/>
            <a:ext cx="4248472" cy="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244408" y="836712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836712"/>
                <a:ext cx="393826" cy="215444"/>
              </a:xfrm>
              <a:prstGeom prst="rect">
                <a:avLst/>
              </a:prstGeom>
              <a:blipFill>
                <a:blip r:embed="rId6"/>
                <a:stretch>
                  <a:fillRect l="-13846" r="-1538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6660232" y="6165304"/>
            <a:ext cx="144016" cy="144016"/>
            <a:chOff x="5004048" y="4221088"/>
            <a:chExt cx="144016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588224" y="6309320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6309320"/>
                <a:ext cx="178319" cy="246221"/>
              </a:xfrm>
              <a:prstGeom prst="rect">
                <a:avLst/>
              </a:prstGeom>
              <a:blipFill>
                <a:blip r:embed="rId7"/>
                <a:stretch>
                  <a:fillRect l="-27586" r="-241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>
            <a:off x="6732240" y="5229200"/>
            <a:ext cx="0" cy="100811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588224" y="4869160"/>
                <a:ext cx="2438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869160"/>
                <a:ext cx="243848" cy="246221"/>
              </a:xfrm>
              <a:prstGeom prst="rect">
                <a:avLst/>
              </a:prstGeom>
              <a:blipFill>
                <a:blip r:embed="rId8"/>
                <a:stretch>
                  <a:fillRect l="-12500" r="-7500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6660232" y="5085184"/>
            <a:ext cx="144016" cy="144016"/>
            <a:chOff x="5004048" y="4221088"/>
            <a:chExt cx="144016" cy="144016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7504" y="3933056"/>
                <a:ext cx="3744417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Suppose we chose a ‘first guess’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which corresponds to a value which is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at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 turning point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case, the tangent drawn will never intersect the x-axis, so the method fails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leads to a turning point, then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we cannot divide by 0 (check the formula above)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933056"/>
                <a:ext cx="3744417" cy="2462213"/>
              </a:xfrm>
              <a:prstGeom prst="rect">
                <a:avLst/>
              </a:prstGeom>
              <a:blipFill>
                <a:blip r:embed="rId9"/>
                <a:stretch>
                  <a:fillRect t="-495" r="-326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8344" y="6021288"/>
                <a:ext cx="94038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𝑎𝑛𝑔𝑒𝑛𝑡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6021288"/>
                <a:ext cx="940386" cy="184666"/>
              </a:xfrm>
              <a:prstGeom prst="rect">
                <a:avLst/>
              </a:prstGeom>
              <a:blipFill>
                <a:blip r:embed="rId10"/>
                <a:stretch>
                  <a:fillRect l="-3247" r="-389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1403648" y="620688"/>
            <a:ext cx="360040" cy="720080"/>
          </a:xfrm>
          <a:prstGeom prst="line">
            <a:avLst/>
          </a:prstGeom>
          <a:ln w="63500">
            <a:solidFill>
              <a:srgbClr val="0000FF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7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x-coordinate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is a stationary point on the curve.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f(x)=0 has a root,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1.8&lt;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&lt;1.9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Explain why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not suitable to use as a first approximation to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when applying the Newton-Raphson method to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V="1">
            <a:off x="6516216" y="1340768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20074" y="2708921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blipFill>
                <a:blip r:embed="rId5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812360" y="83671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836712"/>
                <a:ext cx="916982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63"/>
          <p:cNvSpPr/>
          <p:nvPr/>
        </p:nvSpPr>
        <p:spPr>
          <a:xfrm rot="10800000">
            <a:off x="5508104" y="1268760"/>
            <a:ext cx="2376264" cy="2592288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57" h="2211977">
                <a:moveTo>
                  <a:pt x="0" y="2211977"/>
                </a:moveTo>
                <a:cubicBezTo>
                  <a:pt x="300445" y="1248954"/>
                  <a:pt x="600891" y="285931"/>
                  <a:pt x="862148" y="182880"/>
                </a:cubicBezTo>
                <a:cubicBezTo>
                  <a:pt x="1123405" y="79829"/>
                  <a:pt x="1362892" y="1624149"/>
                  <a:pt x="1567543" y="1593669"/>
                </a:cubicBezTo>
                <a:cubicBezTo>
                  <a:pt x="1772194" y="1563189"/>
                  <a:pt x="1931125" y="781594"/>
                  <a:pt x="209005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8" name="Group 67"/>
          <p:cNvGrpSpPr/>
          <p:nvPr/>
        </p:nvGrpSpPr>
        <p:grpSpPr>
          <a:xfrm>
            <a:off x="6804248" y="3573016"/>
            <a:ext cx="144016" cy="144016"/>
            <a:chOff x="5004048" y="4221088"/>
            <a:chExt cx="144016" cy="14401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04248" y="2420888"/>
                <a:ext cx="1628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420888"/>
                <a:ext cx="162800" cy="246221"/>
              </a:xfrm>
              <a:prstGeom prst="rect">
                <a:avLst/>
              </a:prstGeom>
              <a:blipFill>
                <a:blip r:embed="rId7"/>
                <a:stretch>
                  <a:fillRect l="-29630" r="-25926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6876256" y="2708920"/>
            <a:ext cx="0" cy="936104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04248" y="3717032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717032"/>
                <a:ext cx="178319" cy="246221"/>
              </a:xfrm>
              <a:prstGeom prst="rect">
                <a:avLst/>
              </a:prstGeom>
              <a:blipFill>
                <a:blip r:embed="rId8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0" y="4293096"/>
                <a:ext cx="42737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not appropriate to use since, as it is a turning point,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we cannot divide by 0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93096"/>
                <a:ext cx="4273767" cy="830997"/>
              </a:xfrm>
              <a:prstGeom prst="rect">
                <a:avLst/>
              </a:prstGeom>
              <a:blipFill>
                <a:blip r:embed="rId9"/>
                <a:stretch>
                  <a:fillRect l="-428" t="-1460" r="-214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8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x-coordinate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is a stationary point on the curve.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f(x)=0 has a root,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1.8&lt;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&lt;1.9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apply the Newton-Raphson method procedure twice to find a new approximation for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to 3dp.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  <a:blipFill>
                <a:blip r:embed="rId2"/>
                <a:stretch>
                  <a:fillRect l="-167" t="-733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V="1">
            <a:off x="6516216" y="1340768"/>
            <a:ext cx="0" cy="25516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20074" y="2708921"/>
            <a:ext cx="26236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564904"/>
                <a:ext cx="226423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052736"/>
                <a:ext cx="226423" cy="246221"/>
              </a:xfrm>
              <a:prstGeom prst="rect">
                <a:avLst/>
              </a:prstGeom>
              <a:blipFill>
                <a:blip r:embed="rId5"/>
                <a:stretch>
                  <a:fillRect l="-8108" r="-540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812360" y="83671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836712"/>
                <a:ext cx="916982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Freeform 63"/>
          <p:cNvSpPr/>
          <p:nvPr/>
        </p:nvSpPr>
        <p:spPr>
          <a:xfrm rot="10800000">
            <a:off x="5508104" y="1268760"/>
            <a:ext cx="2376264" cy="2592288"/>
          </a:xfrm>
          <a:custGeom>
            <a:avLst/>
            <a:gdLst>
              <a:gd name="connsiteX0" fmla="*/ 0 w 2090057"/>
              <a:gd name="connsiteY0" fmla="*/ 2211977 h 2211977"/>
              <a:gd name="connsiteX1" fmla="*/ 862148 w 2090057"/>
              <a:gd name="connsiteY1" fmla="*/ 182880 h 2211977"/>
              <a:gd name="connsiteX2" fmla="*/ 1567543 w 2090057"/>
              <a:gd name="connsiteY2" fmla="*/ 1593669 h 2211977"/>
              <a:gd name="connsiteX3" fmla="*/ 2090057 w 2090057"/>
              <a:gd name="connsiteY3" fmla="*/ 0 h 221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57" h="2211977">
                <a:moveTo>
                  <a:pt x="0" y="2211977"/>
                </a:moveTo>
                <a:cubicBezTo>
                  <a:pt x="300445" y="1248954"/>
                  <a:pt x="600891" y="285931"/>
                  <a:pt x="862148" y="182880"/>
                </a:cubicBezTo>
                <a:cubicBezTo>
                  <a:pt x="1123405" y="79829"/>
                  <a:pt x="1362892" y="1624149"/>
                  <a:pt x="1567543" y="1593669"/>
                </a:cubicBezTo>
                <a:cubicBezTo>
                  <a:pt x="1772194" y="1563189"/>
                  <a:pt x="1931125" y="781594"/>
                  <a:pt x="209005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8" name="Group 67"/>
          <p:cNvGrpSpPr/>
          <p:nvPr/>
        </p:nvGrpSpPr>
        <p:grpSpPr>
          <a:xfrm>
            <a:off x="6804248" y="3573016"/>
            <a:ext cx="144016" cy="144016"/>
            <a:chOff x="5004048" y="4221088"/>
            <a:chExt cx="144016" cy="14401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004048" y="4221088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04248" y="2420888"/>
                <a:ext cx="1628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420888"/>
                <a:ext cx="162800" cy="246221"/>
              </a:xfrm>
              <a:prstGeom prst="rect">
                <a:avLst/>
              </a:prstGeom>
              <a:blipFill>
                <a:blip r:embed="rId7"/>
                <a:stretch>
                  <a:fillRect l="-29630" r="-25926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6876256" y="2708920"/>
            <a:ext cx="0" cy="936104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04248" y="3717032"/>
                <a:ext cx="178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717032"/>
                <a:ext cx="178319" cy="246221"/>
              </a:xfrm>
              <a:prstGeom prst="rect">
                <a:avLst/>
              </a:prstGeom>
              <a:blipFill>
                <a:blip r:embed="rId8"/>
                <a:stretch>
                  <a:fillRect l="-24138" r="-27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99992" y="4221088"/>
                <a:ext cx="42737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apply the Newton-Raphson procedure, we first need to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221088"/>
                <a:ext cx="4273767" cy="584775"/>
              </a:xfrm>
              <a:prstGeom prst="rect">
                <a:avLst/>
              </a:prstGeom>
              <a:blipFill>
                <a:blip r:embed="rId9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20072" y="4941168"/>
                <a:ext cx="259731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941168"/>
                <a:ext cx="2597315" cy="338554"/>
              </a:xfrm>
              <a:prstGeom prst="rect">
                <a:avLst/>
              </a:prstGeom>
              <a:blipFill>
                <a:blip r:embed="rId10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220072" y="5517232"/>
                <a:ext cx="21117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517232"/>
                <a:ext cx="2111797" cy="338554"/>
              </a:xfrm>
              <a:prstGeom prst="rect">
                <a:avLst/>
              </a:prstGeom>
              <a:blipFill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 flipV="1">
            <a:off x="7646428" y="5124528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812360" y="5085184"/>
                <a:ext cx="1224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5085184"/>
                <a:ext cx="1224136" cy="646331"/>
              </a:xfrm>
              <a:prstGeom prst="rect">
                <a:avLst/>
              </a:prstGeom>
              <a:blipFill>
                <a:blip r:embed="rId12"/>
                <a:stretch>
                  <a:fillRect r="-100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062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The Newton-Raphson method is another technique you can use to find roots of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x-coordinate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is a stationary point on the curve.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f(x)=0 has a root,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1.8&lt;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&lt;1.9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as a first approximation to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apply the Newton-Raphson method procedure twice to find a new approximation for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to 3dp.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997152"/>
              </a:xfrm>
              <a:blipFill>
                <a:blip r:embed="rId2"/>
                <a:stretch>
                  <a:fillRect l="-167" t="-733" r="-1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" y="0"/>
                <a:ext cx="1705495" cy="540917"/>
              </a:xfrm>
              <a:prstGeom prst="rect">
                <a:avLst/>
              </a:prstGeom>
              <a:blipFill>
                <a:blip r:embed="rId3"/>
                <a:stretch>
                  <a:fillRect b="-322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67944" y="1556792"/>
                <a:ext cx="259731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556792"/>
                <a:ext cx="259731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32240" y="1556792"/>
                <a:ext cx="21117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556792"/>
                <a:ext cx="2111797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95936" y="2708920"/>
                <a:ext cx="1705495" cy="5409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708920"/>
                <a:ext cx="1705495" cy="540917"/>
              </a:xfrm>
              <a:prstGeom prst="rect">
                <a:avLst/>
              </a:prstGeom>
              <a:blipFill>
                <a:blip r:embed="rId6"/>
                <a:stretch>
                  <a:fillRect b="-561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067944" y="3429000"/>
                <a:ext cx="1705495" cy="54091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′(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429000"/>
                <a:ext cx="1705495" cy="540917"/>
              </a:xfrm>
              <a:prstGeom prst="rect">
                <a:avLst/>
              </a:prstGeom>
              <a:blipFill>
                <a:blip r:embed="rId7"/>
                <a:stretch>
                  <a:fillRect b="-56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067944" y="4077072"/>
                <a:ext cx="2880320" cy="56278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77072"/>
                <a:ext cx="2880320" cy="5627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 flipV="1">
            <a:off x="5652120" y="2996951"/>
            <a:ext cx="216024" cy="72008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724128" y="306896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appropriate numbers (if needed)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 flipV="1">
            <a:off x="6732240" y="3717032"/>
            <a:ext cx="216024" cy="648072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76256" y="3645024"/>
                <a:ext cx="237626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both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on the numerator,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on the denominator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645024"/>
                <a:ext cx="2376264" cy="738664"/>
              </a:xfrm>
              <a:prstGeom prst="rect">
                <a:avLst/>
              </a:prstGeom>
              <a:blipFill>
                <a:blip r:embed="rId9"/>
                <a:stretch>
                  <a:fillRect t="-1653" r="-1795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139952" y="4797152"/>
                <a:ext cx="13681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.8666…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797152"/>
                <a:ext cx="136815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39952" y="1988840"/>
                <a:ext cx="7486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988840"/>
                <a:ext cx="74860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9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4" grpId="0"/>
      <p:bldP spid="28" grpId="0"/>
      <p:bldP spid="31" grpId="0"/>
      <p:bldP spid="32" grpId="0" animBg="1"/>
      <p:bldP spid="33" grpId="0"/>
      <p:bldP spid="34" grpId="0" animBg="1"/>
      <p:bldP spid="35" grpId="0"/>
      <p:bldP spid="3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A3998-E7C3-46FC-81B2-967152599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8FE912-B05E-4084-BC48-540F153C71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B9E5F-A980-4A46-A3A8-AE777E6B42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2630</TotalTime>
  <Words>2543</Words>
  <Application>Microsoft Office PowerPoint</Application>
  <PresentationFormat>On-screen Show (4:3)</PresentationFormat>
  <Paragraphs>204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Pristina</vt:lpstr>
      <vt:lpstr>Wingdings</vt:lpstr>
      <vt:lpstr>Office Theme</vt:lpstr>
      <vt:lpstr>PowerPoint Presentation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669</cp:revision>
  <dcterms:created xsi:type="dcterms:W3CDTF">2018-04-30T00:32:33Z</dcterms:created>
  <dcterms:modified xsi:type="dcterms:W3CDTF">2021-02-09T07:29:34Z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