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000">
              <a:srgbClr val="E6CDFF">
                <a:alpha val="20000"/>
              </a:srgbClr>
            </a:gs>
            <a:gs pos="95000">
              <a:srgbClr val="E6CDFF">
                <a:alpha val="20000"/>
              </a:srgbClr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2.png"/><Relationship Id="rId3" Type="http://schemas.openxmlformats.org/officeDocument/2006/relationships/image" Target="../media/image188.png"/><Relationship Id="rId7" Type="http://schemas.openxmlformats.org/officeDocument/2006/relationships/image" Target="../media/image221.png"/><Relationship Id="rId12" Type="http://schemas.openxmlformats.org/officeDocument/2006/relationships/image" Target="../media/image225.png"/><Relationship Id="rId2" Type="http://schemas.openxmlformats.org/officeDocument/2006/relationships/image" Target="../media/image2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5.png"/><Relationship Id="rId11" Type="http://schemas.openxmlformats.org/officeDocument/2006/relationships/image" Target="../media/image220.png"/><Relationship Id="rId5" Type="http://schemas.openxmlformats.org/officeDocument/2006/relationships/image" Target="../media/image214.png"/><Relationship Id="rId10" Type="http://schemas.openxmlformats.org/officeDocument/2006/relationships/image" Target="../media/image224.png"/><Relationship Id="rId4" Type="http://schemas.openxmlformats.org/officeDocument/2006/relationships/image" Target="../media/image213.png"/><Relationship Id="rId9" Type="http://schemas.openxmlformats.org/officeDocument/2006/relationships/image" Target="../media/image2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1.png"/><Relationship Id="rId13" Type="http://schemas.openxmlformats.org/officeDocument/2006/relationships/image" Target="../media/image236.png"/><Relationship Id="rId3" Type="http://schemas.openxmlformats.org/officeDocument/2006/relationships/image" Target="../media/image188.png"/><Relationship Id="rId7" Type="http://schemas.openxmlformats.org/officeDocument/2006/relationships/image" Target="../media/image230.png"/><Relationship Id="rId12" Type="http://schemas.openxmlformats.org/officeDocument/2006/relationships/image" Target="../media/image235.png"/><Relationship Id="rId2" Type="http://schemas.openxmlformats.org/officeDocument/2006/relationships/image" Target="../media/image2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9.png"/><Relationship Id="rId11" Type="http://schemas.openxmlformats.org/officeDocument/2006/relationships/image" Target="../media/image234.png"/><Relationship Id="rId5" Type="http://schemas.openxmlformats.org/officeDocument/2006/relationships/image" Target="../media/image228.png"/><Relationship Id="rId10" Type="http://schemas.openxmlformats.org/officeDocument/2006/relationships/image" Target="../media/image233.png"/><Relationship Id="rId4" Type="http://schemas.openxmlformats.org/officeDocument/2006/relationships/image" Target="../media/image227.png"/><Relationship Id="rId9" Type="http://schemas.openxmlformats.org/officeDocument/2006/relationships/image" Target="../media/image23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13" Type="http://schemas.openxmlformats.org/officeDocument/2006/relationships/image" Target="../media/image173.png"/><Relationship Id="rId3" Type="http://schemas.openxmlformats.org/officeDocument/2006/relationships/image" Target="../media/image163.png"/><Relationship Id="rId7" Type="http://schemas.openxmlformats.org/officeDocument/2006/relationships/image" Target="../media/image167.png"/><Relationship Id="rId12" Type="http://schemas.openxmlformats.org/officeDocument/2006/relationships/image" Target="../media/image172.png"/><Relationship Id="rId2" Type="http://schemas.openxmlformats.org/officeDocument/2006/relationships/image" Target="../media/image1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6.png"/><Relationship Id="rId11" Type="http://schemas.openxmlformats.org/officeDocument/2006/relationships/image" Target="../media/image171.png"/><Relationship Id="rId5" Type="http://schemas.openxmlformats.org/officeDocument/2006/relationships/image" Target="../media/image165.png"/><Relationship Id="rId10" Type="http://schemas.openxmlformats.org/officeDocument/2006/relationships/image" Target="../media/image170.png"/><Relationship Id="rId4" Type="http://schemas.openxmlformats.org/officeDocument/2006/relationships/image" Target="../media/image164.png"/><Relationship Id="rId9" Type="http://schemas.openxmlformats.org/officeDocument/2006/relationships/image" Target="../media/image169.png"/><Relationship Id="rId14" Type="http://schemas.openxmlformats.org/officeDocument/2006/relationships/image" Target="../media/image17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13" Type="http://schemas.openxmlformats.org/officeDocument/2006/relationships/image" Target="../media/image177.png"/><Relationship Id="rId18" Type="http://schemas.openxmlformats.org/officeDocument/2006/relationships/image" Target="../media/image182.png"/><Relationship Id="rId3" Type="http://schemas.openxmlformats.org/officeDocument/2006/relationships/image" Target="../media/image163.png"/><Relationship Id="rId7" Type="http://schemas.openxmlformats.org/officeDocument/2006/relationships/image" Target="../media/image167.png"/><Relationship Id="rId12" Type="http://schemas.openxmlformats.org/officeDocument/2006/relationships/image" Target="../media/image176.png"/><Relationship Id="rId17" Type="http://schemas.openxmlformats.org/officeDocument/2006/relationships/image" Target="../media/image181.png"/><Relationship Id="rId2" Type="http://schemas.openxmlformats.org/officeDocument/2006/relationships/image" Target="../media/image175.png"/><Relationship Id="rId16" Type="http://schemas.openxmlformats.org/officeDocument/2006/relationships/image" Target="../media/image180.png"/><Relationship Id="rId20" Type="http://schemas.openxmlformats.org/officeDocument/2006/relationships/image" Target="../media/image1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6.png"/><Relationship Id="rId11" Type="http://schemas.openxmlformats.org/officeDocument/2006/relationships/image" Target="../media/image172.png"/><Relationship Id="rId5" Type="http://schemas.openxmlformats.org/officeDocument/2006/relationships/image" Target="../media/image165.png"/><Relationship Id="rId15" Type="http://schemas.openxmlformats.org/officeDocument/2006/relationships/image" Target="../media/image179.png"/><Relationship Id="rId10" Type="http://schemas.openxmlformats.org/officeDocument/2006/relationships/image" Target="../media/image170.png"/><Relationship Id="rId19" Type="http://schemas.openxmlformats.org/officeDocument/2006/relationships/image" Target="../media/image183.png"/><Relationship Id="rId4" Type="http://schemas.openxmlformats.org/officeDocument/2006/relationships/image" Target="../media/image164.png"/><Relationship Id="rId9" Type="http://schemas.openxmlformats.org/officeDocument/2006/relationships/image" Target="../media/image169.png"/><Relationship Id="rId14" Type="http://schemas.openxmlformats.org/officeDocument/2006/relationships/image" Target="../media/image17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13" Type="http://schemas.openxmlformats.org/officeDocument/2006/relationships/image" Target="../media/image187.png"/><Relationship Id="rId3" Type="http://schemas.openxmlformats.org/officeDocument/2006/relationships/image" Target="../media/image163.png"/><Relationship Id="rId7" Type="http://schemas.openxmlformats.org/officeDocument/2006/relationships/image" Target="../media/image167.png"/><Relationship Id="rId12" Type="http://schemas.openxmlformats.org/officeDocument/2006/relationships/image" Target="../media/image186.png"/><Relationship Id="rId2" Type="http://schemas.openxmlformats.org/officeDocument/2006/relationships/image" Target="../media/image1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6.png"/><Relationship Id="rId11" Type="http://schemas.openxmlformats.org/officeDocument/2006/relationships/image" Target="../media/image172.png"/><Relationship Id="rId5" Type="http://schemas.openxmlformats.org/officeDocument/2006/relationships/image" Target="../media/image165.png"/><Relationship Id="rId10" Type="http://schemas.openxmlformats.org/officeDocument/2006/relationships/image" Target="../media/image170.png"/><Relationship Id="rId4" Type="http://schemas.openxmlformats.org/officeDocument/2006/relationships/image" Target="../media/image164.png"/><Relationship Id="rId9" Type="http://schemas.openxmlformats.org/officeDocument/2006/relationships/image" Target="../media/image169.png"/><Relationship Id="rId14" Type="http://schemas.openxmlformats.org/officeDocument/2006/relationships/image" Target="../media/image18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4.png"/><Relationship Id="rId3" Type="http://schemas.openxmlformats.org/officeDocument/2006/relationships/image" Target="../media/image188.png"/><Relationship Id="rId7" Type="http://schemas.openxmlformats.org/officeDocument/2006/relationships/image" Target="../media/image193.png"/><Relationship Id="rId2" Type="http://schemas.openxmlformats.org/officeDocument/2006/relationships/image" Target="../media/image1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2.png"/><Relationship Id="rId5" Type="http://schemas.openxmlformats.org/officeDocument/2006/relationships/image" Target="../media/image191.png"/><Relationship Id="rId10" Type="http://schemas.openxmlformats.org/officeDocument/2006/relationships/image" Target="../media/image196.png"/><Relationship Id="rId4" Type="http://schemas.openxmlformats.org/officeDocument/2006/relationships/image" Target="../media/image190.png"/><Relationship Id="rId9" Type="http://schemas.openxmlformats.org/officeDocument/2006/relationships/image" Target="../media/image19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8.png"/><Relationship Id="rId3" Type="http://schemas.openxmlformats.org/officeDocument/2006/relationships/image" Target="../media/image188.png"/><Relationship Id="rId7" Type="http://schemas.openxmlformats.org/officeDocument/2006/relationships/image" Target="../media/image197.png"/><Relationship Id="rId2" Type="http://schemas.openxmlformats.org/officeDocument/2006/relationships/image" Target="../media/image1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2.png"/><Relationship Id="rId5" Type="http://schemas.openxmlformats.org/officeDocument/2006/relationships/image" Target="../media/image191.png"/><Relationship Id="rId10" Type="http://schemas.openxmlformats.org/officeDocument/2006/relationships/image" Target="../media/image200.png"/><Relationship Id="rId4" Type="http://schemas.openxmlformats.org/officeDocument/2006/relationships/image" Target="../media/image190.png"/><Relationship Id="rId9" Type="http://schemas.openxmlformats.org/officeDocument/2006/relationships/image" Target="../media/image19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6.png"/><Relationship Id="rId3" Type="http://schemas.openxmlformats.org/officeDocument/2006/relationships/image" Target="../media/image188.png"/><Relationship Id="rId7" Type="http://schemas.openxmlformats.org/officeDocument/2006/relationships/image" Target="../media/image205.png"/><Relationship Id="rId2" Type="http://schemas.openxmlformats.org/officeDocument/2006/relationships/image" Target="../media/image2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4.png"/><Relationship Id="rId5" Type="http://schemas.openxmlformats.org/officeDocument/2006/relationships/image" Target="../media/image203.png"/><Relationship Id="rId4" Type="http://schemas.openxmlformats.org/officeDocument/2006/relationships/image" Target="../media/image202.png"/><Relationship Id="rId9" Type="http://schemas.openxmlformats.org/officeDocument/2006/relationships/image" Target="../media/image20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6.png"/><Relationship Id="rId3" Type="http://schemas.openxmlformats.org/officeDocument/2006/relationships/image" Target="../media/image188.png"/><Relationship Id="rId7" Type="http://schemas.openxmlformats.org/officeDocument/2006/relationships/image" Target="../media/image205.png"/><Relationship Id="rId12" Type="http://schemas.openxmlformats.org/officeDocument/2006/relationships/image" Target="../media/image212.png"/><Relationship Id="rId2" Type="http://schemas.openxmlformats.org/officeDocument/2006/relationships/image" Target="../media/image2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4.png"/><Relationship Id="rId11" Type="http://schemas.openxmlformats.org/officeDocument/2006/relationships/image" Target="../media/image211.png"/><Relationship Id="rId5" Type="http://schemas.openxmlformats.org/officeDocument/2006/relationships/image" Target="../media/image203.png"/><Relationship Id="rId10" Type="http://schemas.openxmlformats.org/officeDocument/2006/relationships/image" Target="../media/image210.png"/><Relationship Id="rId4" Type="http://schemas.openxmlformats.org/officeDocument/2006/relationships/image" Target="../media/image202.png"/><Relationship Id="rId9" Type="http://schemas.openxmlformats.org/officeDocument/2006/relationships/image" Target="../media/image20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png"/><Relationship Id="rId3" Type="http://schemas.openxmlformats.org/officeDocument/2006/relationships/image" Target="../media/image188.png"/><Relationship Id="rId7" Type="http://schemas.openxmlformats.org/officeDocument/2006/relationships/image" Target="../media/image216.png"/><Relationship Id="rId2" Type="http://schemas.openxmlformats.org/officeDocument/2006/relationships/image" Target="../media/image2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5.png"/><Relationship Id="rId11" Type="http://schemas.openxmlformats.org/officeDocument/2006/relationships/image" Target="../media/image220.png"/><Relationship Id="rId5" Type="http://schemas.openxmlformats.org/officeDocument/2006/relationships/image" Target="../media/image214.png"/><Relationship Id="rId10" Type="http://schemas.openxmlformats.org/officeDocument/2006/relationships/image" Target="../media/image219.png"/><Relationship Id="rId4" Type="http://schemas.openxmlformats.org/officeDocument/2006/relationships/image" Target="../media/image213.png"/><Relationship Id="rId9" Type="http://schemas.openxmlformats.org/officeDocument/2006/relationships/image" Target="../media/image2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7553" y="2171993"/>
            <a:ext cx="5697393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accent4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ristina" panose="03060402040406080204" pitchFamily="66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accent4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ristina" panose="03060402040406080204" pitchFamily="66" charset="0"/>
              </a:rPr>
              <a:t>Exercise 10C</a:t>
            </a:r>
          </a:p>
        </p:txBody>
      </p:sp>
    </p:spTree>
    <p:extLst>
      <p:ext uri="{BB962C8B-B14F-4D97-AF65-F5344CB8AC3E}">
        <p14:creationId xmlns:p14="http://schemas.microsoft.com/office/powerpoint/2010/main" val="3328264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99715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The Newton-Raphson method is another technique you can use to find roots of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part of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with x-coordinate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is a stationary point on the curve.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equation f(x)=0 has a root,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in the interval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1.8&lt;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&lt;1.9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b)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as a first approximation to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apply the Newton-Raphson method procedure twice to find a new approximation for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to 3dp.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997152"/>
              </a:xfrm>
              <a:blipFill>
                <a:blip r:embed="rId2"/>
                <a:stretch>
                  <a:fillRect l="-167" t="-733" r="-1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blipFill>
                <a:blip r:embed="rId3"/>
                <a:stretch>
                  <a:fillRect b="-32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067944" y="1556792"/>
                <a:ext cx="2597315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556792"/>
                <a:ext cx="2597315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732240" y="1556792"/>
                <a:ext cx="211179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1556792"/>
                <a:ext cx="2111797" cy="338554"/>
              </a:xfrm>
              <a:prstGeom prst="rect">
                <a:avLst/>
              </a:prstGeom>
              <a:blipFill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995936" y="2708920"/>
                <a:ext cx="1705495" cy="54091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708920"/>
                <a:ext cx="1705495" cy="540917"/>
              </a:xfrm>
              <a:prstGeom prst="rect">
                <a:avLst/>
              </a:prstGeom>
              <a:blipFill>
                <a:blip r:embed="rId6"/>
                <a:stretch>
                  <a:fillRect b="-561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067944" y="3429000"/>
                <a:ext cx="1705495" cy="54091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429000"/>
                <a:ext cx="1705495" cy="540917"/>
              </a:xfrm>
              <a:prstGeom prst="rect">
                <a:avLst/>
              </a:prstGeom>
              <a:blipFill>
                <a:blip r:embed="rId7"/>
                <a:stretch>
                  <a:fillRect b="-56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139952" y="4005064"/>
                <a:ext cx="4392488" cy="56278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=1.8666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(1.8666)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+2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(1.8666)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(1.8666)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(1.8666)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(1.8666)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005064"/>
                <a:ext cx="4392488" cy="5627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 flipV="1">
            <a:off x="5652120" y="2996951"/>
            <a:ext cx="216024" cy="720080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724128" y="3068960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the appropriate numbers (if needed)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 flipV="1">
            <a:off x="8388424" y="3717032"/>
            <a:ext cx="216024" cy="648072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236296" y="4653136"/>
                <a:ext cx="201622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=1.8666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into both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on the numerator,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on the denominator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4653136"/>
                <a:ext cx="2016224" cy="954107"/>
              </a:xfrm>
              <a:prstGeom prst="rect">
                <a:avLst/>
              </a:prstGeom>
              <a:blipFill>
                <a:blip r:embed="rId9"/>
                <a:stretch>
                  <a:fillRect t="-637" r="-906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178052" y="4787627"/>
                <a:ext cx="172819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.856</m:t>
                    </m:r>
                  </m:oMath>
                </a14:m>
                <a:r>
                  <a:rPr lang="en-GB" sz="1400" dirty="0"/>
                  <a:t> (3dp)</a:t>
                </a: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052" y="4787627"/>
                <a:ext cx="1728192" cy="307777"/>
              </a:xfrm>
              <a:prstGeom prst="rect">
                <a:avLst/>
              </a:prstGeom>
              <a:blipFill>
                <a:blip r:embed="rId10"/>
                <a:stretch>
                  <a:fillRect t="-1961" b="-1960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139952" y="1988840"/>
                <a:ext cx="74860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</a:t>
                </a:r>
                <a:endParaRPr lang="en-GB" sz="1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988840"/>
                <a:ext cx="748603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076056" y="1988840"/>
                <a:ext cx="13681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.8666…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1988840"/>
                <a:ext cx="1368152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679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  <p:bldP spid="31" grpId="0"/>
      <p:bldP spid="32" grpId="0" animBg="1"/>
      <p:bldP spid="33" grpId="0"/>
      <p:bldP spid="34" grpId="0" animBg="1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99715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The Newton-Raphson method is another technique you can use to find roots of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part of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with x-coordinate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is a stationary point on the curve.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equation f(x)=0 has a root,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in the interval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1.8&lt;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&lt;1.9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c) By considering the change of sign in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over an appropriate interval, show that your answer to part b is accurate to 3 decimal places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997152"/>
              </a:xfrm>
              <a:blipFill>
                <a:blip r:embed="rId2"/>
                <a:stretch>
                  <a:fillRect l="-167" t="-733" r="-1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blipFill>
                <a:blip r:embed="rId3"/>
                <a:stretch>
                  <a:fillRect b="-32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492002" y="4882877"/>
                <a:ext cx="107974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.856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002" y="4882877"/>
                <a:ext cx="107974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 flipV="1">
            <a:off x="5055096" y="2764507"/>
            <a:ext cx="2592288" cy="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351240" y="2764507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999312" y="2764507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703168" y="2764507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647384" y="2764507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055096" y="2764507"/>
            <a:ext cx="0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135216" y="2908523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1.856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5216" y="2908523"/>
                <a:ext cx="474489" cy="215444"/>
              </a:xfrm>
              <a:prstGeom prst="rect">
                <a:avLst/>
              </a:prstGeom>
              <a:blipFill>
                <a:blip r:embed="rId5"/>
                <a:stretch>
                  <a:fillRect l="-7692" r="-769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431360" y="2908523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1.857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1360" y="2908523"/>
                <a:ext cx="474489" cy="215444"/>
              </a:xfrm>
              <a:prstGeom prst="rect">
                <a:avLst/>
              </a:prstGeom>
              <a:blipFill>
                <a:blip r:embed="rId6"/>
                <a:stretch>
                  <a:fillRect l="-7692" r="-8974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767064" y="2908523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1.855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064" y="2908523"/>
                <a:ext cx="474489" cy="215444"/>
              </a:xfrm>
              <a:prstGeom prst="rect">
                <a:avLst/>
              </a:prstGeom>
              <a:blipFill>
                <a:blip r:embed="rId7"/>
                <a:stretch>
                  <a:fillRect l="-7692" r="-769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4010472" y="1612379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If the root rounds to 1.856 to 3dp, then it must be in the range 1.8555 to 1.8565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703168" y="2620491"/>
            <a:ext cx="129614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1160" y="2260451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Root lies here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03578" y="3268563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need to sub in these limits and show that there is a change of sign between them…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5311502" y="4170412"/>
                <a:ext cx="223503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1502" y="4170412"/>
                <a:ext cx="2235035" cy="307777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 flipH="1">
            <a:off x="5774622" y="4600767"/>
            <a:ext cx="421687" cy="3168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814791" y="4593369"/>
            <a:ext cx="421687" cy="3168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544566" y="4569692"/>
                <a:ext cx="14164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=1.8555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566" y="4569692"/>
                <a:ext cx="1416487" cy="276999"/>
              </a:xfrm>
              <a:prstGeom prst="rect">
                <a:avLst/>
              </a:prstGeom>
              <a:blipFill>
                <a:blip r:embed="rId9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064846" y="4569693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=1.8565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4846" y="4569693"/>
                <a:ext cx="1512168" cy="276999"/>
              </a:xfrm>
              <a:prstGeom prst="rect">
                <a:avLst/>
              </a:prstGeom>
              <a:blipFill>
                <a:blip r:embed="rId10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4832598" y="5001741"/>
                <a:ext cx="117711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−0.00348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2598" y="5001741"/>
                <a:ext cx="1177117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6776814" y="5001741"/>
                <a:ext cx="104246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0.00928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6814" y="5001741"/>
                <a:ext cx="1042465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80470" y="5433789"/>
                <a:ext cx="527738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the function is continuous across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1.8555&lt;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&lt;1.8565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there is a change of sign, the root must be within this interval – it must therefore round to 1.856 to 3dp!</a:t>
                </a: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470" y="5433789"/>
                <a:ext cx="5277382" cy="738664"/>
              </a:xfrm>
              <a:prstGeom prst="rect">
                <a:avLst/>
              </a:prstGeom>
              <a:blipFill>
                <a:blip r:embed="rId13"/>
                <a:stretch>
                  <a:fillRect t="-820" r="-116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07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7" grpId="0"/>
      <p:bldP spid="39" grpId="0"/>
      <p:bldP spid="40" grpId="0"/>
      <p:bldP spid="43" grpId="0"/>
      <p:bldP spid="46" grpId="0"/>
      <p:bldP spid="48" grpId="0"/>
      <p:bldP spid="49" grpId="0"/>
      <p:bldP spid="50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The Newton-Raphson method is another technique you can use to find roots of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Start with a curve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with a root as shown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600" dirty="0">
                    <a:latin typeface="Comic Sans MS" pitchFamily="66" charset="0"/>
                  </a:rPr>
                  <a:t>Choosing a ‘first guess’ of the value of the root,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itchFamily="66" charset="0"/>
                  </a:rPr>
                  <a:t>, we can then label some more information…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600" dirty="0">
                    <a:latin typeface="Comic Sans MS" pitchFamily="66" charset="0"/>
                  </a:rPr>
                  <a:t>The vertical distance from the x-axis to the curve for our chosen value,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itchFamily="66" charset="0"/>
                  </a:rPr>
                  <a:t>,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(by subbing the value into the equation of the line)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34" t="-766" r="-1336" b="-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788024" y="3356992"/>
            <a:ext cx="36004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932040" y="1412776"/>
            <a:ext cx="0" cy="20882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rot="5400000">
            <a:off x="1414500" y="-3494620"/>
            <a:ext cx="5090864" cy="8856984"/>
          </a:xfrm>
          <a:prstGeom prst="arc">
            <a:avLst>
              <a:gd name="adj1" fmla="val 16550914"/>
              <a:gd name="adj2" fmla="val 2054520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244408" y="1124744"/>
                <a:ext cx="3938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1124744"/>
                <a:ext cx="393826" cy="215444"/>
              </a:xfrm>
              <a:prstGeom prst="rect">
                <a:avLst/>
              </a:prstGeom>
              <a:blipFill>
                <a:blip r:embed="rId3"/>
                <a:stretch>
                  <a:fillRect l="-13846" r="-1538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460432" y="3212976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432" y="3212976"/>
                <a:ext cx="141705" cy="215444"/>
              </a:xfrm>
              <a:prstGeom prst="rect">
                <a:avLst/>
              </a:prstGeom>
              <a:blipFill>
                <a:blip r:embed="rId4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16016" y="1124744"/>
                <a:ext cx="3938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124744"/>
                <a:ext cx="393826" cy="215444"/>
              </a:xfrm>
              <a:prstGeom prst="rect">
                <a:avLst/>
              </a:prstGeom>
              <a:blipFill>
                <a:blip r:embed="rId5"/>
                <a:stretch>
                  <a:fillRect l="-15625" r="-1562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5220072" y="3284984"/>
            <a:ext cx="144016" cy="144016"/>
            <a:chOff x="5004048" y="4221088"/>
            <a:chExt cx="144016" cy="144016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8172400" y="1484784"/>
            <a:ext cx="144016" cy="144016"/>
            <a:chOff x="5004048" y="4221088"/>
            <a:chExt cx="144016" cy="144016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/>
          <p:cNvCxnSpPr/>
          <p:nvPr/>
        </p:nvCxnSpPr>
        <p:spPr>
          <a:xfrm>
            <a:off x="8244408" y="1628800"/>
            <a:ext cx="0" cy="172819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452320" y="1556792"/>
            <a:ext cx="792088" cy="180020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172400" y="3356992"/>
                <a:ext cx="24384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3356992"/>
                <a:ext cx="243848" cy="246221"/>
              </a:xfrm>
              <a:prstGeom prst="rect">
                <a:avLst/>
              </a:prstGeom>
              <a:blipFill>
                <a:blip r:embed="rId6"/>
                <a:stretch>
                  <a:fillRect l="-12500" r="-750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308304" y="3356992"/>
                <a:ext cx="24859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3356992"/>
                <a:ext cx="248594" cy="246221"/>
              </a:xfrm>
              <a:prstGeom prst="rect">
                <a:avLst/>
              </a:prstGeom>
              <a:blipFill>
                <a:blip r:embed="rId7"/>
                <a:stretch>
                  <a:fillRect l="-12195" r="-7317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316416" y="2348880"/>
                <a:ext cx="5320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416" y="2348880"/>
                <a:ext cx="532005" cy="246221"/>
              </a:xfrm>
              <a:prstGeom prst="rect">
                <a:avLst/>
              </a:prstGeom>
              <a:blipFill>
                <a:blip r:embed="rId8"/>
                <a:stretch>
                  <a:fillRect l="-12500" r="-1250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956376" y="1412776"/>
                <a:ext cx="178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1412776"/>
                <a:ext cx="178319" cy="246221"/>
              </a:xfrm>
              <a:prstGeom prst="rect">
                <a:avLst/>
              </a:prstGeom>
              <a:blipFill>
                <a:blip r:embed="rId9"/>
                <a:stretch>
                  <a:fillRect l="-24138" r="-2758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76056" y="3356992"/>
                <a:ext cx="44903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𝑜𝑜𝑡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356992"/>
                <a:ext cx="449034" cy="246221"/>
              </a:xfrm>
              <a:prstGeom prst="rect">
                <a:avLst/>
              </a:prstGeom>
              <a:blipFill>
                <a:blip r:embed="rId10"/>
                <a:stretch>
                  <a:fillRect l="-6849" r="-8219"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39952" y="3789040"/>
                <a:ext cx="38164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Labelling this point on the curve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we can draw a tangent at the curve 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which then intersects the x-axis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789040"/>
                <a:ext cx="3816425" cy="830997"/>
              </a:xfrm>
              <a:prstGeom prst="rect">
                <a:avLst/>
              </a:prstGeom>
              <a:blipFill>
                <a:blip r:embed="rId11"/>
                <a:stretch>
                  <a:fillRect l="-799" t="-2206" r="-1278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139952" y="4869160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Notice that the new intersection is closer to the root than our first guess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39952" y="5661248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Look what happens if we follow this process repeatedly…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get closer to the actual root!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380312" y="3284984"/>
            <a:ext cx="144016" cy="144016"/>
            <a:chOff x="5004048" y="4221088"/>
            <a:chExt cx="144016" cy="144016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8172400" y="3284984"/>
            <a:ext cx="144016" cy="144016"/>
            <a:chOff x="5004048" y="4221088"/>
            <a:chExt cx="144016" cy="144016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 rot="17536471">
                <a:off x="7245794" y="2438619"/>
                <a:ext cx="94038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𝑎𝑛𝑔𝑒𝑛𝑡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536471">
                <a:off x="7245794" y="2438619"/>
                <a:ext cx="940386" cy="184666"/>
              </a:xfrm>
              <a:prstGeom prst="rect">
                <a:avLst/>
              </a:prstGeom>
              <a:blipFill>
                <a:blip r:embed="rId12"/>
                <a:stretch>
                  <a:fillRect t="-3226" r="-4598" b="-2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>
            <a:off x="7452320" y="2564904"/>
            <a:ext cx="0" cy="792088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6444208" y="2492896"/>
            <a:ext cx="1008112" cy="864096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7380312" y="2420888"/>
            <a:ext cx="144016" cy="144016"/>
            <a:chOff x="5004048" y="4221088"/>
            <a:chExt cx="144016" cy="144016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00192" y="3356992"/>
                <a:ext cx="24859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3356992"/>
                <a:ext cx="248594" cy="246221"/>
              </a:xfrm>
              <a:prstGeom prst="rect">
                <a:avLst/>
              </a:prstGeom>
              <a:blipFill>
                <a:blip r:embed="rId13"/>
                <a:stretch>
                  <a:fillRect l="-9756" r="-7317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Connector 52"/>
          <p:cNvCxnSpPr/>
          <p:nvPr/>
        </p:nvCxnSpPr>
        <p:spPr>
          <a:xfrm>
            <a:off x="6444208" y="3068960"/>
            <a:ext cx="0" cy="28803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6372200" y="2968487"/>
            <a:ext cx="144016" cy="144016"/>
            <a:chOff x="5004048" y="4221088"/>
            <a:chExt cx="144016" cy="144016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Straight Connector 57"/>
          <p:cNvCxnSpPr/>
          <p:nvPr/>
        </p:nvCxnSpPr>
        <p:spPr>
          <a:xfrm flipH="1">
            <a:off x="5608320" y="3063307"/>
            <a:ext cx="838160" cy="29820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551255" y="3356993"/>
                <a:ext cx="2485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255" y="3356993"/>
                <a:ext cx="248593" cy="246221"/>
              </a:xfrm>
              <a:prstGeom prst="rect">
                <a:avLst/>
              </a:prstGeom>
              <a:blipFill>
                <a:blip r:embed="rId14"/>
                <a:stretch>
                  <a:fillRect l="-12500" r="-1000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784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5" grpId="0"/>
      <p:bldP spid="16" grpId="0"/>
      <p:bldP spid="25" grpId="0"/>
      <p:bldP spid="30" grpId="0"/>
      <p:bldP spid="31" grpId="0"/>
      <p:bldP spid="32" grpId="0"/>
      <p:bldP spid="33" grpId="0"/>
      <p:bldP spid="35" grpId="0"/>
      <p:bldP spid="45" grpId="0"/>
      <p:bldP spid="52" grpId="0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The Newton-Raphson method is another technique you can use to find roots of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However, we need to create an algebraic method for this (it will naturally be iterative since, as you just saw, it is a repeating process)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0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788024" y="3356992"/>
            <a:ext cx="36004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932040" y="1412776"/>
            <a:ext cx="0" cy="20882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rot="5400000">
            <a:off x="1414500" y="-3494620"/>
            <a:ext cx="5090864" cy="8856984"/>
          </a:xfrm>
          <a:prstGeom prst="arc">
            <a:avLst>
              <a:gd name="adj1" fmla="val 16550914"/>
              <a:gd name="adj2" fmla="val 2054520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244408" y="1124744"/>
                <a:ext cx="3938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1124744"/>
                <a:ext cx="393826" cy="215444"/>
              </a:xfrm>
              <a:prstGeom prst="rect">
                <a:avLst/>
              </a:prstGeom>
              <a:blipFill>
                <a:blip r:embed="rId3"/>
                <a:stretch>
                  <a:fillRect l="-13846" r="-1538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460432" y="3212976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432" y="3212976"/>
                <a:ext cx="141705" cy="215444"/>
              </a:xfrm>
              <a:prstGeom prst="rect">
                <a:avLst/>
              </a:prstGeom>
              <a:blipFill>
                <a:blip r:embed="rId4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16016" y="1124744"/>
                <a:ext cx="3938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124744"/>
                <a:ext cx="393826" cy="215444"/>
              </a:xfrm>
              <a:prstGeom prst="rect">
                <a:avLst/>
              </a:prstGeom>
              <a:blipFill>
                <a:blip r:embed="rId5"/>
                <a:stretch>
                  <a:fillRect l="-15625" r="-1562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5220072" y="3284984"/>
            <a:ext cx="144016" cy="144016"/>
            <a:chOff x="5004048" y="4221088"/>
            <a:chExt cx="144016" cy="144016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8172400" y="1484784"/>
            <a:ext cx="144016" cy="144016"/>
            <a:chOff x="5004048" y="4221088"/>
            <a:chExt cx="144016" cy="144016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/>
          <p:cNvCxnSpPr/>
          <p:nvPr/>
        </p:nvCxnSpPr>
        <p:spPr>
          <a:xfrm>
            <a:off x="8244408" y="1628800"/>
            <a:ext cx="0" cy="172819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452320" y="1556792"/>
            <a:ext cx="792088" cy="180020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172400" y="3356992"/>
                <a:ext cx="24384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3356992"/>
                <a:ext cx="243848" cy="246221"/>
              </a:xfrm>
              <a:prstGeom prst="rect">
                <a:avLst/>
              </a:prstGeom>
              <a:blipFill>
                <a:blip r:embed="rId6"/>
                <a:stretch>
                  <a:fillRect l="-12500" r="-750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308304" y="3356992"/>
                <a:ext cx="24859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3356992"/>
                <a:ext cx="248594" cy="246221"/>
              </a:xfrm>
              <a:prstGeom prst="rect">
                <a:avLst/>
              </a:prstGeom>
              <a:blipFill>
                <a:blip r:embed="rId7"/>
                <a:stretch>
                  <a:fillRect l="-12195" r="-7317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316416" y="2348880"/>
                <a:ext cx="5320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416" y="2348880"/>
                <a:ext cx="532005" cy="246221"/>
              </a:xfrm>
              <a:prstGeom prst="rect">
                <a:avLst/>
              </a:prstGeom>
              <a:blipFill>
                <a:blip r:embed="rId8"/>
                <a:stretch>
                  <a:fillRect l="-12500" r="-1250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956376" y="1412776"/>
                <a:ext cx="178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1412776"/>
                <a:ext cx="178319" cy="246221"/>
              </a:xfrm>
              <a:prstGeom prst="rect">
                <a:avLst/>
              </a:prstGeom>
              <a:blipFill>
                <a:blip r:embed="rId9"/>
                <a:stretch>
                  <a:fillRect l="-24138" r="-2758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76056" y="3356992"/>
                <a:ext cx="44903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𝑜𝑜𝑡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356992"/>
                <a:ext cx="449034" cy="246221"/>
              </a:xfrm>
              <a:prstGeom prst="rect">
                <a:avLst/>
              </a:prstGeom>
              <a:blipFill>
                <a:blip r:embed="rId10"/>
                <a:stretch>
                  <a:fillRect l="-6849" r="-8219"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7380312" y="3284984"/>
            <a:ext cx="144016" cy="144016"/>
            <a:chOff x="5004048" y="4221088"/>
            <a:chExt cx="144016" cy="144016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8172400" y="3284984"/>
            <a:ext cx="144016" cy="144016"/>
            <a:chOff x="5004048" y="4221088"/>
            <a:chExt cx="144016" cy="144016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 rot="17536471">
                <a:off x="7245794" y="2438619"/>
                <a:ext cx="94038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𝑎𝑛𝑔𝑒𝑛𝑡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536471">
                <a:off x="7245794" y="2438619"/>
                <a:ext cx="940386" cy="184666"/>
              </a:xfrm>
              <a:prstGeom prst="rect">
                <a:avLst/>
              </a:prstGeom>
              <a:blipFill>
                <a:blip r:embed="rId11"/>
                <a:stretch>
                  <a:fillRect t="-3226" r="-4598" b="-2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43018" y="4149080"/>
            <a:ext cx="24561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Gradient of the tangent (1)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7504" y="4509120"/>
                <a:ext cx="2952328" cy="645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Using the triangle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we can calculate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𝑐h𝑎𝑛𝑔𝑒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𝑖𝑛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𝑐h𝑎𝑛𝑔𝑒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𝑖𝑛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509120"/>
                <a:ext cx="2952328" cy="645754"/>
              </a:xfrm>
              <a:prstGeom prst="rect">
                <a:avLst/>
              </a:prstGeom>
              <a:blipFill>
                <a:blip r:embed="rId12"/>
                <a:stretch>
                  <a:fillRect t="-1887" b="-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43608" y="5229200"/>
                <a:ext cx="1152128" cy="537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229200"/>
                <a:ext cx="1152128" cy="53790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3275856" y="4149080"/>
            <a:ext cx="2484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Gradient of the tangent (2)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2987824" y="4509120"/>
                <a:ext cx="295232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can also use calculus, by differentiating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 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and substituting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</a:t>
                </a: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4509120"/>
                <a:ext cx="2952328" cy="738664"/>
              </a:xfrm>
              <a:prstGeom prst="rect">
                <a:avLst/>
              </a:prstGeom>
              <a:blipFill>
                <a:blip r:embed="rId14"/>
                <a:stretch>
                  <a:fillRect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851920" y="5301208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301208"/>
                <a:ext cx="1152128" cy="307777"/>
              </a:xfrm>
              <a:prstGeom prst="rect">
                <a:avLst/>
              </a:prstGeom>
              <a:blipFill>
                <a:blip r:embed="rId15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228184" y="4149080"/>
                <a:ext cx="1490280" cy="5379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′(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4149080"/>
                <a:ext cx="1490280" cy="53790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27584" y="5877272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These expressions must be equal, since they both represent the same gradient…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6228184" y="4797152"/>
                <a:ext cx="1602363" cy="540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4797152"/>
                <a:ext cx="1602363" cy="540917"/>
              </a:xfrm>
              <a:prstGeom prst="rect">
                <a:avLst/>
              </a:prstGeom>
              <a:blipFill>
                <a:blip r:embed="rId17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6516216" y="5445224"/>
                <a:ext cx="1656184" cy="540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5445224"/>
                <a:ext cx="1656184" cy="540917"/>
              </a:xfrm>
              <a:prstGeom prst="rect">
                <a:avLst/>
              </a:prstGeom>
              <a:blipFill>
                <a:blip r:embed="rId18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815501" y="4365104"/>
                <a:ext cx="13284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divide by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sSub>
                      <m:sSub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501" y="4365104"/>
                <a:ext cx="1328499" cy="646331"/>
              </a:xfrm>
              <a:prstGeom prst="rect">
                <a:avLst/>
              </a:prstGeom>
              <a:blipFill>
                <a:blip r:embed="rId19"/>
                <a:stretch>
                  <a:fillRect r="-2294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 flipV="1">
            <a:off x="7668344" y="4509120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 flipV="1">
            <a:off x="8028384" y="5229200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100392" y="5157192"/>
                <a:ext cx="1152128" cy="755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subtract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′(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5157192"/>
                <a:ext cx="1152128" cy="755848"/>
              </a:xfrm>
              <a:prstGeom prst="rect">
                <a:avLst/>
              </a:prstGeom>
              <a:blipFill>
                <a:blip r:embed="rId20"/>
                <a:stretch>
                  <a:fillRect t="-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371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1" grpId="0"/>
      <p:bldP spid="54" grpId="0"/>
      <p:bldP spid="59" grpId="0"/>
      <p:bldP spid="61" grpId="0"/>
      <p:bldP spid="6" grpId="0"/>
      <p:bldP spid="7" grpId="0"/>
      <p:bldP spid="62" grpId="0"/>
      <p:bldP spid="63" grpId="0"/>
      <p:bldP spid="64" grpId="0"/>
      <p:bldP spid="65" grpId="0" animBg="1"/>
      <p:bldP spid="66" grpId="0" animBg="1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The Newton-Raphson method is another technique you can use to find roots of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This is the Newton-Raphson formula: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For iteration, it is written as follows…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0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788024" y="3356992"/>
            <a:ext cx="36004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932040" y="1412776"/>
            <a:ext cx="0" cy="20882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rot="5400000">
            <a:off x="1414500" y="-3494620"/>
            <a:ext cx="5090864" cy="8856984"/>
          </a:xfrm>
          <a:prstGeom prst="arc">
            <a:avLst>
              <a:gd name="adj1" fmla="val 16550914"/>
              <a:gd name="adj2" fmla="val 2054520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244408" y="1124744"/>
                <a:ext cx="3938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1124744"/>
                <a:ext cx="393826" cy="215444"/>
              </a:xfrm>
              <a:prstGeom prst="rect">
                <a:avLst/>
              </a:prstGeom>
              <a:blipFill>
                <a:blip r:embed="rId3"/>
                <a:stretch>
                  <a:fillRect l="-13846" r="-1538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460432" y="3212976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432" y="3212976"/>
                <a:ext cx="141705" cy="215444"/>
              </a:xfrm>
              <a:prstGeom prst="rect">
                <a:avLst/>
              </a:prstGeom>
              <a:blipFill>
                <a:blip r:embed="rId4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16016" y="1124744"/>
                <a:ext cx="3938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124744"/>
                <a:ext cx="393826" cy="215444"/>
              </a:xfrm>
              <a:prstGeom prst="rect">
                <a:avLst/>
              </a:prstGeom>
              <a:blipFill>
                <a:blip r:embed="rId5"/>
                <a:stretch>
                  <a:fillRect l="-15625" r="-1562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5220072" y="3284984"/>
            <a:ext cx="144016" cy="144016"/>
            <a:chOff x="5004048" y="4221088"/>
            <a:chExt cx="144016" cy="144016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8172400" y="1484784"/>
            <a:ext cx="144016" cy="144016"/>
            <a:chOff x="5004048" y="4221088"/>
            <a:chExt cx="144016" cy="144016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/>
          <p:cNvCxnSpPr/>
          <p:nvPr/>
        </p:nvCxnSpPr>
        <p:spPr>
          <a:xfrm>
            <a:off x="8244408" y="1628800"/>
            <a:ext cx="0" cy="172819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452320" y="1556792"/>
            <a:ext cx="792088" cy="180020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172400" y="3356992"/>
                <a:ext cx="24384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3356992"/>
                <a:ext cx="243848" cy="246221"/>
              </a:xfrm>
              <a:prstGeom prst="rect">
                <a:avLst/>
              </a:prstGeom>
              <a:blipFill>
                <a:blip r:embed="rId6"/>
                <a:stretch>
                  <a:fillRect l="-12500" r="-750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308304" y="3356992"/>
                <a:ext cx="24859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3356992"/>
                <a:ext cx="248594" cy="246221"/>
              </a:xfrm>
              <a:prstGeom prst="rect">
                <a:avLst/>
              </a:prstGeom>
              <a:blipFill>
                <a:blip r:embed="rId7"/>
                <a:stretch>
                  <a:fillRect l="-12195" r="-7317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316416" y="2348880"/>
                <a:ext cx="5320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416" y="2348880"/>
                <a:ext cx="532005" cy="246221"/>
              </a:xfrm>
              <a:prstGeom prst="rect">
                <a:avLst/>
              </a:prstGeom>
              <a:blipFill>
                <a:blip r:embed="rId8"/>
                <a:stretch>
                  <a:fillRect l="-12500" r="-1250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956376" y="1412776"/>
                <a:ext cx="178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1412776"/>
                <a:ext cx="178319" cy="246221"/>
              </a:xfrm>
              <a:prstGeom prst="rect">
                <a:avLst/>
              </a:prstGeom>
              <a:blipFill>
                <a:blip r:embed="rId9"/>
                <a:stretch>
                  <a:fillRect l="-24138" r="-2758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76056" y="3356992"/>
                <a:ext cx="44903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𝑜𝑜𝑡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3356992"/>
                <a:ext cx="449034" cy="246221"/>
              </a:xfrm>
              <a:prstGeom prst="rect">
                <a:avLst/>
              </a:prstGeom>
              <a:blipFill>
                <a:blip r:embed="rId10"/>
                <a:stretch>
                  <a:fillRect l="-6849" r="-8219"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7380312" y="3284984"/>
            <a:ext cx="144016" cy="144016"/>
            <a:chOff x="5004048" y="4221088"/>
            <a:chExt cx="144016" cy="144016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8172400" y="3284984"/>
            <a:ext cx="144016" cy="144016"/>
            <a:chOff x="5004048" y="4221088"/>
            <a:chExt cx="144016" cy="144016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 rot="17536471">
                <a:off x="7245794" y="2438619"/>
                <a:ext cx="94038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𝑎𝑛𝑔𝑒𝑛𝑡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536471">
                <a:off x="7245794" y="2438619"/>
                <a:ext cx="940386" cy="184666"/>
              </a:xfrm>
              <a:prstGeom prst="rect">
                <a:avLst/>
              </a:prstGeom>
              <a:blipFill>
                <a:blip r:embed="rId11"/>
                <a:stretch>
                  <a:fillRect t="-3226" r="-4598" b="-2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971600" y="3501008"/>
                <a:ext cx="2160240" cy="6050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501008"/>
                <a:ext cx="2160240" cy="60503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827584" y="4797152"/>
                <a:ext cx="2232248" cy="6050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797152"/>
                <a:ext cx="2232248" cy="60503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blipFill>
                <a:blip r:embed="rId14"/>
                <a:stretch>
                  <a:fillRect b="-32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19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The Newton-Raphson method is another technique you can use to find roots of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There are some cases where the Newton-Raphson method may be less effective, or fail completely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0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blipFill>
                <a:blip r:embed="rId3"/>
                <a:stretch>
                  <a:fillRect b="-32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4572000" y="1340768"/>
            <a:ext cx="0" cy="511256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6660232" y="3068960"/>
            <a:ext cx="0" cy="4176464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820472" y="5013176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0472" y="5013176"/>
                <a:ext cx="141705" cy="215444"/>
              </a:xfrm>
              <a:prstGeom prst="rect">
                <a:avLst/>
              </a:prstGeom>
              <a:blipFill>
                <a:blip r:embed="rId4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39952" y="1124744"/>
                <a:ext cx="3938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124744"/>
                <a:ext cx="393826" cy="215444"/>
              </a:xfrm>
              <a:prstGeom prst="rect">
                <a:avLst/>
              </a:prstGeom>
              <a:blipFill>
                <a:blip r:embed="rId5"/>
                <a:stretch>
                  <a:fillRect l="-13846" r="-1538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/>
          <p:cNvSpPr/>
          <p:nvPr/>
        </p:nvSpPr>
        <p:spPr>
          <a:xfrm rot="5400000">
            <a:off x="863588" y="-1431540"/>
            <a:ext cx="11737304" cy="3600400"/>
          </a:xfrm>
          <a:prstGeom prst="arc">
            <a:avLst>
              <a:gd name="adj1" fmla="val 17589993"/>
              <a:gd name="adj2" fmla="val 398817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372200" y="5517232"/>
            <a:ext cx="2952328" cy="864096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244408" y="836712"/>
                <a:ext cx="3938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836712"/>
                <a:ext cx="393826" cy="215444"/>
              </a:xfrm>
              <a:prstGeom prst="rect">
                <a:avLst/>
              </a:prstGeom>
              <a:blipFill>
                <a:blip r:embed="rId6"/>
                <a:stretch>
                  <a:fillRect l="-13846" r="-15385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oup 50"/>
          <p:cNvGrpSpPr/>
          <p:nvPr/>
        </p:nvGrpSpPr>
        <p:grpSpPr>
          <a:xfrm>
            <a:off x="6804248" y="6165304"/>
            <a:ext cx="144016" cy="144016"/>
            <a:chOff x="5004048" y="4221088"/>
            <a:chExt cx="144016" cy="144016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804248" y="6309320"/>
                <a:ext cx="178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6309320"/>
                <a:ext cx="178319" cy="246221"/>
              </a:xfrm>
              <a:prstGeom prst="rect">
                <a:avLst/>
              </a:prstGeom>
              <a:blipFill>
                <a:blip r:embed="rId7"/>
                <a:stretch>
                  <a:fillRect l="-24138" r="-2758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/>
          <p:cNvCxnSpPr/>
          <p:nvPr/>
        </p:nvCxnSpPr>
        <p:spPr>
          <a:xfrm>
            <a:off x="6876256" y="5157192"/>
            <a:ext cx="0" cy="108012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732240" y="4869160"/>
                <a:ext cx="24384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869160"/>
                <a:ext cx="243848" cy="246221"/>
              </a:xfrm>
              <a:prstGeom prst="rect">
                <a:avLst/>
              </a:prstGeom>
              <a:blipFill>
                <a:blip r:embed="rId8"/>
                <a:stretch>
                  <a:fillRect l="-10000" r="-750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Group 56"/>
          <p:cNvGrpSpPr/>
          <p:nvPr/>
        </p:nvGrpSpPr>
        <p:grpSpPr>
          <a:xfrm>
            <a:off x="6804248" y="5085184"/>
            <a:ext cx="144016" cy="144016"/>
            <a:chOff x="5004048" y="4221088"/>
            <a:chExt cx="144016" cy="144016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7504" y="3933056"/>
                <a:ext cx="3744417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Suppose we chose a ‘first guess’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which corresponds to a value on the curve </a:t>
                </a:r>
                <a:r>
                  <a:rPr lang="en-GB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close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a turning point…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In this case, the tangent drawn would lead to a point much further from the actual roots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method can still work, but it could take many iterations to be effective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933056"/>
                <a:ext cx="3744417" cy="2246769"/>
              </a:xfrm>
              <a:prstGeom prst="rect">
                <a:avLst/>
              </a:prstGeom>
              <a:blipFill>
                <a:blip r:embed="rId9"/>
                <a:stretch>
                  <a:fillRect t="-542" r="-977" b="-1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 rot="20593595">
                <a:off x="7674985" y="5937028"/>
                <a:ext cx="94038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𝑎𝑛𝑔𝑒𝑛𝑡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593595">
                <a:off x="7674985" y="5937028"/>
                <a:ext cx="940386" cy="184666"/>
              </a:xfrm>
              <a:prstGeom prst="rect">
                <a:avLst/>
              </a:prstGeom>
              <a:blipFill>
                <a:blip r:embed="rId10"/>
                <a:stretch>
                  <a:fillRect l="-1899" r="-3165" b="-67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74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" grpId="0" animBg="1"/>
      <p:bldP spid="50" grpId="0"/>
      <p:bldP spid="54" grpId="0"/>
      <p:bldP spid="56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The Newton-Raphson method is another technique you can use to find roots of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There are some cases where the Newton-Raphson method may be less effective, or fail completely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10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blipFill>
                <a:blip r:embed="rId3"/>
                <a:stretch>
                  <a:fillRect b="-32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4572000" y="1340768"/>
            <a:ext cx="0" cy="5112568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6660232" y="3068960"/>
            <a:ext cx="0" cy="4176464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820472" y="5013176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0472" y="5013176"/>
                <a:ext cx="141705" cy="215444"/>
              </a:xfrm>
              <a:prstGeom prst="rect">
                <a:avLst/>
              </a:prstGeom>
              <a:blipFill>
                <a:blip r:embed="rId4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39952" y="1124744"/>
                <a:ext cx="3938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124744"/>
                <a:ext cx="393826" cy="215444"/>
              </a:xfrm>
              <a:prstGeom prst="rect">
                <a:avLst/>
              </a:prstGeom>
              <a:blipFill>
                <a:blip r:embed="rId5"/>
                <a:stretch>
                  <a:fillRect l="-13846" r="-1538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/>
          <p:cNvSpPr/>
          <p:nvPr/>
        </p:nvSpPr>
        <p:spPr>
          <a:xfrm rot="5400000">
            <a:off x="863588" y="-1431540"/>
            <a:ext cx="11737304" cy="3600400"/>
          </a:xfrm>
          <a:prstGeom prst="arc">
            <a:avLst>
              <a:gd name="adj1" fmla="val 17589993"/>
              <a:gd name="adj2" fmla="val 398817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4644008" y="6237312"/>
            <a:ext cx="4248472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244408" y="836712"/>
                <a:ext cx="3938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836712"/>
                <a:ext cx="393826" cy="215444"/>
              </a:xfrm>
              <a:prstGeom prst="rect">
                <a:avLst/>
              </a:prstGeom>
              <a:blipFill>
                <a:blip r:embed="rId6"/>
                <a:stretch>
                  <a:fillRect l="-13846" r="-15385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oup 50"/>
          <p:cNvGrpSpPr/>
          <p:nvPr/>
        </p:nvGrpSpPr>
        <p:grpSpPr>
          <a:xfrm>
            <a:off x="6660232" y="6165304"/>
            <a:ext cx="144016" cy="144016"/>
            <a:chOff x="5004048" y="4221088"/>
            <a:chExt cx="144016" cy="144016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588224" y="6309320"/>
                <a:ext cx="178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6309320"/>
                <a:ext cx="178319" cy="246221"/>
              </a:xfrm>
              <a:prstGeom prst="rect">
                <a:avLst/>
              </a:prstGeom>
              <a:blipFill>
                <a:blip r:embed="rId7"/>
                <a:stretch>
                  <a:fillRect l="-27586" r="-2413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/>
          <p:cNvCxnSpPr/>
          <p:nvPr/>
        </p:nvCxnSpPr>
        <p:spPr>
          <a:xfrm>
            <a:off x="6732240" y="5229200"/>
            <a:ext cx="0" cy="100811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588224" y="4869160"/>
                <a:ext cx="24384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4869160"/>
                <a:ext cx="243848" cy="246221"/>
              </a:xfrm>
              <a:prstGeom prst="rect">
                <a:avLst/>
              </a:prstGeom>
              <a:blipFill>
                <a:blip r:embed="rId8"/>
                <a:stretch>
                  <a:fillRect l="-12500" r="-750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Group 56"/>
          <p:cNvGrpSpPr/>
          <p:nvPr/>
        </p:nvGrpSpPr>
        <p:grpSpPr>
          <a:xfrm>
            <a:off x="6660232" y="5085184"/>
            <a:ext cx="144016" cy="144016"/>
            <a:chOff x="5004048" y="4221088"/>
            <a:chExt cx="144016" cy="144016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7504" y="3933056"/>
                <a:ext cx="3744417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Suppose we chose a ‘first guess’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which corresponds to a value which is </a:t>
                </a:r>
                <a:r>
                  <a:rPr lang="en-GB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at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 turning point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In this case, the tangent drawn will never intersect the x-axis, so the method fails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leads to a turning point, then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we cannot divide by 0 (check the formula above)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933056"/>
                <a:ext cx="3744417" cy="2462213"/>
              </a:xfrm>
              <a:prstGeom prst="rect">
                <a:avLst/>
              </a:prstGeom>
              <a:blipFill>
                <a:blip r:embed="rId9"/>
                <a:stretch>
                  <a:fillRect t="-495" r="-326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668344" y="6021288"/>
                <a:ext cx="94038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𝑎𝑛𝑔𝑒𝑛𝑡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6021288"/>
                <a:ext cx="940386" cy="184666"/>
              </a:xfrm>
              <a:prstGeom prst="rect">
                <a:avLst/>
              </a:prstGeom>
              <a:blipFill>
                <a:blip r:embed="rId10"/>
                <a:stretch>
                  <a:fillRect l="-3247" r="-3896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1403648" y="620688"/>
            <a:ext cx="360040" cy="720080"/>
          </a:xfrm>
          <a:prstGeom prst="line">
            <a:avLst/>
          </a:prstGeom>
          <a:ln w="63500">
            <a:solidFill>
              <a:srgbClr val="0000FF"/>
            </a:solidFill>
            <a:prstDash val="solid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79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The Newton-Raphson method is another technique you can use to find roots of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part of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with x-coordinate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is a stationary point on the curve.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equation f(x)=0 has a root,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in the interval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1.8&lt;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&lt;1.9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a) Explain why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is not suitable to use as a first approximation to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when applying the Newton-Raphson method to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167" t="-766" r="-1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blipFill>
                <a:blip r:embed="rId3"/>
                <a:stretch>
                  <a:fillRect b="-32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V="1">
            <a:off x="6516216" y="1340768"/>
            <a:ext cx="0" cy="25516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220074" y="2708921"/>
            <a:ext cx="26236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884368" y="2564904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564904"/>
                <a:ext cx="226423" cy="2462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444208" y="1052736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1052736"/>
                <a:ext cx="226423" cy="246221"/>
              </a:xfrm>
              <a:prstGeom prst="rect">
                <a:avLst/>
              </a:prstGeom>
              <a:blipFill>
                <a:blip r:embed="rId5"/>
                <a:stretch>
                  <a:fillRect l="-8108" r="-540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812360" y="836712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836712"/>
                <a:ext cx="916982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Freeform 63"/>
          <p:cNvSpPr/>
          <p:nvPr/>
        </p:nvSpPr>
        <p:spPr>
          <a:xfrm rot="10800000">
            <a:off x="5508104" y="1268760"/>
            <a:ext cx="2376264" cy="2592288"/>
          </a:xfrm>
          <a:custGeom>
            <a:avLst/>
            <a:gdLst>
              <a:gd name="connsiteX0" fmla="*/ 0 w 2090057"/>
              <a:gd name="connsiteY0" fmla="*/ 2211977 h 2211977"/>
              <a:gd name="connsiteX1" fmla="*/ 862148 w 2090057"/>
              <a:gd name="connsiteY1" fmla="*/ 182880 h 2211977"/>
              <a:gd name="connsiteX2" fmla="*/ 1567543 w 2090057"/>
              <a:gd name="connsiteY2" fmla="*/ 1593669 h 2211977"/>
              <a:gd name="connsiteX3" fmla="*/ 2090057 w 2090057"/>
              <a:gd name="connsiteY3" fmla="*/ 0 h 2211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0057" h="2211977">
                <a:moveTo>
                  <a:pt x="0" y="2211977"/>
                </a:moveTo>
                <a:cubicBezTo>
                  <a:pt x="300445" y="1248954"/>
                  <a:pt x="600891" y="285931"/>
                  <a:pt x="862148" y="182880"/>
                </a:cubicBezTo>
                <a:cubicBezTo>
                  <a:pt x="1123405" y="79829"/>
                  <a:pt x="1362892" y="1624149"/>
                  <a:pt x="1567543" y="1593669"/>
                </a:cubicBezTo>
                <a:cubicBezTo>
                  <a:pt x="1772194" y="1563189"/>
                  <a:pt x="1931125" y="781594"/>
                  <a:pt x="2090057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8" name="Group 67"/>
          <p:cNvGrpSpPr/>
          <p:nvPr/>
        </p:nvGrpSpPr>
        <p:grpSpPr>
          <a:xfrm>
            <a:off x="6804248" y="3573016"/>
            <a:ext cx="144016" cy="144016"/>
            <a:chOff x="5004048" y="4221088"/>
            <a:chExt cx="144016" cy="144016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804248" y="2420888"/>
                <a:ext cx="1628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420888"/>
                <a:ext cx="162800" cy="246221"/>
              </a:xfrm>
              <a:prstGeom prst="rect">
                <a:avLst/>
              </a:prstGeom>
              <a:blipFill>
                <a:blip r:embed="rId7"/>
                <a:stretch>
                  <a:fillRect l="-29630" r="-25926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/>
          <p:cNvCxnSpPr/>
          <p:nvPr/>
        </p:nvCxnSpPr>
        <p:spPr>
          <a:xfrm>
            <a:off x="6876256" y="2708920"/>
            <a:ext cx="0" cy="936104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804248" y="3717032"/>
                <a:ext cx="178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717032"/>
                <a:ext cx="178319" cy="246221"/>
              </a:xfrm>
              <a:prstGeom prst="rect">
                <a:avLst/>
              </a:prstGeom>
              <a:blipFill>
                <a:blip r:embed="rId8"/>
                <a:stretch>
                  <a:fillRect l="-24138" r="-2758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0" y="4293096"/>
                <a:ext cx="42737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not appropriate to use since, as it is a turning point,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we cannot divide by 0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293096"/>
                <a:ext cx="4273767" cy="830997"/>
              </a:xfrm>
              <a:prstGeom prst="rect">
                <a:avLst/>
              </a:prstGeom>
              <a:blipFill>
                <a:blip r:embed="rId9"/>
                <a:stretch>
                  <a:fillRect l="-428" t="-1460" r="-2140" b="-8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586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99715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The Newton-Raphson method is another technique you can use to find roots of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part of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with x-coordinate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is a stationary point on the curve.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equation f(x)=0 has a root,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in the interval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1.8&lt;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&lt;1.9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b)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as a first approximation to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apply the Newton-Raphson method procedure twice to find a new approximation for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to 3dp.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997152"/>
              </a:xfrm>
              <a:blipFill>
                <a:blip r:embed="rId2"/>
                <a:stretch>
                  <a:fillRect l="-167" t="-733" r="-1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blipFill>
                <a:blip r:embed="rId3"/>
                <a:stretch>
                  <a:fillRect b="-32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V="1">
            <a:off x="6516216" y="1340768"/>
            <a:ext cx="0" cy="25516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220074" y="2708921"/>
            <a:ext cx="26236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884368" y="2564904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564904"/>
                <a:ext cx="226423" cy="2462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444208" y="1052736"/>
                <a:ext cx="22642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1052736"/>
                <a:ext cx="226423" cy="246221"/>
              </a:xfrm>
              <a:prstGeom prst="rect">
                <a:avLst/>
              </a:prstGeom>
              <a:blipFill>
                <a:blip r:embed="rId5"/>
                <a:stretch>
                  <a:fillRect l="-8108" r="-540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812360" y="836712"/>
                <a:ext cx="9169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836712"/>
                <a:ext cx="916982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Freeform 63"/>
          <p:cNvSpPr/>
          <p:nvPr/>
        </p:nvSpPr>
        <p:spPr>
          <a:xfrm rot="10800000">
            <a:off x="5508104" y="1268760"/>
            <a:ext cx="2376264" cy="2592288"/>
          </a:xfrm>
          <a:custGeom>
            <a:avLst/>
            <a:gdLst>
              <a:gd name="connsiteX0" fmla="*/ 0 w 2090057"/>
              <a:gd name="connsiteY0" fmla="*/ 2211977 h 2211977"/>
              <a:gd name="connsiteX1" fmla="*/ 862148 w 2090057"/>
              <a:gd name="connsiteY1" fmla="*/ 182880 h 2211977"/>
              <a:gd name="connsiteX2" fmla="*/ 1567543 w 2090057"/>
              <a:gd name="connsiteY2" fmla="*/ 1593669 h 2211977"/>
              <a:gd name="connsiteX3" fmla="*/ 2090057 w 2090057"/>
              <a:gd name="connsiteY3" fmla="*/ 0 h 2211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0057" h="2211977">
                <a:moveTo>
                  <a:pt x="0" y="2211977"/>
                </a:moveTo>
                <a:cubicBezTo>
                  <a:pt x="300445" y="1248954"/>
                  <a:pt x="600891" y="285931"/>
                  <a:pt x="862148" y="182880"/>
                </a:cubicBezTo>
                <a:cubicBezTo>
                  <a:pt x="1123405" y="79829"/>
                  <a:pt x="1362892" y="1624149"/>
                  <a:pt x="1567543" y="1593669"/>
                </a:cubicBezTo>
                <a:cubicBezTo>
                  <a:pt x="1772194" y="1563189"/>
                  <a:pt x="1931125" y="781594"/>
                  <a:pt x="2090057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8" name="Group 67"/>
          <p:cNvGrpSpPr/>
          <p:nvPr/>
        </p:nvGrpSpPr>
        <p:grpSpPr>
          <a:xfrm>
            <a:off x="6804248" y="3573016"/>
            <a:ext cx="144016" cy="144016"/>
            <a:chOff x="5004048" y="4221088"/>
            <a:chExt cx="144016" cy="144016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004048" y="4221088"/>
              <a:ext cx="144016" cy="144016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804248" y="2420888"/>
                <a:ext cx="1628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420888"/>
                <a:ext cx="162800" cy="246221"/>
              </a:xfrm>
              <a:prstGeom prst="rect">
                <a:avLst/>
              </a:prstGeom>
              <a:blipFill>
                <a:blip r:embed="rId7"/>
                <a:stretch>
                  <a:fillRect l="-29630" r="-25926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/>
          <p:cNvCxnSpPr/>
          <p:nvPr/>
        </p:nvCxnSpPr>
        <p:spPr>
          <a:xfrm>
            <a:off x="6876256" y="2708920"/>
            <a:ext cx="0" cy="936104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804248" y="3717032"/>
                <a:ext cx="178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717032"/>
                <a:ext cx="178319" cy="246221"/>
              </a:xfrm>
              <a:prstGeom prst="rect">
                <a:avLst/>
              </a:prstGeom>
              <a:blipFill>
                <a:blip r:embed="rId8"/>
                <a:stretch>
                  <a:fillRect l="-24138" r="-2758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99992" y="4221088"/>
                <a:ext cx="427376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To apply the Newton-Raphson procedure, we first need to 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221088"/>
                <a:ext cx="4273767" cy="584775"/>
              </a:xfrm>
              <a:prstGeom prst="rect">
                <a:avLst/>
              </a:prstGeom>
              <a:blipFill>
                <a:blip r:embed="rId9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220072" y="4941168"/>
                <a:ext cx="2597315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4941168"/>
                <a:ext cx="2597315" cy="338554"/>
              </a:xfrm>
              <a:prstGeom prst="rect">
                <a:avLst/>
              </a:prstGeom>
              <a:blipFill>
                <a:blip r:embed="rId10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220072" y="5517232"/>
                <a:ext cx="211179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5517232"/>
                <a:ext cx="2111797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 flipV="1">
            <a:off x="7646428" y="5124528"/>
            <a:ext cx="193678" cy="546325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812360" y="5085184"/>
                <a:ext cx="12241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5085184"/>
                <a:ext cx="1224136" cy="646331"/>
              </a:xfrm>
              <a:prstGeom prst="rect">
                <a:avLst/>
              </a:prstGeom>
              <a:blipFill>
                <a:blip r:embed="rId12"/>
                <a:stretch>
                  <a:fillRect r="-1000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062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21" grpId="0"/>
      <p:bldP spid="22" grpId="0" animBg="1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99715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The Newton-Raphson method is another technique you can use to find roots of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part of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with x-coordinate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is a stationary point on the curve.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equation f(x)=0 has a root,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in the interval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1.8&lt;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&lt;1.9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b)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as a first approximation to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apply the Newton-Raphson method procedure twice to find a new approximation for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to 3dp.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997152"/>
              </a:xfrm>
              <a:blipFill>
                <a:blip r:embed="rId2"/>
                <a:stretch>
                  <a:fillRect l="-167" t="-733" r="-1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Numerical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10C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7" y="0"/>
                <a:ext cx="1705495" cy="540917"/>
              </a:xfrm>
              <a:prstGeom prst="rect">
                <a:avLst/>
              </a:prstGeom>
              <a:blipFill>
                <a:blip r:embed="rId3"/>
                <a:stretch>
                  <a:fillRect b="-32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067944" y="1556792"/>
                <a:ext cx="2597315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556792"/>
                <a:ext cx="2597315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732240" y="1556792"/>
                <a:ext cx="211179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1556792"/>
                <a:ext cx="2111797" cy="338554"/>
              </a:xfrm>
              <a:prstGeom prst="rect">
                <a:avLst/>
              </a:prstGeom>
              <a:blipFill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995936" y="2708920"/>
                <a:ext cx="1705495" cy="54091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708920"/>
                <a:ext cx="1705495" cy="540917"/>
              </a:xfrm>
              <a:prstGeom prst="rect">
                <a:avLst/>
              </a:prstGeom>
              <a:blipFill>
                <a:blip r:embed="rId6"/>
                <a:stretch>
                  <a:fillRect b="-561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067944" y="3429000"/>
                <a:ext cx="1705495" cy="54091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′(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429000"/>
                <a:ext cx="1705495" cy="540917"/>
              </a:xfrm>
              <a:prstGeom prst="rect">
                <a:avLst/>
              </a:prstGeom>
              <a:blipFill>
                <a:blip r:embed="rId7"/>
                <a:stretch>
                  <a:fillRect b="-56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067944" y="4077072"/>
                <a:ext cx="2880320" cy="56278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(2)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+2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(2)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(2)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077072"/>
                <a:ext cx="2880320" cy="5627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 flipV="1">
            <a:off x="5652120" y="2996951"/>
            <a:ext cx="216024" cy="720080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724128" y="3068960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the appropriate numbers (if needed)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 flipV="1">
            <a:off x="6732240" y="3717032"/>
            <a:ext cx="216024" cy="648072"/>
          </a:xfrm>
          <a:prstGeom prst="arc">
            <a:avLst>
              <a:gd name="adj1" fmla="val 16200000"/>
              <a:gd name="adj2" fmla="val 5377960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876256" y="3645024"/>
                <a:ext cx="237626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into both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on the numerator,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on the denominator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645024"/>
                <a:ext cx="2376264" cy="738664"/>
              </a:xfrm>
              <a:prstGeom prst="rect">
                <a:avLst/>
              </a:prstGeom>
              <a:blipFill>
                <a:blip r:embed="rId9"/>
                <a:stretch>
                  <a:fillRect t="-1653" r="-1795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139952" y="4797152"/>
                <a:ext cx="13681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.8666…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797152"/>
                <a:ext cx="136815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139952" y="1988840"/>
                <a:ext cx="74860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</a:t>
                </a:r>
                <a:endParaRPr lang="en-GB" sz="1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988840"/>
                <a:ext cx="748603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693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24" grpId="0"/>
      <p:bldP spid="28" grpId="0"/>
      <p:bldP spid="31" grpId="0"/>
      <p:bldP spid="32" grpId="0" animBg="1"/>
      <p:bldP spid="33" grpId="0"/>
      <p:bldP spid="34" grpId="0" animBg="1"/>
      <p:bldP spid="35" grpId="0"/>
      <p:bldP spid="36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EA3998-E7C3-46FC-81B2-967152599E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8FE912-B05E-4084-BC48-540F153C71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FB9E5F-A980-4A46-A3A8-AE777E6B424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2630</TotalTime>
  <Words>2543</Words>
  <Application>Microsoft Office PowerPoint</Application>
  <PresentationFormat>On-screen Show (4:3)</PresentationFormat>
  <Paragraphs>204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Comic Sans MS</vt:lpstr>
      <vt:lpstr>Pristina</vt:lpstr>
      <vt:lpstr>Wingdings</vt:lpstr>
      <vt:lpstr>Office Theme</vt:lpstr>
      <vt:lpstr>PowerPoint Presentation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  <vt:lpstr>Numerical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669</cp:revision>
  <dcterms:created xsi:type="dcterms:W3CDTF">2018-04-30T00:32:33Z</dcterms:created>
  <dcterms:modified xsi:type="dcterms:W3CDTF">2021-02-09T07:29:34Z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