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000">
              <a:srgbClr val="E6CDFF">
                <a:alpha val="20000"/>
              </a:srgbClr>
            </a:gs>
            <a:gs pos="95000">
              <a:srgbClr val="E6CDFF">
                <a:alpha val="2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154.png"/><Relationship Id="rId3" Type="http://schemas.openxmlformats.org/officeDocument/2006/relationships/image" Target="../media/image144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png"/><Relationship Id="rId11" Type="http://schemas.openxmlformats.org/officeDocument/2006/relationships/image" Target="../media/image152.png"/><Relationship Id="rId5" Type="http://schemas.openxmlformats.org/officeDocument/2006/relationships/image" Target="../media/image146.png"/><Relationship Id="rId10" Type="http://schemas.openxmlformats.org/officeDocument/2006/relationships/image" Target="../media/image151.png"/><Relationship Id="rId4" Type="http://schemas.openxmlformats.org/officeDocument/2006/relationships/image" Target="../media/image145.png"/><Relationship Id="rId9" Type="http://schemas.openxmlformats.org/officeDocument/2006/relationships/image" Target="../media/image150.png"/><Relationship Id="rId14" Type="http://schemas.openxmlformats.org/officeDocument/2006/relationships/image" Target="../media/image15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9.png"/><Relationship Id="rId13" Type="http://schemas.openxmlformats.org/officeDocument/2006/relationships/image" Target="../media/image154.png"/><Relationship Id="rId3" Type="http://schemas.openxmlformats.org/officeDocument/2006/relationships/image" Target="../media/image144.png"/><Relationship Id="rId7" Type="http://schemas.openxmlformats.org/officeDocument/2006/relationships/image" Target="../media/image158.png"/><Relationship Id="rId12" Type="http://schemas.openxmlformats.org/officeDocument/2006/relationships/image" Target="../media/image153.png"/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png"/><Relationship Id="rId11" Type="http://schemas.openxmlformats.org/officeDocument/2006/relationships/image" Target="../media/image161.png"/><Relationship Id="rId5" Type="http://schemas.openxmlformats.org/officeDocument/2006/relationships/image" Target="../media/image157.png"/><Relationship Id="rId10" Type="http://schemas.openxmlformats.org/officeDocument/2006/relationships/image" Target="../media/image160.png"/><Relationship Id="rId4" Type="http://schemas.openxmlformats.org/officeDocument/2006/relationships/image" Target="../media/image156.png"/><Relationship Id="rId9" Type="http://schemas.openxmlformats.org/officeDocument/2006/relationships/image" Target="../media/image150.png"/><Relationship Id="rId14" Type="http://schemas.openxmlformats.org/officeDocument/2006/relationships/image" Target="../media/image15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68.png"/><Relationship Id="rId7" Type="http://schemas.openxmlformats.org/officeDocument/2006/relationships/image" Target="../media/image80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3" Type="http://schemas.openxmlformats.org/officeDocument/2006/relationships/image" Target="../media/image68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13" Type="http://schemas.openxmlformats.org/officeDocument/2006/relationships/image" Target="../media/image104.png"/><Relationship Id="rId18" Type="http://schemas.openxmlformats.org/officeDocument/2006/relationships/image" Target="../media/image109.png"/><Relationship Id="rId3" Type="http://schemas.openxmlformats.org/officeDocument/2006/relationships/image" Target="../media/image1.png"/><Relationship Id="rId21" Type="http://schemas.openxmlformats.org/officeDocument/2006/relationships/image" Target="../media/image112.png"/><Relationship Id="rId7" Type="http://schemas.openxmlformats.org/officeDocument/2006/relationships/image" Target="../media/image98.png"/><Relationship Id="rId12" Type="http://schemas.openxmlformats.org/officeDocument/2006/relationships/image" Target="../media/image103.png"/><Relationship Id="rId17" Type="http://schemas.openxmlformats.org/officeDocument/2006/relationships/image" Target="../media/image108.png"/><Relationship Id="rId2" Type="http://schemas.openxmlformats.org/officeDocument/2006/relationships/image" Target="../media/image93.png"/><Relationship Id="rId16" Type="http://schemas.openxmlformats.org/officeDocument/2006/relationships/image" Target="../media/image107.png"/><Relationship Id="rId20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11" Type="http://schemas.openxmlformats.org/officeDocument/2006/relationships/image" Target="../media/image102.png"/><Relationship Id="rId5" Type="http://schemas.openxmlformats.org/officeDocument/2006/relationships/image" Target="../media/image96.png"/><Relationship Id="rId15" Type="http://schemas.openxmlformats.org/officeDocument/2006/relationships/image" Target="../media/image106.png"/><Relationship Id="rId23" Type="http://schemas.openxmlformats.org/officeDocument/2006/relationships/image" Target="../media/image114.png"/><Relationship Id="rId10" Type="http://schemas.openxmlformats.org/officeDocument/2006/relationships/image" Target="../media/image101.png"/><Relationship Id="rId19" Type="http://schemas.openxmlformats.org/officeDocument/2006/relationships/image" Target="../media/image110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Relationship Id="rId14" Type="http://schemas.openxmlformats.org/officeDocument/2006/relationships/image" Target="../media/image105.png"/><Relationship Id="rId22" Type="http://schemas.openxmlformats.org/officeDocument/2006/relationships/image" Target="../media/image1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3" Type="http://schemas.openxmlformats.org/officeDocument/2006/relationships/image" Target="../media/image117.png"/><Relationship Id="rId7" Type="http://schemas.openxmlformats.org/officeDocument/2006/relationships/image" Target="../media/image121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119.png"/><Relationship Id="rId4" Type="http://schemas.openxmlformats.org/officeDocument/2006/relationships/image" Target="../media/image118.png"/><Relationship Id="rId9" Type="http://schemas.openxmlformats.org/officeDocument/2006/relationships/image" Target="../media/image1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13" Type="http://schemas.openxmlformats.org/officeDocument/2006/relationships/image" Target="../media/image134.png"/><Relationship Id="rId3" Type="http://schemas.openxmlformats.org/officeDocument/2006/relationships/image" Target="../media/image124.png"/><Relationship Id="rId7" Type="http://schemas.openxmlformats.org/officeDocument/2006/relationships/image" Target="../media/image128.png"/><Relationship Id="rId12" Type="http://schemas.openxmlformats.org/officeDocument/2006/relationships/image" Target="../media/image133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png"/><Relationship Id="rId11" Type="http://schemas.openxmlformats.org/officeDocument/2006/relationships/image" Target="../media/image132.png"/><Relationship Id="rId5" Type="http://schemas.openxmlformats.org/officeDocument/2006/relationships/image" Target="../media/image126.png"/><Relationship Id="rId10" Type="http://schemas.openxmlformats.org/officeDocument/2006/relationships/image" Target="../media/image131.png"/><Relationship Id="rId4" Type="http://schemas.openxmlformats.org/officeDocument/2006/relationships/image" Target="../media/image125.png"/><Relationship Id="rId9" Type="http://schemas.openxmlformats.org/officeDocument/2006/relationships/image" Target="../media/image130.png"/><Relationship Id="rId14" Type="http://schemas.openxmlformats.org/officeDocument/2006/relationships/image" Target="../media/image1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3" Type="http://schemas.openxmlformats.org/officeDocument/2006/relationships/image" Target="../media/image137.png"/><Relationship Id="rId7" Type="http://schemas.openxmlformats.org/officeDocument/2006/relationships/image" Target="../media/image141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5" Type="http://schemas.openxmlformats.org/officeDocument/2006/relationships/image" Target="../media/image139.png"/><Relationship Id="rId4" Type="http://schemas.openxmlformats.org/officeDocument/2006/relationships/image" Target="../media/image1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7553" y="2171993"/>
            <a:ext cx="5697393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Exercise 10B</a:t>
            </a:r>
          </a:p>
        </p:txBody>
      </p:sp>
    </p:spTree>
    <p:extLst>
      <p:ext uri="{BB962C8B-B14F-4D97-AF65-F5344CB8AC3E}">
        <p14:creationId xmlns:p14="http://schemas.microsoft.com/office/powerpoint/2010/main" val="2039584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by using the process of iteration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Use the iterative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itchFamily="66" charset="0"/>
                  </a:rPr>
                  <a:t>, giving answers to 4 decimal places, when: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itchFamily="66" charset="0"/>
                  </a:rPr>
                  <a:t>i</a:t>
                </a:r>
                <a:r>
                  <a:rPr lang="en-US" sz="1600" dirty="0">
                    <a:latin typeface="Comic Sans MS" pitchFamily="66" charset="0"/>
                  </a:rPr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	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  <a:blipFill>
                <a:blip r:embed="rId2"/>
                <a:stretch>
                  <a:fillRect t="-766" r="-1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762902" y="1493193"/>
                <a:ext cx="1710533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902" y="1493193"/>
                <a:ext cx="1710533" cy="637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924011" y="2107147"/>
                <a:ext cx="1889042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(1.5)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2(1.5)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011" y="2107147"/>
                <a:ext cx="1889042" cy="637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19655" y="2860438"/>
                <a:ext cx="102656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.3385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655" y="2860438"/>
                <a:ext cx="102656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135989" y="1462712"/>
                <a:ext cx="1710533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989" y="1462712"/>
                <a:ext cx="1710533" cy="6379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270972" y="2094084"/>
                <a:ext cx="2398798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(1.3385)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2(1.3385)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972" y="2094084"/>
                <a:ext cx="2398798" cy="6379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275324" y="2847375"/>
                <a:ext cx="102656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1.2544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324" y="2847375"/>
                <a:ext cx="1026563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893532" y="3905466"/>
                <a:ext cx="1710533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532" y="3905466"/>
                <a:ext cx="1710533" cy="6379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045932" y="4597798"/>
                <a:ext cx="2402389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(1.2544)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2(1.2544)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932" y="4597798"/>
                <a:ext cx="2402389" cy="6379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041576" y="5429466"/>
                <a:ext cx="103015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1.2200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576" y="5429466"/>
                <a:ext cx="1030154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 flipV="1">
            <a:off x="5663623" y="1854617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57547" y="1887281"/>
                <a:ext cx="6084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547" y="1887281"/>
                <a:ext cx="608419" cy="461665"/>
              </a:xfrm>
              <a:prstGeom prst="rect">
                <a:avLst/>
              </a:prstGeom>
              <a:blipFill>
                <a:blip r:embed="rId12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740130" y="2470754"/>
            <a:ext cx="608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Arc 24"/>
          <p:cNvSpPr/>
          <p:nvPr/>
        </p:nvSpPr>
        <p:spPr>
          <a:xfrm flipV="1">
            <a:off x="5628789" y="2438091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 flipV="1">
            <a:off x="8567932" y="1928640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661856" y="1961304"/>
                <a:ext cx="6084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1856" y="1961304"/>
                <a:ext cx="608419" cy="461665"/>
              </a:xfrm>
              <a:prstGeom prst="rect">
                <a:avLst/>
              </a:prstGeom>
              <a:blipFill>
                <a:blip r:embed="rId13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8644439" y="2544777"/>
            <a:ext cx="608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 flipV="1">
            <a:off x="8533098" y="2512114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 flipV="1">
            <a:off x="6342892" y="4353978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36816" y="4386642"/>
                <a:ext cx="6084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816" y="4386642"/>
                <a:ext cx="608419" cy="461665"/>
              </a:xfrm>
              <a:prstGeom prst="rect">
                <a:avLst/>
              </a:prstGeom>
              <a:blipFill>
                <a:blip r:embed="rId14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419399" y="4970115"/>
            <a:ext cx="608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 flipV="1">
            <a:off x="6308058" y="4937452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232365" y="5928058"/>
            <a:ext cx="4659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case, the solutions are getting closer to a root. This sequence is therefore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convergent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14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/>
      <p:bldP spid="25" grpId="0" animBg="1"/>
      <p:bldP spid="26" grpId="0" animBg="1"/>
      <p:bldP spid="27" grpId="0"/>
      <p:bldP spid="28" grpId="0"/>
      <p:bldP spid="29" grpId="0" animBg="1"/>
      <p:bldP spid="30" grpId="0" animBg="1"/>
      <p:bldP spid="31" grpId="0"/>
      <p:bldP spid="32" grpId="0"/>
      <p:bldP spid="33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by using the process of iteration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Use the iterative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itchFamily="66" charset="0"/>
                  </a:rPr>
                  <a:t>, giving answers to 4 decimal places, when: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itchFamily="66" charset="0"/>
                  </a:rPr>
                  <a:t>i</a:t>
                </a:r>
                <a:r>
                  <a:rPr lang="en-US" sz="1600" dirty="0">
                    <a:latin typeface="Comic Sans MS" pitchFamily="66" charset="0"/>
                  </a:rPr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	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  <a:blipFill>
                <a:blip r:embed="rId2"/>
                <a:stretch>
                  <a:fillRect t="-766" r="-1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762902" y="1493193"/>
                <a:ext cx="1710533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902" y="1493193"/>
                <a:ext cx="1710533" cy="637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924011" y="2107147"/>
                <a:ext cx="1655005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(4)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2(4)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011" y="2107147"/>
                <a:ext cx="1655005" cy="637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3919655" y="2860438"/>
                <a:ext cx="102656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.5092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655" y="2860438"/>
                <a:ext cx="102656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35989" y="1462712"/>
                <a:ext cx="1710533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989" y="1462712"/>
                <a:ext cx="1710533" cy="6379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253555" y="2111502"/>
                <a:ext cx="2402389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(4.5092)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2(4.5092)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555" y="2111502"/>
                <a:ext cx="2402389" cy="6379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249199" y="2873501"/>
                <a:ext cx="103015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5.4058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199" y="2873501"/>
                <a:ext cx="1030154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3893532" y="3905466"/>
                <a:ext cx="1710533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532" y="3905466"/>
                <a:ext cx="1710533" cy="6379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045932" y="4597798"/>
                <a:ext cx="2402389" cy="637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(5.4058)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2(5.4058)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932" y="4597798"/>
                <a:ext cx="2402389" cy="6379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4041576" y="5429466"/>
                <a:ext cx="103015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7.1219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576" y="5429466"/>
                <a:ext cx="1030154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 flipV="1">
            <a:off x="5663623" y="1854617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57547" y="1887281"/>
                <a:ext cx="6084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547" y="1887281"/>
                <a:ext cx="608419" cy="461665"/>
              </a:xfrm>
              <a:prstGeom prst="rect">
                <a:avLst/>
              </a:prstGeom>
              <a:blipFill>
                <a:blip r:embed="rId12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5740130" y="2470754"/>
            <a:ext cx="608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 flipV="1">
            <a:off x="5628789" y="2438091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 flipV="1">
            <a:off x="8567932" y="1928640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661856" y="1961304"/>
                <a:ext cx="6084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1856" y="1961304"/>
                <a:ext cx="608419" cy="461665"/>
              </a:xfrm>
              <a:prstGeom prst="rect">
                <a:avLst/>
              </a:prstGeom>
              <a:blipFill>
                <a:blip r:embed="rId13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8644439" y="2544777"/>
            <a:ext cx="608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 flipV="1">
            <a:off x="8533098" y="2512114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 flipV="1">
            <a:off x="6342892" y="4353978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436816" y="4386642"/>
                <a:ext cx="6084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816" y="4386642"/>
                <a:ext cx="608419" cy="461665"/>
              </a:xfrm>
              <a:prstGeom prst="rect">
                <a:avLst/>
              </a:prstGeom>
              <a:blipFill>
                <a:blip r:embed="rId14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6419399" y="4970115"/>
            <a:ext cx="608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 flipV="1">
            <a:off x="6308058" y="4937452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4232365" y="5928058"/>
            <a:ext cx="4659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case, the solutions are getting further to a root. This sequence is therefore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divergent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68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3" grpId="0"/>
      <p:bldP spid="44" grpId="0"/>
      <p:bldP spid="45" grpId="0" animBg="1"/>
      <p:bldP spid="46" grpId="0"/>
      <p:bldP spid="47" grpId="0"/>
      <p:bldP spid="48" grpId="0" animBg="1"/>
      <p:bldP spid="49" grpId="0" animBg="1"/>
      <p:bldP spid="50" grpId="0"/>
      <p:bldP spid="51" grpId="0"/>
      <p:bldP spid="52" grpId="0" animBg="1"/>
      <p:bldP spid="53" grpId="0" animBg="1"/>
      <p:bldP spid="54" grpId="0"/>
      <p:bldP spid="55" grpId="0"/>
      <p:bldP spid="56" grpId="0" animBg="1"/>
      <p:bldP spid="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by using the process of iteration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Iteration is a process where a calculation is repeated multiple times, and each time the answer closes in on a specific value.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How does a calculator calculate a square root, for example?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71600" y="4797152"/>
                <a:ext cx="205485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797152"/>
                <a:ext cx="2054857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V="1">
            <a:off x="827584" y="5373216"/>
            <a:ext cx="288032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2" y="5805264"/>
            <a:ext cx="11380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‘next’ number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>
            <a:stCxn id="14" idx="0"/>
          </p:cNvCxnSpPr>
          <p:nvPr/>
        </p:nvCxnSpPr>
        <p:spPr>
          <a:xfrm flipV="1">
            <a:off x="2188718" y="5301208"/>
            <a:ext cx="7018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4" idx="0"/>
          </p:cNvCxnSpPr>
          <p:nvPr/>
        </p:nvCxnSpPr>
        <p:spPr>
          <a:xfrm flipV="1">
            <a:off x="2188718" y="5445224"/>
            <a:ext cx="367058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672" y="5805264"/>
            <a:ext cx="11380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‘current’ number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843808" y="5013176"/>
            <a:ext cx="216024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15816" y="5157192"/>
            <a:ext cx="93610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number we are rooting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27984" y="1844824"/>
                <a:ext cx="205485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844824"/>
                <a:ext cx="2054857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16016" y="1412776"/>
                <a:ext cx="3672408" cy="2694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Let’s use this formula to calculate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412776"/>
                <a:ext cx="3672408" cy="269433"/>
              </a:xfrm>
              <a:prstGeom prst="rect">
                <a:avLst/>
              </a:prstGeom>
              <a:blipFill>
                <a:blip r:embed="rId5"/>
                <a:stretch>
                  <a:fillRect l="-1495" t="-13636" b="-47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 flipV="1">
            <a:off x="6804248" y="2204864"/>
            <a:ext cx="288032" cy="792088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22342" y="1772816"/>
                <a:ext cx="2123728" cy="14052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our first guess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be equal to 0.5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are finding the square root of 3, so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342" y="1772816"/>
                <a:ext cx="2123728" cy="1405256"/>
              </a:xfrm>
              <a:prstGeom prst="rect">
                <a:avLst/>
              </a:prstGeom>
              <a:blipFill>
                <a:blip r:embed="rId6"/>
                <a:stretch>
                  <a:fillRect t="-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27984" y="2636912"/>
                <a:ext cx="2517612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(0.5)+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(0.5)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636912"/>
                <a:ext cx="2517612" cy="6223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27984" y="3501008"/>
                <a:ext cx="12493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=3.25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501008"/>
                <a:ext cx="1249316" cy="276999"/>
              </a:xfrm>
              <a:prstGeom prst="rect">
                <a:avLst/>
              </a:prstGeom>
              <a:blipFill>
                <a:blip r:embed="rId8"/>
                <a:stretch>
                  <a:fillRect l="-2439" r="-4390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 flipV="1">
            <a:off x="6804248" y="2996952"/>
            <a:ext cx="288032" cy="720080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092280" y="321297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27984" y="4221088"/>
                <a:ext cx="205485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221088"/>
                <a:ext cx="2054857" cy="6223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27984" y="5013176"/>
                <a:ext cx="277409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(3.25)+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(3.25)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013176"/>
                <a:ext cx="2774093" cy="6223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27984" y="5877272"/>
                <a:ext cx="13775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=2.087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877272"/>
                <a:ext cx="1377557" cy="276999"/>
              </a:xfrm>
              <a:prstGeom prst="rect">
                <a:avLst/>
              </a:prstGeom>
              <a:blipFill>
                <a:blip r:embed="rId11"/>
                <a:stretch>
                  <a:fillRect l="-2212" r="-3982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 flipV="1">
            <a:off x="7092280" y="4581128"/>
            <a:ext cx="288032" cy="720080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308304" y="4221088"/>
            <a:ext cx="20162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Perform the calculation again, but use the newly calculated value instead…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 flipV="1">
            <a:off x="7020272" y="5301208"/>
            <a:ext cx="288032" cy="720080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236296" y="551723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55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4" grpId="0"/>
      <p:bldP spid="17" grpId="0"/>
      <p:bldP spid="18" grpId="0"/>
      <p:bldP spid="19" grpId="0"/>
      <p:bldP spid="21" grpId="0" animBg="1"/>
      <p:bldP spid="23" grpId="0"/>
      <p:bldP spid="24" grpId="0"/>
      <p:bldP spid="25" grpId="0" animBg="1"/>
      <p:bldP spid="26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by using the process of iteration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Iteration is a process where a calculation is repeated multiple times, and each time the answer closes in on a specific value.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How does a calculator calculate a square root, for example?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71600" y="4797152"/>
                <a:ext cx="205485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797152"/>
                <a:ext cx="2054857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V="1">
            <a:off x="827584" y="5373216"/>
            <a:ext cx="288032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2" y="5805264"/>
            <a:ext cx="11380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‘next’ number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>
            <a:stCxn id="14" idx="0"/>
          </p:cNvCxnSpPr>
          <p:nvPr/>
        </p:nvCxnSpPr>
        <p:spPr>
          <a:xfrm flipV="1">
            <a:off x="2188718" y="5301208"/>
            <a:ext cx="7018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4" idx="0"/>
          </p:cNvCxnSpPr>
          <p:nvPr/>
        </p:nvCxnSpPr>
        <p:spPr>
          <a:xfrm flipV="1">
            <a:off x="2188718" y="5445224"/>
            <a:ext cx="367058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672" y="5805264"/>
            <a:ext cx="11380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‘current’ number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843808" y="5013176"/>
            <a:ext cx="216024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15816" y="5157192"/>
            <a:ext cx="93610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number we are rooting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39952" y="1412776"/>
            <a:ext cx="468052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Keep repeating these calculations, each time using the newly-calculated value…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99992" y="2132856"/>
                <a:ext cx="8873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132856"/>
                <a:ext cx="887359" cy="276999"/>
              </a:xfrm>
              <a:prstGeom prst="rect">
                <a:avLst/>
              </a:prstGeom>
              <a:blipFill>
                <a:blip r:embed="rId4"/>
                <a:stretch>
                  <a:fillRect l="-3425" r="-6164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99992" y="2564904"/>
                <a:ext cx="10102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=3.25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564904"/>
                <a:ext cx="1010277" cy="276999"/>
              </a:xfrm>
              <a:prstGeom prst="rect">
                <a:avLst/>
              </a:prstGeom>
              <a:blipFill>
                <a:blip r:embed="rId5"/>
                <a:stretch>
                  <a:fillRect l="-3012" r="-54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99992" y="3068960"/>
                <a:ext cx="13554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=2.087…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068960"/>
                <a:ext cx="1355436" cy="276999"/>
              </a:xfrm>
              <a:prstGeom prst="rect">
                <a:avLst/>
              </a:prstGeom>
              <a:blipFill>
                <a:blip r:embed="rId6"/>
                <a:stretch>
                  <a:fillRect l="-2242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99992" y="3573016"/>
                <a:ext cx="1483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=1.7621…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573016"/>
                <a:ext cx="1483676" cy="276999"/>
              </a:xfrm>
              <a:prstGeom prst="rect">
                <a:avLst/>
              </a:prstGeom>
              <a:blipFill>
                <a:blip r:embed="rId7"/>
                <a:stretch>
                  <a:fillRect l="-2049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99992" y="4077072"/>
                <a:ext cx="1483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=1.7323…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077072"/>
                <a:ext cx="1483676" cy="276999"/>
              </a:xfrm>
              <a:prstGeom prst="rect">
                <a:avLst/>
              </a:prstGeom>
              <a:blipFill>
                <a:blip r:embed="rId8"/>
                <a:stretch>
                  <a:fillRect l="-2049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283968" y="5013176"/>
            <a:ext cx="4752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process has given us the square root of 3 (and to improve the accuracy, you can just keep doing more iterations!)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calculator can follow this process and do several iterations very quickly…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9992" y="4581128"/>
                <a:ext cx="1483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=1.7320…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581128"/>
                <a:ext cx="1483676" cy="276999"/>
              </a:xfrm>
              <a:prstGeom prst="rect">
                <a:avLst/>
              </a:prstGeom>
              <a:blipFill>
                <a:blip r:embed="rId9"/>
                <a:stretch>
                  <a:fillRect l="-2049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33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29" grpId="0"/>
      <p:bldP spid="30" grpId="0"/>
      <p:bldP spid="38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by using the process of iteration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Iteration is a process where a calculation is repeated multiple times, and each time the answer closes in on a specific value.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How does a calculator calculate a square root, for example?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71600" y="4797152"/>
                <a:ext cx="205485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797152"/>
                <a:ext cx="2054857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51920" y="1412776"/>
                <a:ext cx="5184576" cy="6665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But how does this process work?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 with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since this is what we were calculating…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412776"/>
                <a:ext cx="5184576" cy="666593"/>
              </a:xfrm>
              <a:prstGeom prst="rect">
                <a:avLst/>
              </a:prstGeom>
              <a:blipFill>
                <a:blip r:embed="rId4"/>
                <a:stretch>
                  <a:fillRect l="-588" t="-8257" r="-471" b="-15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0" y="2276872"/>
                <a:ext cx="593432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76872"/>
                <a:ext cx="593432" cy="240835"/>
              </a:xfrm>
              <a:prstGeom prst="rect">
                <a:avLst/>
              </a:prstGeom>
              <a:blipFill>
                <a:blip r:embed="rId5"/>
                <a:stretch>
                  <a:fillRect l="-3093" r="-6186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99992" y="2708920"/>
                <a:ext cx="5626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708920"/>
                <a:ext cx="562654" cy="215444"/>
              </a:xfrm>
              <a:prstGeom prst="rect">
                <a:avLst/>
              </a:prstGeom>
              <a:blipFill>
                <a:blip r:embed="rId6"/>
                <a:stretch>
                  <a:fillRect l="-3261" r="-6522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55976" y="3068960"/>
                <a:ext cx="69198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068960"/>
                <a:ext cx="691984" cy="403316"/>
              </a:xfrm>
              <a:prstGeom prst="rect">
                <a:avLst/>
              </a:prstGeom>
              <a:blipFill>
                <a:blip r:embed="rId7"/>
                <a:stretch>
                  <a:fillRect l="-5310" r="-5310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99992" y="3645024"/>
                <a:ext cx="1095172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645024"/>
                <a:ext cx="1095172" cy="403316"/>
              </a:xfrm>
              <a:prstGeom prst="rect">
                <a:avLst/>
              </a:prstGeom>
              <a:blipFill>
                <a:blip r:embed="rId8"/>
                <a:stretch>
                  <a:fillRect l="-1667" r="-277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72000" y="4221088"/>
                <a:ext cx="1022524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221088"/>
                <a:ext cx="1022524" cy="404726"/>
              </a:xfrm>
              <a:prstGeom prst="rect">
                <a:avLst/>
              </a:prstGeom>
              <a:blipFill>
                <a:blip r:embed="rId9"/>
                <a:stretch>
                  <a:fillRect l="-1786" r="-2381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72000" y="4797152"/>
                <a:ext cx="1129092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797152"/>
                <a:ext cx="1129092" cy="484043"/>
              </a:xfrm>
              <a:prstGeom prst="rect">
                <a:avLst/>
              </a:prstGeom>
              <a:blipFill>
                <a:blip r:embed="rId10"/>
                <a:stretch>
                  <a:fillRect l="-1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936152" y="5517232"/>
            <a:ext cx="5184576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solution to this equation will be the same as the solution to the original one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These can be found by drawing graphs of each one and finding where they cross…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 flipV="1">
            <a:off x="5076056" y="2420888"/>
            <a:ext cx="288032" cy="432048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364088" y="2492896"/>
            <a:ext cx="1691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 flipV="1">
            <a:off x="5004048" y="2852936"/>
            <a:ext cx="288032" cy="432048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 flipV="1">
            <a:off x="5508104" y="3356992"/>
            <a:ext cx="288032" cy="504056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 flipV="1">
            <a:off x="5508104" y="3933056"/>
            <a:ext cx="288032" cy="504056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 flipV="1">
            <a:off x="5580112" y="4509120"/>
            <a:ext cx="288032" cy="504056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148064" y="2924944"/>
            <a:ext cx="1691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724128" y="3429000"/>
                <a:ext cx="2195736" cy="3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both sides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429000"/>
                <a:ext cx="2195736" cy="396519"/>
              </a:xfrm>
              <a:prstGeom prst="rect">
                <a:avLst/>
              </a:prstGeom>
              <a:blipFill>
                <a:blip r:embed="rId11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52120" y="4005064"/>
                <a:ext cx="16561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005064"/>
                <a:ext cx="1656184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68144" y="4581128"/>
                <a:ext cx="2880320" cy="3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Factorise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of the right side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581128"/>
                <a:ext cx="2880320" cy="396519"/>
              </a:xfrm>
              <a:prstGeom prst="rect">
                <a:avLst/>
              </a:prstGeom>
              <a:blipFill>
                <a:blip r:embed="rId13"/>
                <a:stretch>
                  <a:fillRect l="-212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971600" y="4725144"/>
            <a:ext cx="2088232" cy="79208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572000" y="4725144"/>
            <a:ext cx="1152128" cy="6480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4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2" grpId="0"/>
      <p:bldP spid="23" grpId="0"/>
      <p:bldP spid="25" grpId="0"/>
      <p:bldP spid="26" grpId="0"/>
      <p:bldP spid="31" grpId="0" animBg="1"/>
      <p:bldP spid="32" grpId="0"/>
      <p:bldP spid="33" grpId="0" animBg="1"/>
      <p:bldP spid="34" grpId="0" animBg="1"/>
      <p:bldP spid="35" grpId="0" animBg="1"/>
      <p:bldP spid="36" grpId="0" animBg="1"/>
      <p:bldP spid="37" grpId="0"/>
      <p:bldP spid="40" grpId="0"/>
      <p:bldP spid="43" grpId="0"/>
      <p:bldP spid="44" grpId="0"/>
      <p:bldP spid="5" grpId="0" animBg="1"/>
      <p:bldP spid="5" grpId="1" animBg="1"/>
      <p:bldP spid="45" grpId="0" animBg="1"/>
      <p:bldP spid="4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by using the process of iteration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31074" t="13987" r="16358" b="5973"/>
          <a:stretch/>
        </p:blipFill>
        <p:spPr>
          <a:xfrm>
            <a:off x="4644008" y="1412776"/>
            <a:ext cx="4287918" cy="36724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59632" y="2564904"/>
                <a:ext cx="128855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564904"/>
                <a:ext cx="1288558" cy="5532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9552" y="3573016"/>
                <a:ext cx="54854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573016"/>
                <a:ext cx="548547" cy="246221"/>
              </a:xfrm>
              <a:prstGeom prst="rect">
                <a:avLst/>
              </a:prstGeom>
              <a:blipFill>
                <a:blip r:embed="rId5"/>
                <a:stretch>
                  <a:fillRect l="-8989" r="-4494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79712" y="3429000"/>
                <a:ext cx="1292277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429000"/>
                <a:ext cx="1292277" cy="553228"/>
              </a:xfrm>
              <a:prstGeom prst="rect">
                <a:avLst/>
              </a:prstGeom>
              <a:blipFill>
                <a:blip r:embed="rId6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>
            <a:off x="899592" y="3140968"/>
            <a:ext cx="288032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23728" y="3140968"/>
            <a:ext cx="288032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172400" y="1124744"/>
                <a:ext cx="48019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1124744"/>
                <a:ext cx="480196" cy="215444"/>
              </a:xfrm>
              <a:prstGeom prst="rect">
                <a:avLst/>
              </a:prstGeom>
              <a:blipFill>
                <a:blip r:embed="rId7"/>
                <a:stretch>
                  <a:fillRect l="-8974" r="-3846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64088" y="1196752"/>
                <a:ext cx="1131528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196752"/>
                <a:ext cx="1131528" cy="484043"/>
              </a:xfrm>
              <a:prstGeom prst="rect">
                <a:avLst/>
              </a:prstGeom>
              <a:blipFill>
                <a:blip r:embed="rId8"/>
                <a:stretch>
                  <a:fillRect l="-37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7504" y="188640"/>
                <a:ext cx="6873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88640"/>
                <a:ext cx="687368" cy="215444"/>
              </a:xfrm>
              <a:prstGeom prst="rect">
                <a:avLst/>
              </a:prstGeom>
              <a:blipFill>
                <a:blip r:embed="rId9"/>
                <a:stretch>
                  <a:fillRect l="-3571" r="-6250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7504" y="404664"/>
                <a:ext cx="78258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=3.25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04664"/>
                <a:ext cx="782586" cy="215444"/>
              </a:xfrm>
              <a:prstGeom prst="rect">
                <a:avLst/>
              </a:prstGeom>
              <a:blipFill>
                <a:blip r:embed="rId10"/>
                <a:stretch>
                  <a:fillRect l="-3125" r="-468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7504" y="620688"/>
                <a:ext cx="10507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=2.087…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20688"/>
                <a:ext cx="1050736" cy="215444"/>
              </a:xfrm>
              <a:prstGeom prst="rect">
                <a:avLst/>
              </a:prstGeom>
              <a:blipFill>
                <a:blip r:embed="rId11"/>
                <a:stretch>
                  <a:fillRect l="-2326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7504" y="836712"/>
                <a:ext cx="115012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=1.7621…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836712"/>
                <a:ext cx="1150123" cy="215444"/>
              </a:xfrm>
              <a:prstGeom prst="rect">
                <a:avLst/>
              </a:prstGeom>
              <a:blipFill>
                <a:blip r:embed="rId12"/>
                <a:stretch>
                  <a:fillRect l="-212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7504" y="1052736"/>
                <a:ext cx="115012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=1.7323…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052736"/>
                <a:ext cx="1150123" cy="215444"/>
              </a:xfrm>
              <a:prstGeom prst="rect">
                <a:avLst/>
              </a:prstGeom>
              <a:blipFill>
                <a:blip r:embed="rId13"/>
                <a:stretch>
                  <a:fillRect l="-2128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7504" y="1268760"/>
                <a:ext cx="115012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=1.7320…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268760"/>
                <a:ext cx="1150123" cy="215444"/>
              </a:xfrm>
              <a:prstGeom prst="rect">
                <a:avLst/>
              </a:prstGeom>
              <a:blipFill>
                <a:blip r:embed="rId14"/>
                <a:stretch>
                  <a:fillRect l="-2128" b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805" y="4221088"/>
                <a:ext cx="3888432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choose a value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(in this case we chose 0.5), and sub it into the equation on the right side (the blue line)</a:t>
                </a:r>
              </a:p>
              <a:p>
                <a:pPr marL="342900" indent="-342900">
                  <a:buAutoNum type="arabicParenR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>
                  <a:buAutoNum type="arabicParenR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answer (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) is the next value (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) we substitute in. Since the red line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can show this on the diagram</a:t>
                </a:r>
              </a:p>
              <a:p>
                <a:pPr marL="342900" indent="-342900">
                  <a:buAutoNum type="arabicParenR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>
                  <a:buAutoNum type="arabicParenR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then substitute this into the equation on the right side again (the blue line)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5" y="4221088"/>
                <a:ext cx="3888432" cy="2462213"/>
              </a:xfrm>
              <a:prstGeom prst="rect">
                <a:avLst/>
              </a:prstGeom>
              <a:blipFill>
                <a:blip r:embed="rId15"/>
                <a:stretch>
                  <a:fillRect l="-784" t="-1733" r="-1567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5336468" y="1784412"/>
            <a:ext cx="8878" cy="309362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345346" y="1784412"/>
            <a:ext cx="2601157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982014" y="1784412"/>
            <a:ext cx="0" cy="110083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6862534" y="2870202"/>
            <a:ext cx="1097160" cy="279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864013" y="2876879"/>
            <a:ext cx="1480" cy="28260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592237" y="3151722"/>
            <a:ext cx="269290" cy="296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 rot="5400000">
                <a:off x="5012431" y="5197878"/>
                <a:ext cx="6603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5012431" y="5197878"/>
                <a:ext cx="660309" cy="215444"/>
              </a:xfrm>
              <a:prstGeom prst="rect">
                <a:avLst/>
              </a:prstGeom>
              <a:blipFill>
                <a:blip r:embed="rId16"/>
                <a:stretch>
                  <a:fillRect l="-5714" t="-2752" b="-55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 rot="5400000">
                <a:off x="7614634" y="5243747"/>
                <a:ext cx="76771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7614634" y="5243747"/>
                <a:ext cx="767711" cy="215444"/>
              </a:xfrm>
              <a:prstGeom prst="rect">
                <a:avLst/>
              </a:prstGeom>
              <a:blipFill>
                <a:blip r:embed="rId17"/>
                <a:stretch>
                  <a:fillRect l="-5556" t="-3175" b="-39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 rot="5400000">
                <a:off x="6453100" y="5344472"/>
                <a:ext cx="87511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𝟎𝟖𝟕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453100" y="5344472"/>
                <a:ext cx="875111" cy="215444"/>
              </a:xfrm>
              <a:prstGeom prst="rect">
                <a:avLst/>
              </a:prstGeom>
              <a:blipFill>
                <a:blip r:embed="rId18"/>
                <a:stretch>
                  <a:fillRect l="-5714" t="-2797" b="-41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 rot="5400000">
                <a:off x="6124664" y="5351762"/>
                <a:ext cx="9825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𝟕𝟔𝟐𝟏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124664" y="5351762"/>
                <a:ext cx="982513" cy="215444"/>
              </a:xfrm>
              <a:prstGeom prst="rect">
                <a:avLst/>
              </a:prstGeom>
              <a:blipFill>
                <a:blip r:embed="rId19"/>
                <a:stretch>
                  <a:fillRect l="-5714" t="-2484" b="-3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770538" y="5927081"/>
                <a:ext cx="3888432" cy="758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4) Gradually we close in on the intersection, which is the solution to the original equation, in this case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538" y="5927081"/>
                <a:ext cx="3888432" cy="758926"/>
              </a:xfrm>
              <a:prstGeom prst="rect">
                <a:avLst/>
              </a:prstGeom>
              <a:blipFill>
                <a:blip r:embed="rId20"/>
                <a:stretch>
                  <a:fillRect l="-471" t="-800" b="-7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995936" y="1682066"/>
                <a:ext cx="76771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682066"/>
                <a:ext cx="767711" cy="215444"/>
              </a:xfrm>
              <a:prstGeom prst="rect">
                <a:avLst/>
              </a:prstGeom>
              <a:blipFill>
                <a:blip r:embed="rId21"/>
                <a:stretch>
                  <a:fillRect l="-3200" r="-48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27047" y="2770123"/>
                <a:ext cx="87511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𝟎𝟖𝟕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047" y="2770123"/>
                <a:ext cx="875111" cy="215444"/>
              </a:xfrm>
              <a:prstGeom prst="rect">
                <a:avLst/>
              </a:prstGeom>
              <a:blipFill>
                <a:blip r:embed="rId22"/>
                <a:stretch>
                  <a:fillRect l="-2083" r="-347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24300" y="3042327"/>
                <a:ext cx="9825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𝟕𝟔𝟐𝟏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300" y="3042327"/>
                <a:ext cx="982513" cy="215444"/>
              </a:xfrm>
              <a:prstGeom prst="rect">
                <a:avLst/>
              </a:prstGeom>
              <a:blipFill>
                <a:blip r:embed="rId23"/>
                <a:stretch>
                  <a:fillRect l="-1852" r="-246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/>
          <p:cNvCxnSpPr/>
          <p:nvPr/>
        </p:nvCxnSpPr>
        <p:spPr>
          <a:xfrm>
            <a:off x="7981025" y="1775534"/>
            <a:ext cx="1" cy="309830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4829453" y="1784412"/>
            <a:ext cx="497151" cy="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839811" y="2868721"/>
            <a:ext cx="3141214" cy="14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864013" y="2876879"/>
            <a:ext cx="0" cy="20137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615344" y="3170807"/>
            <a:ext cx="0" cy="173114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849746" y="3150198"/>
            <a:ext cx="1981295" cy="4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1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5" grpId="0"/>
      <p:bldP spid="17" grpId="0"/>
      <p:bldP spid="38" grpId="0"/>
      <p:bldP spid="43" grpId="0"/>
      <p:bldP spid="47" grpId="0"/>
      <p:bldP spid="48" grpId="0"/>
      <p:bldP spid="50" grpId="0"/>
      <p:bldP spid="50" grpId="1"/>
      <p:bldP spid="51" grpId="0"/>
      <p:bldP spid="51" grpId="1"/>
      <p:bldP spid="52" grpId="0"/>
      <p:bldP spid="5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488" y="1455558"/>
            <a:ext cx="7693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diagram you just saw is sometimes called a convergence cobweb, and can appear in different types…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4" name="Picture 19" descr="numeric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560" y="2236425"/>
            <a:ext cx="4471037" cy="41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43758" y="4298090"/>
            <a:ext cx="25095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It is important to note that sometimes this technique causes an answer to diverge away from the solution instead of towards it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In that case, the ‘fix’ is usually to choose a different starting value…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41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by using the process of iteration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a) Show that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can be written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has a root,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b) Use the iterative formula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to find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  <a:blipFill>
                <a:blip r:embed="rId2"/>
                <a:stretch>
                  <a:fillRect t="-766" r="-2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556891" y="1622234"/>
                <a:ext cx="196553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891" y="1622234"/>
                <a:ext cx="1965538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4835825" y="2083396"/>
                <a:ext cx="167558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825" y="2083396"/>
                <a:ext cx="167558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4367929" y="2544558"/>
                <a:ext cx="131670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929" y="2544558"/>
                <a:ext cx="131670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462028" y="2950346"/>
                <a:ext cx="1102801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028" y="2950346"/>
                <a:ext cx="1102801" cy="554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 flipV="1">
            <a:off x="6331979" y="1848010"/>
            <a:ext cx="288032" cy="432048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399673" y="1909001"/>
                <a:ext cx="16916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673" y="1909001"/>
                <a:ext cx="1691680" cy="307777"/>
              </a:xfrm>
              <a:prstGeom prst="rect">
                <a:avLst/>
              </a:prstGeom>
              <a:blipFill>
                <a:blip r:embed="rId7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 flipV="1">
            <a:off x="6242008" y="2297865"/>
            <a:ext cx="288032" cy="432048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 flipV="1">
            <a:off x="5415743" y="2760574"/>
            <a:ext cx="288032" cy="432048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386818" y="2380890"/>
                <a:ext cx="23495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subtract 1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818" y="2380890"/>
                <a:ext cx="2349557" cy="307777"/>
              </a:xfrm>
              <a:prstGeom prst="rect">
                <a:avLst/>
              </a:prstGeom>
              <a:blipFill>
                <a:blip r:embed="rId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646852" y="2819728"/>
                <a:ext cx="15581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852" y="2819728"/>
                <a:ext cx="1558179" cy="307777"/>
              </a:xfrm>
              <a:prstGeom prst="rect">
                <a:avLst/>
              </a:prstGeom>
              <a:blipFill>
                <a:blip r:embed="rId9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4131326" y="3679045"/>
            <a:ext cx="45830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When rearranging, you should look at the formula you are aiming for first…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can give you an idea as to how to do the rearrangement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49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5" grpId="0"/>
      <p:bldP spid="46" grpId="0"/>
      <p:bldP spid="54" grpId="0"/>
      <p:bldP spid="55" grpId="0" animBg="1"/>
      <p:bldP spid="56" grpId="0"/>
      <p:bldP spid="58" grpId="0" animBg="1"/>
      <p:bldP spid="59" grpId="0" animBg="1"/>
      <p:bldP spid="61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by using the process of iteration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a) Show that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can be written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has a root,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b) Use the iterative formula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to find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  <a:blipFill>
                <a:blip r:embed="rId2"/>
                <a:stretch>
                  <a:fillRect t="-766" r="-2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21845" y="1413650"/>
                <a:ext cx="1321066" cy="5334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=4−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845" y="1413650"/>
                <a:ext cx="1321066" cy="5334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407296" y="2028758"/>
                <a:ext cx="1123256" cy="5336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=4−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296" y="2028758"/>
                <a:ext cx="1123256" cy="5336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394443" y="2610816"/>
                <a:ext cx="1045414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=4−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443" y="2610816"/>
                <a:ext cx="1045414" cy="497059"/>
              </a:xfrm>
              <a:prstGeom prst="rect">
                <a:avLst/>
              </a:prstGeom>
              <a:blipFill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392606" y="3247958"/>
                <a:ext cx="113184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3.66…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606" y="3247958"/>
                <a:ext cx="113184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6511517" y="1422831"/>
                <a:ext cx="1321066" cy="5334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=4−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17" y="1422831"/>
                <a:ext cx="1321066" cy="5334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696968" y="2037939"/>
                <a:ext cx="1123256" cy="5336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=4−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968" y="2037939"/>
                <a:ext cx="1123256" cy="5336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684115" y="2619997"/>
                <a:ext cx="1445652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=4−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.66…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4115" y="2619997"/>
                <a:ext cx="1445652" cy="49705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682278" y="3257139"/>
                <a:ext cx="128201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3.727…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278" y="3257139"/>
                <a:ext cx="128201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197975" y="4066879"/>
                <a:ext cx="1321066" cy="5334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=4−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975" y="4066879"/>
                <a:ext cx="1321066" cy="5334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383426" y="4681987"/>
                <a:ext cx="1127424" cy="5322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=4−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426" y="4681987"/>
                <a:ext cx="1127424" cy="53226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370573" y="5264045"/>
                <a:ext cx="1595821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=4−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3.727…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73" y="5264045"/>
                <a:ext cx="1595821" cy="49705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368736" y="5901187"/>
                <a:ext cx="123540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3.731…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736" y="5901187"/>
                <a:ext cx="123540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 flipV="1">
            <a:off x="5406562" y="1682756"/>
            <a:ext cx="201024" cy="608751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529340" y="1633579"/>
            <a:ext cx="1091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the specific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 flipV="1">
            <a:off x="5393709" y="2264814"/>
            <a:ext cx="201024" cy="608751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 flipV="1">
            <a:off x="5358823" y="2890937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 flipV="1">
            <a:off x="8037757" y="1691936"/>
            <a:ext cx="201024" cy="608751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 flipV="1">
            <a:off x="8024904" y="2273994"/>
            <a:ext cx="201024" cy="608751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 flipV="1">
            <a:off x="7990018" y="2900117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 flipV="1">
            <a:off x="5876615" y="4312115"/>
            <a:ext cx="201024" cy="608751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 flipV="1">
            <a:off x="5863762" y="4894173"/>
            <a:ext cx="201024" cy="608751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 flipV="1">
            <a:off x="5828876" y="5520296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540357" y="2349675"/>
            <a:ext cx="783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values in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6289" y="3010687"/>
            <a:ext cx="893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71553" y="1675810"/>
            <a:ext cx="1091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the specific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82570" y="2391906"/>
            <a:ext cx="783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values in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138502" y="3052918"/>
            <a:ext cx="893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65495" y="4329039"/>
            <a:ext cx="1091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the specific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76512" y="5045135"/>
            <a:ext cx="783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values in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32444" y="5706147"/>
            <a:ext cx="893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7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3" grpId="0"/>
      <p:bldP spid="44" grpId="0"/>
      <p:bldP spid="47" grpId="0"/>
      <p:bldP spid="48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by using the process of iteration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a) Show that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a root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Use the iterative formula: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itchFamily="66" charset="0"/>
                  </a:rPr>
                  <a:t>, giving answers to 4 decimal places, when: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itchFamily="66" charset="0"/>
                  </a:rPr>
                  <a:t>i</a:t>
                </a:r>
                <a:r>
                  <a:rPr lang="en-US" sz="1600" dirty="0">
                    <a:latin typeface="Comic Sans MS" pitchFamily="66" charset="0"/>
                  </a:rPr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	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714520" cy="4774474"/>
              </a:xfrm>
              <a:blipFill>
                <a:blip r:embed="rId2"/>
                <a:stretch>
                  <a:fillRect t="-766" r="-1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85579" y="1441660"/>
                <a:ext cx="224785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579" y="1441660"/>
                <a:ext cx="2247859" cy="307777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048305" y="2125283"/>
                <a:ext cx="105907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305" y="2125283"/>
                <a:ext cx="1059072" cy="307777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990532" y="2125284"/>
                <a:ext cx="10238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0532" y="2125284"/>
                <a:ext cx="1023806" cy="307777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>
            <a:off x="5754484" y="1732654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855613" y="1742672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42142" y="1753830"/>
                <a:ext cx="10577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142" y="1753830"/>
                <a:ext cx="1057767" cy="276999"/>
              </a:xfrm>
              <a:prstGeom prst="rect">
                <a:avLst/>
              </a:prstGeom>
              <a:blipFill>
                <a:blip r:embed="rId6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75336" y="1736413"/>
                <a:ext cx="11065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336" y="1736413"/>
                <a:ext cx="1106516" cy="276999"/>
              </a:xfrm>
              <a:prstGeom prst="rect">
                <a:avLst/>
              </a:prstGeom>
              <a:blipFill>
                <a:blip r:embed="rId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36571" y="2581144"/>
                <a:ext cx="47897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the function is continuous, and there is a change of sign, there must be a root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3&lt;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71" y="2581144"/>
                <a:ext cx="4789714" cy="523220"/>
              </a:xfrm>
              <a:prstGeom prst="rect">
                <a:avLst/>
              </a:prstGeom>
              <a:blipFill>
                <a:blip r:embed="rId8"/>
                <a:stretch>
                  <a:fillRect t="-1163" r="-510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598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EA3998-E7C3-46FC-81B2-967152599E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8FE912-B05E-4084-BC48-540F153C71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FB9E5F-A980-4A46-A3A8-AE777E6B424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2629</TotalTime>
  <Words>2667</Words>
  <Application>Microsoft Office PowerPoint</Application>
  <PresentationFormat>On-screen Show (4:3)</PresentationFormat>
  <Paragraphs>240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Comic Sans MS</vt:lpstr>
      <vt:lpstr>Pristina</vt:lpstr>
      <vt:lpstr>Wingdings</vt:lpstr>
      <vt:lpstr>Office Theme</vt:lpstr>
      <vt:lpstr>PowerPoint Presentation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668</cp:revision>
  <dcterms:created xsi:type="dcterms:W3CDTF">2018-04-30T00:32:33Z</dcterms:created>
  <dcterms:modified xsi:type="dcterms:W3CDTF">2021-02-09T07:28:37Z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