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E6CDFF">
                <a:alpha val="20000"/>
              </a:srgbClr>
            </a:gs>
            <a:gs pos="95000">
              <a:srgbClr val="E6CD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6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7.png"/><Relationship Id="rId5" Type="http://schemas.openxmlformats.org/officeDocument/2006/relationships/image" Target="../media/image48.png"/><Relationship Id="rId10" Type="http://schemas.openxmlformats.org/officeDocument/2006/relationships/image" Target="../media/image56.png"/><Relationship Id="rId4" Type="http://schemas.openxmlformats.org/officeDocument/2006/relationships/image" Target="../media/image47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46.png"/><Relationship Id="rId7" Type="http://schemas.openxmlformats.org/officeDocument/2006/relationships/image" Target="../media/image5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6.png"/><Relationship Id="rId7" Type="http://schemas.openxmlformats.org/officeDocument/2006/relationships/image" Target="../media/image53.png"/><Relationship Id="rId12" Type="http://schemas.openxmlformats.org/officeDocument/2006/relationships/image" Target="../media/image6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65.png"/><Relationship Id="rId5" Type="http://schemas.openxmlformats.org/officeDocument/2006/relationships/image" Target="../media/image48.png"/><Relationship Id="rId10" Type="http://schemas.openxmlformats.org/officeDocument/2006/relationships/image" Target="../media/image64.png"/><Relationship Id="rId4" Type="http://schemas.openxmlformats.org/officeDocument/2006/relationships/image" Target="../media/image47.png"/><Relationship Id="rId9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4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1897" y="2246638"/>
            <a:ext cx="460735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Numerical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Methods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18206" y="514236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79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Using the same axes, sketch the graphs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. Explain how your diagram shows that the function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 has only one root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Given that the root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=1.753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correct to 3 decimal places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32240" y="14847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096" y="28529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709228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48264" y="2996952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4523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123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0121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37220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521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6834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63220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6084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8948" y="2996952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4" name="Arc 3"/>
          <p:cNvSpPr/>
          <p:nvPr/>
        </p:nvSpPr>
        <p:spPr>
          <a:xfrm rot="16200000" flipH="1">
            <a:off x="6923112" y="141784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rot="5400000" flipH="1">
            <a:off x="4042792" y="2950096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 flipH="1">
            <a:off x="6804248" y="1844824"/>
            <a:ext cx="4104456" cy="4104456"/>
          </a:xfrm>
          <a:prstGeom prst="arc">
            <a:avLst>
              <a:gd name="adj1" fmla="val 17930102"/>
              <a:gd name="adj2" fmla="val 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blipFill>
                <a:blip r:embed="rId5"/>
                <a:stretch>
                  <a:fillRect l="-8861" t="-1515" r="-759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blipFill>
                <a:blip r:embed="rId6"/>
                <a:stretch>
                  <a:fillRect l="-5714" r="-571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940152" y="4437112"/>
                <a:ext cx="1390830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437112"/>
                <a:ext cx="1390830" cy="4970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5946072" y="4972242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986241" y="4964844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28101" y="4941167"/>
                <a:ext cx="12044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=1.7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101" y="4941167"/>
                <a:ext cx="1204402" cy="276999"/>
              </a:xfrm>
              <a:prstGeom prst="rect">
                <a:avLst/>
              </a:prstGeom>
              <a:blipFill>
                <a:blip r:embed="rId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36296" y="4941168"/>
                <a:ext cx="12044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941168"/>
                <a:ext cx="1204402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5004048" y="5373216"/>
                <a:ext cx="161691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1.7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−0.0576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373216"/>
                <a:ext cx="1616918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948264" y="5373216"/>
                <a:ext cx="148226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1.8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0.0322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373216"/>
                <a:ext cx="1482265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76774" y="5805264"/>
                <a:ext cx="475252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function is continuous across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 is a change of sign, the root must be within this interval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774" y="5805264"/>
                <a:ext cx="4752528" cy="738664"/>
              </a:xfrm>
              <a:prstGeom prst="rect">
                <a:avLst/>
              </a:prstGeom>
              <a:blipFill>
                <a:blip r:embed="rId12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03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4" grpId="0"/>
      <p:bldP spid="45" grpId="0"/>
      <p:bldP spid="46" grpId="0"/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Using the same axes, sketch the graphs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. Explain how your diagram shows that the function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 has only one root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Given that the root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=1.753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correct to 3 decimal places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32240" y="14847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096" y="28529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709228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48264" y="2996952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4523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123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0121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37220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521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6834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63220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6084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8948" y="2996952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4" name="Arc 3"/>
          <p:cNvSpPr/>
          <p:nvPr/>
        </p:nvSpPr>
        <p:spPr>
          <a:xfrm rot="16200000" flipH="1">
            <a:off x="6923112" y="141784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rot="5400000" flipH="1">
            <a:off x="4042792" y="2950096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 flipH="1">
            <a:off x="6804248" y="1844824"/>
            <a:ext cx="4104456" cy="4104456"/>
          </a:xfrm>
          <a:prstGeom prst="arc">
            <a:avLst>
              <a:gd name="adj1" fmla="val 17930102"/>
              <a:gd name="adj2" fmla="val 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blipFill>
                <a:blip r:embed="rId5"/>
                <a:stretch>
                  <a:fillRect l="-8861" t="-1515" r="-759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blipFill>
                <a:blip r:embed="rId6"/>
                <a:stretch>
                  <a:fillRect l="-5714" r="-571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5436096" y="5517232"/>
            <a:ext cx="259228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732240" y="55172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380312" y="55172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084168" y="55172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028384" y="55172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436096" y="55172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516216" y="5661248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1.753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5661248"/>
                <a:ext cx="474489" cy="215444"/>
              </a:xfrm>
              <a:prstGeom prst="rect">
                <a:avLst/>
              </a:prstGeom>
              <a:blipFill>
                <a:blip r:embed="rId7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12360" y="5661248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1.754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5661248"/>
                <a:ext cx="474489" cy="215444"/>
              </a:xfrm>
              <a:prstGeom prst="rect">
                <a:avLst/>
              </a:prstGeom>
              <a:blipFill>
                <a:blip r:embed="rId8"/>
                <a:stretch>
                  <a:fillRect l="-7792" r="-909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148064" y="5661248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1.752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661248"/>
                <a:ext cx="474489" cy="215444"/>
              </a:xfrm>
              <a:prstGeom prst="rect">
                <a:avLst/>
              </a:prstGeom>
              <a:blipFill>
                <a:blip r:embed="rId9"/>
                <a:stretch>
                  <a:fillRect l="-7692" r="-897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4391472" y="4365104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the root rounds to 1.753 to 3dp, then it must be in the range 1.7525 to 1.7535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6084168" y="5373216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12160" y="501317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Root lies here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84578" y="60212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need to sub in these limits and show that there is a change of sign between them…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76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9" grpId="0"/>
      <p:bldP spid="60" grpId="0"/>
      <p:bldP spid="61" grpId="0"/>
      <p:bldP spid="65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Using the same axes, sketch the graphs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. Explain how your diagram shows that the function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 has only one root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Given that the root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=1.753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correct to 3 decimal places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32240" y="14847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096" y="28529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709228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48264" y="2996952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4523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123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0121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37220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521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6834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63220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6084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8948" y="2996952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4" name="Arc 3"/>
          <p:cNvSpPr/>
          <p:nvPr/>
        </p:nvSpPr>
        <p:spPr>
          <a:xfrm rot="16200000" flipH="1">
            <a:off x="6923112" y="141784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rot="5400000" flipH="1">
            <a:off x="4042792" y="2950096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 flipH="1">
            <a:off x="6804248" y="1844824"/>
            <a:ext cx="4104456" cy="4104456"/>
          </a:xfrm>
          <a:prstGeom prst="arc">
            <a:avLst>
              <a:gd name="adj1" fmla="val 17930102"/>
              <a:gd name="adj2" fmla="val 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blipFill>
                <a:blip r:embed="rId5"/>
                <a:stretch>
                  <a:fillRect l="-8861" t="-1515" r="-759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blipFill>
                <a:blip r:embed="rId6"/>
                <a:stretch>
                  <a:fillRect l="-5714" r="-571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940152" y="4437112"/>
                <a:ext cx="1390830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437112"/>
                <a:ext cx="1390830" cy="4970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6072" y="4972242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986241" y="4964844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16016" y="4941167"/>
                <a:ext cx="14164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=1.7525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941167"/>
                <a:ext cx="1416487" cy="276999"/>
              </a:xfrm>
              <a:prstGeom prst="rect">
                <a:avLst/>
              </a:prstGeom>
              <a:blipFill>
                <a:blip r:embed="rId8"/>
                <a:stretch>
                  <a:fillRect l="-431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36296" y="4941168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=1.7535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941168"/>
                <a:ext cx="1512168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004048" y="5373216"/>
                <a:ext cx="117711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−0.00064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373216"/>
                <a:ext cx="11771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6948264" y="5373216"/>
                <a:ext cx="104246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0.00024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373216"/>
                <a:ext cx="104246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851920" y="5805264"/>
                <a:ext cx="52773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function is continuous across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1.7525&lt;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&lt;1.7535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 is a change of sign, the root must be within this interval – it must therefore round to 1.753 to 3dp!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805264"/>
                <a:ext cx="5277382" cy="738664"/>
              </a:xfrm>
              <a:prstGeom prst="rect">
                <a:avLst/>
              </a:prstGeom>
              <a:blipFill>
                <a:blip r:embed="rId12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59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/>
      <p:bldP spid="47" grpId="0"/>
      <p:bldP spid="48" grpId="0"/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evaluate: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(1.5)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(−0.2)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given that: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14"/>
          <p:cNvSpPr txBox="1">
            <a:spLocks/>
          </p:cNvSpPr>
          <p:nvPr/>
        </p:nvSpPr>
        <p:spPr>
          <a:xfrm>
            <a:off x="4643452" y="1687745"/>
            <a:ext cx="409933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4"/>
              <p:cNvSpPr txBox="1">
                <a:spLocks/>
              </p:cNvSpPr>
              <p:nvPr/>
            </p:nvSpPr>
            <p:spPr>
              <a:xfrm>
                <a:off x="4640965" y="1652911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and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965" y="1652911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168" t="-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8309" y="3091543"/>
                <a:ext cx="670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9" y="3091543"/>
                <a:ext cx="67037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6778" y="3135087"/>
                <a:ext cx="7986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11.24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8" y="3135087"/>
                <a:ext cx="79861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90949" y="4058194"/>
                <a:ext cx="2281394" cy="606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949" y="4058194"/>
                <a:ext cx="2281394" cy="606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96196" y="4907280"/>
                <a:ext cx="2127121" cy="564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196" y="4907280"/>
                <a:ext cx="2127121" cy="5640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06139" y="5769428"/>
                <a:ext cx="32113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𝑥𝑠𝑖𝑛𝑥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39" y="5769428"/>
                <a:ext cx="3211328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63889" y="2647407"/>
                <a:ext cx="8202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9" y="2647407"/>
                <a:ext cx="82022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87295" y="2647406"/>
                <a:ext cx="9804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295" y="2647406"/>
                <a:ext cx="98046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15203" y="2638697"/>
                <a:ext cx="9804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3" y="2638697"/>
                <a:ext cx="98046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547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7553" y="2171993"/>
            <a:ext cx="569739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Exercise 10A</a:t>
            </a:r>
          </a:p>
        </p:txBody>
      </p:sp>
    </p:spTree>
    <p:extLst>
      <p:ext uri="{BB962C8B-B14F-4D97-AF65-F5344CB8AC3E}">
        <p14:creationId xmlns:p14="http://schemas.microsoft.com/office/powerpoint/2010/main" val="186872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If the function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is continuous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have opposite signs, then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at least one root which satisfies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The diagram shows a sketch of the curve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Explain how the graph shows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=1.4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 r="-10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516216" y="1340768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220074" y="2708921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76754" y="1062445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754" y="1062445"/>
                <a:ext cx="91698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7380312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948264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812360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652120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20072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84168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72200" y="162880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72200" y="378904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56176" y="1484784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4168" y="3645024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285293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36296" y="285293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68344" y="285293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6056" y="28529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08104" y="28529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40152" y="2852936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724128" y="1412776"/>
            <a:ext cx="2090057" cy="2211977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57" h="2211977">
                <a:moveTo>
                  <a:pt x="0" y="2211977"/>
                </a:moveTo>
                <a:cubicBezTo>
                  <a:pt x="300445" y="1248954"/>
                  <a:pt x="600891" y="285931"/>
                  <a:pt x="862148" y="182880"/>
                </a:cubicBezTo>
                <a:cubicBezTo>
                  <a:pt x="1123405" y="79829"/>
                  <a:pt x="1362892" y="1624149"/>
                  <a:pt x="1567543" y="1593669"/>
                </a:cubicBezTo>
                <a:cubicBezTo>
                  <a:pt x="1772194" y="1563189"/>
                  <a:pt x="1931125" y="781594"/>
                  <a:pt x="209005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139952" y="4653136"/>
            <a:ext cx="1296144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36096" y="4437112"/>
                <a:ext cx="309634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graph crosses the x-axis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there must be a root in that interval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437112"/>
                <a:ext cx="3096344" cy="738664"/>
              </a:xfrm>
              <a:prstGeom prst="rect">
                <a:avLst/>
              </a:prstGeom>
              <a:blipFill>
                <a:blip r:embed="rId6"/>
                <a:stretch>
                  <a:fillRect l="-197" t="-1653" r="-2165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7422721" y="2639881"/>
            <a:ext cx="144016" cy="144016"/>
            <a:chOff x="5292080" y="5445224"/>
            <a:chExt cx="144016" cy="144016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459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25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8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If the function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is continuous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have opposite signs, then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at least one root which satisfies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The diagram shows a sketch of the curve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Explain how the graph shows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=1.4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 r="-10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516216" y="1340768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220074" y="2708921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76754" y="1062445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754" y="1062445"/>
                <a:ext cx="91698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7380312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948264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812360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652120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20072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84168" y="2708920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72200" y="162880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72200" y="378904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56176" y="1484784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4168" y="3645024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285293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36296" y="285293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68344" y="285293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6056" y="28529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08104" y="285293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40152" y="2852936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724128" y="1412776"/>
            <a:ext cx="2090057" cy="2211977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57" h="2211977">
                <a:moveTo>
                  <a:pt x="0" y="2211977"/>
                </a:moveTo>
                <a:cubicBezTo>
                  <a:pt x="300445" y="1248954"/>
                  <a:pt x="600891" y="285931"/>
                  <a:pt x="862148" y="182880"/>
                </a:cubicBezTo>
                <a:cubicBezTo>
                  <a:pt x="1123405" y="79829"/>
                  <a:pt x="1362892" y="1624149"/>
                  <a:pt x="1567543" y="1593669"/>
                </a:cubicBezTo>
                <a:cubicBezTo>
                  <a:pt x="1772194" y="1563189"/>
                  <a:pt x="1931125" y="781594"/>
                  <a:pt x="209005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157707" y="4483223"/>
            <a:ext cx="920320" cy="9156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080987" y="4197414"/>
            <a:ext cx="3876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these two values and show that there is a change of sign…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27286" y="4833436"/>
                <a:ext cx="224785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286" y="4833436"/>
                <a:ext cx="2247859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5242790" y="5562884"/>
                <a:ext cx="139570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1.4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0.104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790" y="5562884"/>
                <a:ext cx="1395703" cy="307777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235083" y="5562883"/>
                <a:ext cx="15303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−0.125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083" y="5562883"/>
                <a:ext cx="1530355" cy="307777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 flipH="1">
            <a:off x="6320901" y="5213910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361070" y="5206512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02930" y="5182835"/>
                <a:ext cx="12044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930" y="5182835"/>
                <a:ext cx="1204402" cy="276999"/>
              </a:xfrm>
              <a:prstGeom prst="rect">
                <a:avLst/>
              </a:prstGeom>
              <a:blipFill>
                <a:blip r:embed="rId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611125" y="5182836"/>
                <a:ext cx="12044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125" y="5182836"/>
                <a:ext cx="1204402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98743" y="5964070"/>
                <a:ext cx="38765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there is a change of sign, there must be a root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1.4,1.5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743" y="5964070"/>
                <a:ext cx="3876581" cy="523220"/>
              </a:xfrm>
              <a:prstGeom prst="rect">
                <a:avLst/>
              </a:prstGeom>
              <a:blipFill>
                <a:blip r:embed="rId11"/>
                <a:stretch>
                  <a:fillRect t="-1163" r="-15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0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" grpId="0"/>
      <p:bldP spid="44" grpId="0"/>
      <p:bldP spid="49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975464" cy="47744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numerical methods to locate roots of equations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It is important to consider the number of roots that are possible, and be careful of some special cases…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39552" y="32849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79512" y="46531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43806" y="45091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6" y="4509119"/>
                <a:ext cx="226423" cy="246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67544" y="29969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996952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 flipV="1">
            <a:off x="3563888" y="32849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203848" y="46531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868142" y="45091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2" y="4509119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491880" y="29969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996952"/>
                <a:ext cx="226423" cy="246221"/>
              </a:xfrm>
              <a:prstGeom prst="rect">
                <a:avLst/>
              </a:prstGeom>
              <a:blipFill>
                <a:blip r:embed="rId5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 flipV="1">
            <a:off x="6588224" y="32849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6228184" y="46531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892478" y="45091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2478" y="4509119"/>
                <a:ext cx="226423" cy="2462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516216" y="29969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996952"/>
                <a:ext cx="226423" cy="246221"/>
              </a:xfrm>
              <a:prstGeom prst="rect">
                <a:avLst/>
              </a:prstGeom>
              <a:blipFill>
                <a:blip r:embed="rId7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Freeform 70"/>
          <p:cNvSpPr/>
          <p:nvPr/>
        </p:nvSpPr>
        <p:spPr>
          <a:xfrm flipH="1">
            <a:off x="755576" y="3501008"/>
            <a:ext cx="1710776" cy="2161415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  <a:gd name="connsiteX0" fmla="*/ 0 w 2205910"/>
              <a:gd name="connsiteY0" fmla="*/ 2791043 h 2791043"/>
              <a:gd name="connsiteX1" fmla="*/ 862148 w 2205910"/>
              <a:gd name="connsiteY1" fmla="*/ 761946 h 2791043"/>
              <a:gd name="connsiteX2" fmla="*/ 1567543 w 2205910"/>
              <a:gd name="connsiteY2" fmla="*/ 2172735 h 2791043"/>
              <a:gd name="connsiteX3" fmla="*/ 2205910 w 2205910"/>
              <a:gd name="connsiteY3" fmla="*/ 0 h 2791043"/>
              <a:gd name="connsiteX0" fmla="*/ 0 w 2068994"/>
              <a:gd name="connsiteY0" fmla="*/ 2395347 h 2395347"/>
              <a:gd name="connsiteX1" fmla="*/ 725232 w 2068994"/>
              <a:gd name="connsiteY1" fmla="*/ 761946 h 2395347"/>
              <a:gd name="connsiteX2" fmla="*/ 1430627 w 2068994"/>
              <a:gd name="connsiteY2" fmla="*/ 2172735 h 2395347"/>
              <a:gd name="connsiteX3" fmla="*/ 2068994 w 2068994"/>
              <a:gd name="connsiteY3" fmla="*/ 0 h 2395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8994" h="2395347">
                <a:moveTo>
                  <a:pt x="0" y="2395347"/>
                </a:moveTo>
                <a:cubicBezTo>
                  <a:pt x="300445" y="1432324"/>
                  <a:pt x="486794" y="799048"/>
                  <a:pt x="725232" y="761946"/>
                </a:cubicBezTo>
                <a:cubicBezTo>
                  <a:pt x="963670" y="724844"/>
                  <a:pt x="1206667" y="2299726"/>
                  <a:pt x="1430627" y="2172735"/>
                </a:cubicBezTo>
                <a:cubicBezTo>
                  <a:pt x="1654587" y="2045744"/>
                  <a:pt x="1910062" y="781594"/>
                  <a:pt x="206899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2" name="Group 71"/>
          <p:cNvGrpSpPr/>
          <p:nvPr/>
        </p:nvGrpSpPr>
        <p:grpSpPr>
          <a:xfrm>
            <a:off x="923380" y="4599586"/>
            <a:ext cx="144016" cy="144016"/>
            <a:chOff x="5292080" y="5445224"/>
            <a:chExt cx="144016" cy="144016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571452" y="4599586"/>
            <a:ext cx="144016" cy="144016"/>
            <a:chOff x="5292080" y="5445224"/>
            <a:chExt cx="144016" cy="144016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075508" y="4599586"/>
            <a:ext cx="144016" cy="144016"/>
            <a:chOff x="5292080" y="5445224"/>
            <a:chExt cx="144016" cy="144016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Arc 1"/>
          <p:cNvSpPr/>
          <p:nvPr/>
        </p:nvSpPr>
        <p:spPr>
          <a:xfrm>
            <a:off x="3995936" y="4149080"/>
            <a:ext cx="1368152" cy="5040560"/>
          </a:xfrm>
          <a:prstGeom prst="arc">
            <a:avLst>
              <a:gd name="adj1" fmla="val 13940584"/>
              <a:gd name="adj2" fmla="val 1849765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5576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3568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805264"/>
                <a:ext cx="165302" cy="246221"/>
              </a:xfrm>
              <a:prstGeom prst="rect">
                <a:avLst/>
              </a:prstGeom>
              <a:blipFill>
                <a:blip r:embed="rId8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2483768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805264"/>
                <a:ext cx="165302" cy="246221"/>
              </a:xfrm>
              <a:prstGeom prst="rect">
                <a:avLst/>
              </a:prstGeom>
              <a:blipFill>
                <a:blip r:embed="rId9"/>
                <a:stretch>
                  <a:fillRect l="-28571" r="-2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707904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805264"/>
                <a:ext cx="165302" cy="246221"/>
              </a:xfrm>
              <a:prstGeom prst="rect">
                <a:avLst/>
              </a:prstGeom>
              <a:blipFill>
                <a:blip r:embed="rId10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508104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805264"/>
                <a:ext cx="165302" cy="246221"/>
              </a:xfrm>
              <a:prstGeom prst="rect">
                <a:avLst/>
              </a:prstGeom>
              <a:blipFill>
                <a:blip r:embed="rId11"/>
                <a:stretch>
                  <a:fillRect l="-29630" r="-2592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732240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5805264"/>
                <a:ext cx="165302" cy="246221"/>
              </a:xfrm>
              <a:prstGeom prst="rect">
                <a:avLst/>
              </a:prstGeom>
              <a:blipFill>
                <a:blip r:embed="rId12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8532440" y="5805264"/>
                <a:ext cx="16530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5805264"/>
                <a:ext cx="165302" cy="246221"/>
              </a:xfrm>
              <a:prstGeom prst="rect">
                <a:avLst/>
              </a:prstGeom>
              <a:blipFill>
                <a:blip r:embed="rId13"/>
                <a:stretch>
                  <a:fillRect l="-29630" r="-2592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 rot="5400000" flipH="1">
            <a:off x="5116252" y="2308684"/>
            <a:ext cx="2079848" cy="2448272"/>
          </a:xfrm>
          <a:prstGeom prst="arc">
            <a:avLst>
              <a:gd name="adj1" fmla="val 10967504"/>
              <a:gd name="adj2" fmla="val 1618487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 rot="16200000" flipH="1">
            <a:off x="8068580" y="4684948"/>
            <a:ext cx="2079848" cy="2448272"/>
          </a:xfrm>
          <a:prstGeom prst="arc">
            <a:avLst>
              <a:gd name="adj1" fmla="val 10967504"/>
              <a:gd name="adj2" fmla="val 1618487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556" y="6093296"/>
                <a:ext cx="2934566" cy="60016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Comparing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a change of sign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 can be an odd number of roots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6" y="6093296"/>
                <a:ext cx="2934566" cy="600164"/>
              </a:xfrm>
              <a:prstGeom prst="rect">
                <a:avLst/>
              </a:prstGeom>
              <a:blipFill>
                <a:blip r:embed="rId14"/>
                <a:stretch>
                  <a:fillRect b="-490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055892" y="6093296"/>
                <a:ext cx="3024336" cy="60016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Comparing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no change of sign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 can be an even number of roots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892" y="6093296"/>
                <a:ext cx="3024336" cy="600164"/>
              </a:xfrm>
              <a:prstGeom prst="rect">
                <a:avLst/>
              </a:prstGeom>
              <a:blipFill>
                <a:blip r:embed="rId15"/>
                <a:stretch>
                  <a:fillRect b="-490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4" name="Group 93"/>
          <p:cNvGrpSpPr/>
          <p:nvPr/>
        </p:nvGrpSpPr>
        <p:grpSpPr>
          <a:xfrm>
            <a:off x="4211960" y="4581128"/>
            <a:ext cx="144016" cy="144016"/>
            <a:chOff x="5292080" y="5445224"/>
            <a:chExt cx="144016" cy="144016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5004048" y="4581128"/>
            <a:ext cx="144016" cy="144016"/>
            <a:chOff x="5292080" y="5445224"/>
            <a:chExt cx="144016" cy="144016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292080" y="5445224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52236" y="6093296"/>
                <a:ext cx="2915816" cy="60016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Comparing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a change of sign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 could be no roots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236" y="6093296"/>
                <a:ext cx="2915816" cy="600164"/>
              </a:xfrm>
              <a:prstGeom prst="rect">
                <a:avLst/>
              </a:prstGeom>
              <a:blipFill>
                <a:blip r:embed="rId16"/>
                <a:stretch>
                  <a:fillRect b="-490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1" name="Straight Connector 100"/>
          <p:cNvCxnSpPr/>
          <p:nvPr/>
        </p:nvCxnSpPr>
        <p:spPr>
          <a:xfrm>
            <a:off x="2555776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779912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580112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804248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8604448" y="3284984"/>
            <a:ext cx="0" cy="252028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21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65" grpId="0"/>
      <p:bldP spid="66" grpId="0"/>
      <p:bldP spid="69" grpId="0"/>
      <p:bldP spid="70" grpId="0"/>
      <p:bldP spid="71" grpId="0" animBg="1"/>
      <p:bldP spid="2" grpId="0" animBg="1"/>
      <p:bldP spid="16" grpId="0"/>
      <p:bldP spid="86" grpId="0"/>
      <p:bldP spid="87" grpId="0"/>
      <p:bldP spid="88" grpId="0"/>
      <p:bldP spid="89" grpId="0"/>
      <p:bldP spid="90" grpId="0"/>
      <p:bldP spid="91" grpId="0" animBg="1"/>
      <p:bldP spid="92" grpId="0" animBg="1"/>
      <p:bldP spid="17" grpId="0" animBg="1"/>
      <p:bldP spid="93" grpId="0" animBg="1"/>
      <p:bldP spid="1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graph of the function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=54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−225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+309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−140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 is shown in the diagram.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student observes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(1.1)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(1.6)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both negative and states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has no roots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1.1,1.6</m:t>
                        </m:r>
                      </m:e>
                    </m:d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Explain, referring to the diagram, why the student is incorrect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(1.3)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(1.5)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(1.7)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use your answer to explain why there are at least 3 roots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1.1&lt;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&lt;1.7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l="-307" t="-766" r="-1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796136" y="1556792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436096" y="2924944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100390" y="2780927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80927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24128" y="1268760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268760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Freeform 54"/>
          <p:cNvSpPr/>
          <p:nvPr/>
        </p:nvSpPr>
        <p:spPr>
          <a:xfrm>
            <a:off x="6732240" y="1481826"/>
            <a:ext cx="1151141" cy="2646983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567543 w 2227484"/>
              <a:gd name="connsiteY2" fmla="*/ 2028675 h 2646983"/>
              <a:gd name="connsiteX3" fmla="*/ 2227484 w 2227484"/>
              <a:gd name="connsiteY3" fmla="*/ 0 h 2646983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601901 w 2227484"/>
              <a:gd name="connsiteY2" fmla="*/ 2028675 h 2646983"/>
              <a:gd name="connsiteX3" fmla="*/ 2227484 w 2227484"/>
              <a:gd name="connsiteY3" fmla="*/ 0 h 2646983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601901 w 2227484"/>
              <a:gd name="connsiteY2" fmla="*/ 2028675 h 2646983"/>
              <a:gd name="connsiteX3" fmla="*/ 2227484 w 2227484"/>
              <a:gd name="connsiteY3" fmla="*/ 0 h 264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484" h="2646983">
                <a:moveTo>
                  <a:pt x="0" y="2646983"/>
                </a:moveTo>
                <a:cubicBezTo>
                  <a:pt x="300445" y="1683960"/>
                  <a:pt x="595164" y="720937"/>
                  <a:pt x="862148" y="617886"/>
                </a:cubicBezTo>
                <a:cubicBezTo>
                  <a:pt x="1129132" y="514835"/>
                  <a:pt x="1339988" y="2087268"/>
                  <a:pt x="1601901" y="2028675"/>
                </a:cubicBezTo>
                <a:cubicBezTo>
                  <a:pt x="1863814" y="1970082"/>
                  <a:pt x="2068552" y="781594"/>
                  <a:pt x="22274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804248" y="2924944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660232" y="306896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812360" y="2924944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668344" y="306896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rot="16200000">
            <a:off x="5868144" y="19168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>
            <a:off x="5868144" y="386104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40152" y="1844824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40152" y="378904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067944" y="4869160"/>
            <a:ext cx="648072" cy="515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60032" y="4437112"/>
            <a:ext cx="40975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there is no sign change, although there could be no roots, it is also possible that there are 2, 4, 6, or any even number amount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From the diagram, since the curve crosses that axis 3 times, it is possible that there are actually 2 roots in the interval given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graph of the function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=54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−225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+309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−140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 is shown in the diagram.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student observes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(1.1)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(1.6)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both negative and states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has no roots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1.1,1.6</m:t>
                        </m:r>
                      </m:e>
                    </m:d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Explain, referring to the diagram, why the student is incorrect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(1.3)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(1.5)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(1.7)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use your answer to explain why there are at least 3 roots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1.1&lt;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&lt;1.7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l="-307" t="-766" r="-1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796136" y="1556792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436096" y="2924944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100390" y="2780927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80927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24128" y="1268760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268760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Freeform 54"/>
          <p:cNvSpPr/>
          <p:nvPr/>
        </p:nvSpPr>
        <p:spPr>
          <a:xfrm>
            <a:off x="6732240" y="1481826"/>
            <a:ext cx="1151141" cy="2646983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567543 w 2227484"/>
              <a:gd name="connsiteY2" fmla="*/ 2028675 h 2646983"/>
              <a:gd name="connsiteX3" fmla="*/ 2227484 w 2227484"/>
              <a:gd name="connsiteY3" fmla="*/ 0 h 2646983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601901 w 2227484"/>
              <a:gd name="connsiteY2" fmla="*/ 2028675 h 2646983"/>
              <a:gd name="connsiteX3" fmla="*/ 2227484 w 2227484"/>
              <a:gd name="connsiteY3" fmla="*/ 0 h 2646983"/>
              <a:gd name="connsiteX0" fmla="*/ 0 w 2227484"/>
              <a:gd name="connsiteY0" fmla="*/ 2646983 h 2646983"/>
              <a:gd name="connsiteX1" fmla="*/ 862148 w 2227484"/>
              <a:gd name="connsiteY1" fmla="*/ 617886 h 2646983"/>
              <a:gd name="connsiteX2" fmla="*/ 1601901 w 2227484"/>
              <a:gd name="connsiteY2" fmla="*/ 2028675 h 2646983"/>
              <a:gd name="connsiteX3" fmla="*/ 2227484 w 2227484"/>
              <a:gd name="connsiteY3" fmla="*/ 0 h 264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484" h="2646983">
                <a:moveTo>
                  <a:pt x="0" y="2646983"/>
                </a:moveTo>
                <a:cubicBezTo>
                  <a:pt x="300445" y="1683960"/>
                  <a:pt x="595164" y="720937"/>
                  <a:pt x="862148" y="617886"/>
                </a:cubicBezTo>
                <a:cubicBezTo>
                  <a:pt x="1129132" y="514835"/>
                  <a:pt x="1339988" y="2087268"/>
                  <a:pt x="1601901" y="2028675"/>
                </a:cubicBezTo>
                <a:cubicBezTo>
                  <a:pt x="1863814" y="1970082"/>
                  <a:pt x="2068552" y="781594"/>
                  <a:pt x="22274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804248" y="2924944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660232" y="306896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812360" y="2924944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668344" y="306896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rot="16200000">
            <a:off x="5868144" y="1916832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>
            <a:off x="5868144" y="386104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40152" y="1844824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40152" y="378904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16016" y="4293096"/>
                <a:ext cx="15230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1.1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=−0.476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93096"/>
                <a:ext cx="1523045" cy="246221"/>
              </a:xfrm>
              <a:prstGeom prst="rect">
                <a:avLst/>
              </a:prstGeom>
              <a:blipFill>
                <a:blip r:embed="rId5"/>
                <a:stretch>
                  <a:fillRect l="-4418" r="-241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16016" y="4653136"/>
                <a:ext cx="13691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1.3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=0.088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653136"/>
                <a:ext cx="1369157" cy="246221"/>
              </a:xfrm>
              <a:prstGeom prst="rect">
                <a:avLst/>
              </a:prstGeom>
              <a:blipFill>
                <a:blip r:embed="rId6"/>
                <a:stretch>
                  <a:fillRect l="-4911" r="-2679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16016" y="5013176"/>
                <a:ext cx="12954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013176"/>
                <a:ext cx="1295419" cy="246221"/>
              </a:xfrm>
              <a:prstGeom prst="rect">
                <a:avLst/>
              </a:prstGeom>
              <a:blipFill>
                <a:blip r:embed="rId7"/>
                <a:stretch>
                  <a:fillRect l="-5189" r="-330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6016" y="5373216"/>
                <a:ext cx="13691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1.7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=0.352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369157" cy="246221"/>
              </a:xfrm>
              <a:prstGeom prst="rect">
                <a:avLst/>
              </a:prstGeom>
              <a:blipFill>
                <a:blip r:embed="rId8"/>
                <a:stretch>
                  <a:fillRect l="-4911" r="-3125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27984" y="5733256"/>
                <a:ext cx="4464496" cy="907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the intervals given, there are 3 sign changes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9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That means there are at least 3 roots in the overall interval,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1.1,1.7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733256"/>
                <a:ext cx="4464496" cy="907941"/>
              </a:xfrm>
              <a:prstGeom prst="rect">
                <a:avLst/>
              </a:prstGeom>
              <a:blipFill>
                <a:blip r:embed="rId9"/>
                <a:stretch>
                  <a:fillRect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V="1">
            <a:off x="6156176" y="4437112"/>
            <a:ext cx="288032" cy="36004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 flipV="1">
            <a:off x="6012160" y="4797152"/>
            <a:ext cx="288032" cy="36004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 flipV="1">
            <a:off x="6012160" y="5157192"/>
            <a:ext cx="288032" cy="36004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372200" y="4437112"/>
            <a:ext cx="126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Sign change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28184" y="4797152"/>
            <a:ext cx="126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Sign change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5157192"/>
            <a:ext cx="126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Sign change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8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23" grpId="0"/>
      <p:bldP spid="3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use numerical methods to locate roots of equations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Using the same axes, sketch the graphs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. Explain how your diagram shows that the function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 has only one root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Given that the root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=1.753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correct to 3 decimal places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975464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32240" y="1484784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096" y="2852936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0" y="2708919"/>
                <a:ext cx="226423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196752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 l="-8108" r="-5405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709228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48264" y="2996952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4523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123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01216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37220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52120" y="2852936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68344" y="2996952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63220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6084" y="2996952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8948" y="2996952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4" name="Arc 3"/>
          <p:cNvSpPr/>
          <p:nvPr/>
        </p:nvSpPr>
        <p:spPr>
          <a:xfrm rot="16200000" flipH="1">
            <a:off x="6923112" y="141784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rot="5400000" flipH="1">
            <a:off x="4042792" y="2950096"/>
            <a:ext cx="2498576" cy="259228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 flipH="1">
            <a:off x="6804248" y="1844824"/>
            <a:ext cx="4104456" cy="4104456"/>
          </a:xfrm>
          <a:prstGeom prst="arc">
            <a:avLst>
              <a:gd name="adj1" fmla="val 17930102"/>
              <a:gd name="adj2" fmla="val 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052736"/>
                <a:ext cx="480196" cy="404726"/>
              </a:xfrm>
              <a:prstGeom prst="rect">
                <a:avLst/>
              </a:prstGeom>
              <a:blipFill>
                <a:blip r:embed="rId5"/>
                <a:stretch>
                  <a:fillRect l="-8861" t="-1515" r="-759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916832"/>
                <a:ext cx="638893" cy="215444"/>
              </a:xfrm>
              <a:prstGeom prst="rect">
                <a:avLst/>
              </a:prstGeom>
              <a:blipFill>
                <a:blip r:embed="rId6"/>
                <a:stretch>
                  <a:fillRect l="-5714" r="-571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572000" y="4437112"/>
            <a:ext cx="4426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roots of an equation are where it is equal to 0.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940152" y="4797152"/>
                <a:ext cx="1134926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797152"/>
                <a:ext cx="1134926" cy="4970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228184" y="5373216"/>
                <a:ext cx="82112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373216"/>
                <a:ext cx="821122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408245" y="594928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roots of the equation will be where the graphs cross, and we can see that they only cross in one place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 flipV="1">
            <a:off x="6948264" y="5085184"/>
            <a:ext cx="288032" cy="576064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164288" y="5157192"/>
                <a:ext cx="792088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157192"/>
                <a:ext cx="792088" cy="396519"/>
              </a:xfrm>
              <a:prstGeom prst="rect">
                <a:avLst/>
              </a:prstGeom>
              <a:blipFill>
                <a:blip r:embed="rId9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12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54" grpId="0"/>
      <p:bldP spid="63" grpId="0"/>
      <p:bldP spid="64" grpId="0"/>
      <p:bldP spid="66" grpId="0"/>
      <p:bldP spid="67" grpId="0"/>
      <p:bldP spid="4" grpId="0" animBg="1"/>
      <p:bldP spid="68" grpId="0" animBg="1"/>
      <p:bldP spid="69" grpId="0" animBg="1"/>
      <p:bldP spid="5" grpId="0"/>
      <p:bldP spid="70" grpId="0"/>
      <p:bldP spid="7" grpId="0"/>
      <p:bldP spid="8" grpId="0"/>
      <p:bldP spid="71" grpId="0"/>
      <p:bldP spid="72" grpId="0"/>
      <p:bldP spid="73" grpId="0" animBg="1"/>
      <p:bldP spid="7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EA3998-E7C3-46FC-81B2-967152599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8FE912-B05E-4084-BC48-540F153C7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B9E5F-A980-4A46-A3A8-AE777E6B4241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2628</TotalTime>
  <Words>1927</Words>
  <Application>Microsoft Office PowerPoint</Application>
  <PresentationFormat>On-screen Show (4:3)</PresentationFormat>
  <Paragraphs>251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 Math</vt:lpstr>
      <vt:lpstr>Comic Sans MS</vt:lpstr>
      <vt:lpstr>Pristina</vt:lpstr>
      <vt:lpstr>Wingdings</vt:lpstr>
      <vt:lpstr>Office Theme</vt:lpstr>
      <vt:lpstr>PowerPoint Presentation</vt:lpstr>
      <vt:lpstr>Prior Knowledge Check</vt:lpstr>
      <vt:lpstr>PowerPoint Presentation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667</cp:revision>
  <dcterms:created xsi:type="dcterms:W3CDTF">2018-04-30T00:32:33Z</dcterms:created>
  <dcterms:modified xsi:type="dcterms:W3CDTF">2021-02-09T07:27:42Z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