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6C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7000">
              <a:srgbClr val="E6CDFF">
                <a:alpha val="20000"/>
              </a:srgbClr>
            </a:gs>
            <a:gs pos="95000">
              <a:srgbClr val="E6CDFF">
                <a:alpha val="20000"/>
              </a:srgbClr>
            </a:gs>
            <a:gs pos="100000">
              <a:srgbClr val="7030A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46.png"/><Relationship Id="rId7" Type="http://schemas.openxmlformats.org/officeDocument/2006/relationships/image" Target="../media/image53.png"/><Relationship Id="rId12" Type="http://schemas.openxmlformats.org/officeDocument/2006/relationships/image" Target="../media/image58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11" Type="http://schemas.openxmlformats.org/officeDocument/2006/relationships/image" Target="../media/image57.png"/><Relationship Id="rId5" Type="http://schemas.openxmlformats.org/officeDocument/2006/relationships/image" Target="../media/image48.png"/><Relationship Id="rId10" Type="http://schemas.openxmlformats.org/officeDocument/2006/relationships/image" Target="../media/image56.png"/><Relationship Id="rId4" Type="http://schemas.openxmlformats.org/officeDocument/2006/relationships/image" Target="../media/image47.png"/><Relationship Id="rId9" Type="http://schemas.openxmlformats.org/officeDocument/2006/relationships/image" Target="../media/image5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46.png"/><Relationship Id="rId7" Type="http://schemas.openxmlformats.org/officeDocument/2006/relationships/image" Target="../media/image59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Relationship Id="rId9" Type="http://schemas.openxmlformats.org/officeDocument/2006/relationships/image" Target="../media/image6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image" Target="../media/image46.png"/><Relationship Id="rId7" Type="http://schemas.openxmlformats.org/officeDocument/2006/relationships/image" Target="../media/image53.png"/><Relationship Id="rId12" Type="http://schemas.openxmlformats.org/officeDocument/2006/relationships/image" Target="../media/image6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11" Type="http://schemas.openxmlformats.org/officeDocument/2006/relationships/image" Target="../media/image65.png"/><Relationship Id="rId5" Type="http://schemas.openxmlformats.org/officeDocument/2006/relationships/image" Target="../media/image48.png"/><Relationship Id="rId10" Type="http://schemas.openxmlformats.org/officeDocument/2006/relationships/image" Target="../media/image64.png"/><Relationship Id="rId4" Type="http://schemas.openxmlformats.org/officeDocument/2006/relationships/image" Target="../media/image47.png"/><Relationship Id="rId9" Type="http://schemas.openxmlformats.org/officeDocument/2006/relationships/image" Target="../media/image6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2.png"/><Relationship Id="rId7" Type="http://schemas.openxmlformats.org/officeDocument/2006/relationships/image" Target="../media/image1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4.png"/><Relationship Id="rId10" Type="http://schemas.openxmlformats.org/officeDocument/2006/relationships/image" Target="../media/image20.png"/><Relationship Id="rId4" Type="http://schemas.openxmlformats.org/officeDocument/2006/relationships/image" Target="../media/image13.png"/><Relationship Id="rId9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2" Type="http://schemas.openxmlformats.org/officeDocument/2006/relationships/image" Target="../media/image22.png"/><Relationship Id="rId16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5" Type="http://schemas.openxmlformats.org/officeDocument/2006/relationships/image" Target="../media/image3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Relationship Id="rId14" Type="http://schemas.openxmlformats.org/officeDocument/2006/relationships/image" Target="../media/image3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81897" y="2246638"/>
            <a:ext cx="4607352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38100">
                  <a:solidFill>
                    <a:schemeClr val="accent6"/>
                  </a:solidFill>
                  <a:prstDash val="solid"/>
                </a:ln>
                <a:solidFill>
                  <a:schemeClr val="accent4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ristina" panose="03060402040406080204" pitchFamily="66" charset="0"/>
              </a:rPr>
              <a:t>Numerical </a:t>
            </a:r>
          </a:p>
          <a:p>
            <a:pPr algn="ctr"/>
            <a:r>
              <a:rPr lang="en-US" sz="9600" b="1" cap="none" spc="0" dirty="0">
                <a:ln w="38100">
                  <a:solidFill>
                    <a:schemeClr val="accent6"/>
                  </a:solidFill>
                  <a:prstDash val="solid"/>
                </a:ln>
                <a:solidFill>
                  <a:schemeClr val="accent4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ristina" panose="03060402040406080204" pitchFamily="66" charset="0"/>
              </a:rPr>
              <a:t>Methods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8313DA6-E47F-4E10-80A0-614716C6A3BB}"/>
              </a:ext>
            </a:extLst>
          </p:cNvPr>
          <p:cNvSpPr txBox="1"/>
          <p:nvPr/>
        </p:nvSpPr>
        <p:spPr>
          <a:xfrm>
            <a:off x="2318206" y="5142365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579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975464" cy="4774474"/>
              </a:xfrm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need to be able to use numerical methods to locate roots of equations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Using the same axes, sketch the graphs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𝑙𝑛𝑥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itchFamily="66" charset="0"/>
                  </a:rPr>
                  <a:t>. Explain how your diagram shows that the function     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𝑙𝑛𝑥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itchFamily="66" charset="0"/>
                  </a:rPr>
                  <a:t> has only one root</a:t>
                </a:r>
              </a:p>
              <a:p>
                <a:pPr marL="342900" indent="-342900" algn="ctr">
                  <a:buAutoNum type="alphaLcParenR"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Show that this root lies in the interval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1.7&lt;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&lt;1.8</m:t>
                    </m:r>
                  </m:oMath>
                </a14:m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Given that the root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show that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=1.753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correct to 3 decimal places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975464" cy="4774474"/>
              </a:xfrm>
              <a:blipFill>
                <a:blip r:embed="rId2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Numerical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10A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6732240" y="1484784"/>
            <a:ext cx="0" cy="255161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5436096" y="2852936"/>
            <a:ext cx="2623617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8100390" y="2708919"/>
                <a:ext cx="226423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0390" y="2708919"/>
                <a:ext cx="226423" cy="24622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588224" y="1196752"/>
                <a:ext cx="226423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1196752"/>
                <a:ext cx="226423" cy="246221"/>
              </a:xfrm>
              <a:prstGeom prst="rect">
                <a:avLst/>
              </a:prstGeom>
              <a:blipFill>
                <a:blip r:embed="rId4"/>
                <a:stretch>
                  <a:fillRect l="-8108" r="-5405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Arrow Connector 35"/>
          <p:cNvCxnSpPr/>
          <p:nvPr/>
        </p:nvCxnSpPr>
        <p:spPr>
          <a:xfrm>
            <a:off x="7092280" y="2852936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948264" y="2996952"/>
            <a:ext cx="2535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1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7452320" y="2852936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7812360" y="2852936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6012160" y="2852936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6372200" y="2852936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5652120" y="2852936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308304" y="2996952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2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668344" y="2996952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3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463220" y="2996952"/>
            <a:ext cx="3433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-3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836084" y="2996952"/>
            <a:ext cx="3433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-2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208948" y="2996952"/>
            <a:ext cx="3177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-1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4" name="Arc 3"/>
          <p:cNvSpPr/>
          <p:nvPr/>
        </p:nvSpPr>
        <p:spPr>
          <a:xfrm rot="16200000" flipH="1">
            <a:off x="6923112" y="141784"/>
            <a:ext cx="2498576" cy="2592288"/>
          </a:xfrm>
          <a:prstGeom prst="arc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Arc 67"/>
          <p:cNvSpPr/>
          <p:nvPr/>
        </p:nvSpPr>
        <p:spPr>
          <a:xfrm rot="5400000" flipH="1">
            <a:off x="4042792" y="2950096"/>
            <a:ext cx="2498576" cy="2592288"/>
          </a:xfrm>
          <a:prstGeom prst="arc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Arc 68"/>
          <p:cNvSpPr/>
          <p:nvPr/>
        </p:nvSpPr>
        <p:spPr>
          <a:xfrm flipH="1">
            <a:off x="6804248" y="1844824"/>
            <a:ext cx="4104456" cy="4104456"/>
          </a:xfrm>
          <a:prstGeom prst="arc">
            <a:avLst>
              <a:gd name="adj1" fmla="val 17930102"/>
              <a:gd name="adj2" fmla="val 0"/>
            </a:avLst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948264" y="1052736"/>
                <a:ext cx="480196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264" y="1052736"/>
                <a:ext cx="480196" cy="404726"/>
              </a:xfrm>
              <a:prstGeom prst="rect">
                <a:avLst/>
              </a:prstGeom>
              <a:blipFill>
                <a:blip r:embed="rId5"/>
                <a:stretch>
                  <a:fillRect l="-8861" t="-1515" r="-7595"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7956376" y="1916832"/>
                <a:ext cx="63889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𝑙𝑛𝑥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6376" y="1916832"/>
                <a:ext cx="638893" cy="215444"/>
              </a:xfrm>
              <a:prstGeom prst="rect">
                <a:avLst/>
              </a:prstGeom>
              <a:blipFill>
                <a:blip r:embed="rId6"/>
                <a:stretch>
                  <a:fillRect l="-5714" r="-5714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940152" y="4437112"/>
                <a:ext cx="1390830" cy="4970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𝑙𝑛𝑥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4437112"/>
                <a:ext cx="1390830" cy="49705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Arrow Connector 37"/>
          <p:cNvCxnSpPr/>
          <p:nvPr/>
        </p:nvCxnSpPr>
        <p:spPr>
          <a:xfrm flipH="1">
            <a:off x="5946072" y="4972242"/>
            <a:ext cx="421687" cy="31687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6986241" y="4964844"/>
            <a:ext cx="421687" cy="31687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928101" y="4941167"/>
                <a:ext cx="120440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=1.7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8101" y="4941167"/>
                <a:ext cx="1204402" cy="276999"/>
              </a:xfrm>
              <a:prstGeom prst="rect">
                <a:avLst/>
              </a:prstGeom>
              <a:blipFill>
                <a:blip r:embed="rId8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7236296" y="4941168"/>
                <a:ext cx="120440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=1.8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296" y="4941168"/>
                <a:ext cx="1204402" cy="276999"/>
              </a:xfrm>
              <a:prstGeom prst="rect">
                <a:avLst/>
              </a:prstGeom>
              <a:blipFill>
                <a:blip r:embed="rId9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5004048" y="5373216"/>
                <a:ext cx="161691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1.7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−0.0576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5373216"/>
                <a:ext cx="1616918" cy="307777"/>
              </a:xfrm>
              <a:prstGeom prst="rect">
                <a:avLst/>
              </a:prstGeom>
              <a:blipFill>
                <a:blip r:embed="rId10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6948264" y="5373216"/>
                <a:ext cx="148226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1.8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0.0322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264" y="5373216"/>
                <a:ext cx="1482265" cy="307777"/>
              </a:xfrm>
              <a:prstGeom prst="rect">
                <a:avLst/>
              </a:prstGeom>
              <a:blipFill>
                <a:blip r:embed="rId11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376774" y="5805264"/>
                <a:ext cx="4752528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Since the function is continuous across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1.7&lt;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&lt;1.8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and there is a change of sign, the root must be within this interval</a:t>
                </a: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6774" y="5805264"/>
                <a:ext cx="4752528" cy="738664"/>
              </a:xfrm>
              <a:prstGeom prst="rect">
                <a:avLst/>
              </a:prstGeom>
              <a:blipFill>
                <a:blip r:embed="rId12"/>
                <a:stretch>
                  <a:fillRect t="-826" b="-82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203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4" grpId="0"/>
      <p:bldP spid="45" grpId="0"/>
      <p:bldP spid="46" grpId="0"/>
      <p:bldP spid="47" grpId="0"/>
      <p:bldP spid="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975464" cy="4774474"/>
              </a:xfrm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need to be able to use numerical methods to locate roots of equations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Using the same axes, sketch the graphs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𝑙𝑛𝑥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itchFamily="66" charset="0"/>
                  </a:rPr>
                  <a:t>. Explain how your diagram shows that the function     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𝑙𝑛𝑥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itchFamily="66" charset="0"/>
                  </a:rPr>
                  <a:t> has only one root</a:t>
                </a:r>
              </a:p>
              <a:p>
                <a:pPr marL="342900" indent="-342900" algn="ctr">
                  <a:buAutoNum type="alphaLcParenR"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Show that this root lies in the interval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1.7&lt;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&lt;1.8</m:t>
                    </m:r>
                  </m:oMath>
                </a14:m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Given that the root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show that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=1.753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correct to 3 decimal places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975464" cy="4774474"/>
              </a:xfrm>
              <a:blipFill>
                <a:blip r:embed="rId2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Numerical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10A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6732240" y="1484784"/>
            <a:ext cx="0" cy="255161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5436096" y="2852936"/>
            <a:ext cx="2623617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8100390" y="2708919"/>
                <a:ext cx="226423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0390" y="2708919"/>
                <a:ext cx="226423" cy="24622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588224" y="1196752"/>
                <a:ext cx="226423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1196752"/>
                <a:ext cx="226423" cy="246221"/>
              </a:xfrm>
              <a:prstGeom prst="rect">
                <a:avLst/>
              </a:prstGeom>
              <a:blipFill>
                <a:blip r:embed="rId4"/>
                <a:stretch>
                  <a:fillRect l="-8108" r="-5405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Arrow Connector 35"/>
          <p:cNvCxnSpPr/>
          <p:nvPr/>
        </p:nvCxnSpPr>
        <p:spPr>
          <a:xfrm>
            <a:off x="7092280" y="2852936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948264" y="2996952"/>
            <a:ext cx="2535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1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7452320" y="2852936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7812360" y="2852936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6012160" y="2852936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6372200" y="2852936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5652120" y="2852936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308304" y="2996952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2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668344" y="2996952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3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463220" y="2996952"/>
            <a:ext cx="3433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-3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836084" y="2996952"/>
            <a:ext cx="3433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-2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208948" y="2996952"/>
            <a:ext cx="3177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-1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4" name="Arc 3"/>
          <p:cNvSpPr/>
          <p:nvPr/>
        </p:nvSpPr>
        <p:spPr>
          <a:xfrm rot="16200000" flipH="1">
            <a:off x="6923112" y="141784"/>
            <a:ext cx="2498576" cy="2592288"/>
          </a:xfrm>
          <a:prstGeom prst="arc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Arc 67"/>
          <p:cNvSpPr/>
          <p:nvPr/>
        </p:nvSpPr>
        <p:spPr>
          <a:xfrm rot="5400000" flipH="1">
            <a:off x="4042792" y="2950096"/>
            <a:ext cx="2498576" cy="2592288"/>
          </a:xfrm>
          <a:prstGeom prst="arc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Arc 68"/>
          <p:cNvSpPr/>
          <p:nvPr/>
        </p:nvSpPr>
        <p:spPr>
          <a:xfrm flipH="1">
            <a:off x="6804248" y="1844824"/>
            <a:ext cx="4104456" cy="4104456"/>
          </a:xfrm>
          <a:prstGeom prst="arc">
            <a:avLst>
              <a:gd name="adj1" fmla="val 17930102"/>
              <a:gd name="adj2" fmla="val 0"/>
            </a:avLst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948264" y="1052736"/>
                <a:ext cx="480196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264" y="1052736"/>
                <a:ext cx="480196" cy="404726"/>
              </a:xfrm>
              <a:prstGeom prst="rect">
                <a:avLst/>
              </a:prstGeom>
              <a:blipFill>
                <a:blip r:embed="rId5"/>
                <a:stretch>
                  <a:fillRect l="-8861" t="-1515" r="-7595"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7956376" y="1916832"/>
                <a:ext cx="63889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𝑙𝑛𝑥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6376" y="1916832"/>
                <a:ext cx="638893" cy="215444"/>
              </a:xfrm>
              <a:prstGeom prst="rect">
                <a:avLst/>
              </a:prstGeom>
              <a:blipFill>
                <a:blip r:embed="rId6"/>
                <a:stretch>
                  <a:fillRect l="-5714" r="-5714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Straight Arrow Connector 50"/>
          <p:cNvCxnSpPr/>
          <p:nvPr/>
        </p:nvCxnSpPr>
        <p:spPr>
          <a:xfrm flipV="1">
            <a:off x="5436096" y="5517232"/>
            <a:ext cx="2592288" cy="2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6732240" y="5517232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7380312" y="5517232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6084168" y="5517232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8028384" y="5517232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5436096" y="5517232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516216" y="5661248"/>
                <a:ext cx="47448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1.753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5661248"/>
                <a:ext cx="474489" cy="215444"/>
              </a:xfrm>
              <a:prstGeom prst="rect">
                <a:avLst/>
              </a:prstGeom>
              <a:blipFill>
                <a:blip r:embed="rId7"/>
                <a:stretch>
                  <a:fillRect l="-7692" r="-769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7812360" y="5661248"/>
                <a:ext cx="47448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1.754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2360" y="5661248"/>
                <a:ext cx="474489" cy="215444"/>
              </a:xfrm>
              <a:prstGeom prst="rect">
                <a:avLst/>
              </a:prstGeom>
              <a:blipFill>
                <a:blip r:embed="rId8"/>
                <a:stretch>
                  <a:fillRect l="-7792" r="-909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5148064" y="5661248"/>
                <a:ext cx="47448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1.752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5661248"/>
                <a:ext cx="474489" cy="215444"/>
              </a:xfrm>
              <a:prstGeom prst="rect">
                <a:avLst/>
              </a:prstGeom>
              <a:blipFill>
                <a:blip r:embed="rId9"/>
                <a:stretch>
                  <a:fillRect l="-7692" r="-8974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Box 60"/>
          <p:cNvSpPr txBox="1"/>
          <p:nvPr/>
        </p:nvSpPr>
        <p:spPr>
          <a:xfrm>
            <a:off x="4391472" y="4365104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If the root rounds to 1.753 to 3dp, then it must be in the range 1.7525 to 1.7535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6084168" y="5373216"/>
            <a:ext cx="1296144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012160" y="5013176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Root lies here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384578" y="6021288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You need to sub in these limits and show that there is a change of sign between them…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766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9" grpId="0"/>
      <p:bldP spid="60" grpId="0"/>
      <p:bldP spid="61" grpId="0"/>
      <p:bldP spid="65" grpId="0"/>
      <p:bldP spid="7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975464" cy="4774474"/>
              </a:xfrm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need to be able to use numerical methods to locate roots of equations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Using the same axes, sketch the graphs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𝑙𝑛𝑥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itchFamily="66" charset="0"/>
                  </a:rPr>
                  <a:t>. Explain how your diagram shows that the function     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𝑙𝑛𝑥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itchFamily="66" charset="0"/>
                  </a:rPr>
                  <a:t> has only one root</a:t>
                </a:r>
              </a:p>
              <a:p>
                <a:pPr marL="342900" indent="-342900" algn="ctr">
                  <a:buAutoNum type="alphaLcParenR"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Show that this root lies in the interval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1.7&lt;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&lt;1.8</m:t>
                    </m:r>
                  </m:oMath>
                </a14:m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Given that the root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show that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=1.753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correct to 3 decimal places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975464" cy="4774474"/>
              </a:xfrm>
              <a:blipFill>
                <a:blip r:embed="rId2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Numerical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10A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6732240" y="1484784"/>
            <a:ext cx="0" cy="255161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5436096" y="2852936"/>
            <a:ext cx="2623617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8100390" y="2708919"/>
                <a:ext cx="226423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0390" y="2708919"/>
                <a:ext cx="226423" cy="24622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588224" y="1196752"/>
                <a:ext cx="226423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1196752"/>
                <a:ext cx="226423" cy="246221"/>
              </a:xfrm>
              <a:prstGeom prst="rect">
                <a:avLst/>
              </a:prstGeom>
              <a:blipFill>
                <a:blip r:embed="rId4"/>
                <a:stretch>
                  <a:fillRect l="-8108" r="-5405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Arrow Connector 35"/>
          <p:cNvCxnSpPr/>
          <p:nvPr/>
        </p:nvCxnSpPr>
        <p:spPr>
          <a:xfrm>
            <a:off x="7092280" y="2852936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948264" y="2996952"/>
            <a:ext cx="2535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1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7452320" y="2852936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7812360" y="2852936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6012160" y="2852936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6372200" y="2852936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5652120" y="2852936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308304" y="2996952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2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668344" y="2996952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3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463220" y="2996952"/>
            <a:ext cx="3433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-3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836084" y="2996952"/>
            <a:ext cx="3433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-2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208948" y="2996952"/>
            <a:ext cx="3177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-1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4" name="Arc 3"/>
          <p:cNvSpPr/>
          <p:nvPr/>
        </p:nvSpPr>
        <p:spPr>
          <a:xfrm rot="16200000" flipH="1">
            <a:off x="6923112" y="141784"/>
            <a:ext cx="2498576" cy="2592288"/>
          </a:xfrm>
          <a:prstGeom prst="arc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Arc 67"/>
          <p:cNvSpPr/>
          <p:nvPr/>
        </p:nvSpPr>
        <p:spPr>
          <a:xfrm rot="5400000" flipH="1">
            <a:off x="4042792" y="2950096"/>
            <a:ext cx="2498576" cy="2592288"/>
          </a:xfrm>
          <a:prstGeom prst="arc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Arc 68"/>
          <p:cNvSpPr/>
          <p:nvPr/>
        </p:nvSpPr>
        <p:spPr>
          <a:xfrm flipH="1">
            <a:off x="6804248" y="1844824"/>
            <a:ext cx="4104456" cy="4104456"/>
          </a:xfrm>
          <a:prstGeom prst="arc">
            <a:avLst>
              <a:gd name="adj1" fmla="val 17930102"/>
              <a:gd name="adj2" fmla="val 0"/>
            </a:avLst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948264" y="1052736"/>
                <a:ext cx="480196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264" y="1052736"/>
                <a:ext cx="480196" cy="404726"/>
              </a:xfrm>
              <a:prstGeom prst="rect">
                <a:avLst/>
              </a:prstGeom>
              <a:blipFill>
                <a:blip r:embed="rId5"/>
                <a:stretch>
                  <a:fillRect l="-8861" t="-1515" r="-7595"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7956376" y="1916832"/>
                <a:ext cx="63889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𝑙𝑛𝑥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6376" y="1916832"/>
                <a:ext cx="638893" cy="215444"/>
              </a:xfrm>
              <a:prstGeom prst="rect">
                <a:avLst/>
              </a:prstGeom>
              <a:blipFill>
                <a:blip r:embed="rId6"/>
                <a:stretch>
                  <a:fillRect l="-5714" r="-5714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5940152" y="4437112"/>
                <a:ext cx="1390830" cy="4970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𝑙𝑛𝑥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4437112"/>
                <a:ext cx="1390830" cy="49705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Arrow Connector 43"/>
          <p:cNvCxnSpPr/>
          <p:nvPr/>
        </p:nvCxnSpPr>
        <p:spPr>
          <a:xfrm flipH="1">
            <a:off x="5946072" y="4972242"/>
            <a:ext cx="421687" cy="31687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986241" y="4964844"/>
            <a:ext cx="421687" cy="31687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716016" y="4941167"/>
                <a:ext cx="14164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=1.7525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4941167"/>
                <a:ext cx="1416487" cy="276999"/>
              </a:xfrm>
              <a:prstGeom prst="rect">
                <a:avLst/>
              </a:prstGeom>
              <a:blipFill>
                <a:blip r:embed="rId8"/>
                <a:stretch>
                  <a:fillRect l="-431"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236296" y="4941168"/>
                <a:ext cx="151216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=1.7535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296" y="4941168"/>
                <a:ext cx="1512168" cy="276999"/>
              </a:xfrm>
              <a:prstGeom prst="rect">
                <a:avLst/>
              </a:prstGeom>
              <a:blipFill>
                <a:blip r:embed="rId9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5004048" y="5373216"/>
                <a:ext cx="117711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−0.00064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5373216"/>
                <a:ext cx="1177117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/>
              <p:cNvSpPr/>
              <p:nvPr/>
            </p:nvSpPr>
            <p:spPr>
              <a:xfrm>
                <a:off x="6948264" y="5373216"/>
                <a:ext cx="104246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0.00024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2" name="Rectangle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264" y="5373216"/>
                <a:ext cx="1042465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3851920" y="5805264"/>
                <a:ext cx="5277382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Since the function is continuous across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1.7525&lt;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&lt;1.7535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and there is a change of sign, the root must be within this interval – it must therefore round to 1.753 to 3dp!</a:t>
                </a: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5805264"/>
                <a:ext cx="5277382" cy="738664"/>
              </a:xfrm>
              <a:prstGeom prst="rect">
                <a:avLst/>
              </a:prstGeom>
              <a:blipFill>
                <a:blip r:embed="rId12"/>
                <a:stretch>
                  <a:fillRect t="-826" b="-82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059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6" grpId="0"/>
      <p:bldP spid="47" grpId="0"/>
      <p:bldP spid="48" grpId="0"/>
      <p:bldP spid="72" grpId="0"/>
      <p:bldP spid="7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Prior Knowledge Check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14"/>
              <p:cNvSpPr>
                <a:spLocks noGrp="1"/>
              </p:cNvSpPr>
              <p:nvPr>
                <p:ph idx="1"/>
              </p:nvPr>
            </p:nvSpPr>
            <p:spPr>
              <a:xfrm>
                <a:off x="334576" y="1700808"/>
                <a:ext cx="4176464" cy="4752528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AutoNum type="arabi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−10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, evaluate:</a:t>
                </a:r>
              </a:p>
              <a:p>
                <a:pPr marL="342900" indent="-342900">
                  <a:buAutoNum type="arabicParenR"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(1.5)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		b)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(−0.2)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2) Find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 given that:</a:t>
                </a: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=3</m:t>
                    </m:r>
                    <m:rad>
                      <m:radPr>
                        <m:degHide m:val="on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𝑙𝑛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𝑠𝑖𝑛𝑥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𝑐𝑜𝑠𝑥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Content Placeholder 1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4576" y="1700808"/>
                <a:ext cx="4176464" cy="4752528"/>
              </a:xfrm>
              <a:blipFill>
                <a:blip r:embed="rId2"/>
                <a:stretch>
                  <a:fillRect l="-1752" t="-21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14"/>
          <p:cNvSpPr txBox="1">
            <a:spLocks/>
          </p:cNvSpPr>
          <p:nvPr/>
        </p:nvSpPr>
        <p:spPr>
          <a:xfrm>
            <a:off x="4643452" y="1687745"/>
            <a:ext cx="4099332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18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14"/>
              <p:cNvSpPr txBox="1">
                <a:spLocks/>
              </p:cNvSpPr>
              <p:nvPr/>
            </p:nvSpPr>
            <p:spPr>
              <a:xfrm>
                <a:off x="4640965" y="1652911"/>
                <a:ext cx="4176464" cy="47525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3) Given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, and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, find the values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" name="Content Placeholder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0965" y="1652911"/>
                <a:ext cx="4176464" cy="4752528"/>
              </a:xfrm>
              <a:prstGeom prst="rect">
                <a:avLst/>
              </a:prstGeom>
              <a:blipFill>
                <a:blip r:embed="rId3"/>
                <a:stretch>
                  <a:fillRect l="-1168" t="-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18309" y="3091543"/>
                <a:ext cx="6703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3.25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309" y="3091543"/>
                <a:ext cx="67037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16778" y="3135087"/>
                <a:ext cx="7986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11.24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6778" y="3135087"/>
                <a:ext cx="798617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690949" y="4058194"/>
                <a:ext cx="2281394" cy="606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sz="16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  <m:r>
                        <a:rPr lang="en-US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US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sSup>
                            <m:sSupPr>
                              <m:ctrlPr>
                                <a:rPr lang="en-US" sz="16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0949" y="4058194"/>
                <a:ext cx="2281394" cy="6060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96196" y="4907280"/>
                <a:ext cx="2127121" cy="5640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  <m:r>
                        <a:rPr lang="en-US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6196" y="4907280"/>
                <a:ext cx="2127121" cy="5640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206139" y="5769428"/>
                <a:ext cx="32113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𝑐𝑜𝑠𝑥</m:t>
                      </m:r>
                      <m:r>
                        <a:rPr lang="en-US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𝑥𝑠𝑖𝑛𝑥</m:t>
                      </m:r>
                      <m:r>
                        <a:rPr lang="en-US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𝑠𝑖𝑛𝑥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6139" y="5769428"/>
                <a:ext cx="3211328" cy="338554"/>
              </a:xfrm>
              <a:prstGeom prst="rect">
                <a:avLst/>
              </a:prstGeom>
              <a:blipFill>
                <a:blip r:embed="rId8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963889" y="2647407"/>
                <a:ext cx="82022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3889" y="2647407"/>
                <a:ext cx="820225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087295" y="2647406"/>
                <a:ext cx="98046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=2.5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7295" y="2647406"/>
                <a:ext cx="980461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315203" y="2638697"/>
                <a:ext cx="98046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=2.9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203" y="2638697"/>
                <a:ext cx="980461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5476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7553" y="2171993"/>
            <a:ext cx="5697393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38100">
                  <a:solidFill>
                    <a:schemeClr val="accent6"/>
                  </a:solidFill>
                  <a:prstDash val="solid"/>
                </a:ln>
                <a:solidFill>
                  <a:schemeClr val="accent4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ristina" panose="03060402040406080204" pitchFamily="66" charset="0"/>
              </a:rPr>
              <a:t>Teachings for </a:t>
            </a:r>
          </a:p>
          <a:p>
            <a:pPr algn="ctr"/>
            <a:r>
              <a:rPr lang="en-US" sz="9600" b="1" cap="none" spc="0" dirty="0">
                <a:ln w="38100">
                  <a:solidFill>
                    <a:schemeClr val="accent6"/>
                  </a:solidFill>
                  <a:prstDash val="solid"/>
                </a:ln>
                <a:solidFill>
                  <a:schemeClr val="accent4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ristina" panose="03060402040406080204" pitchFamily="66" charset="0"/>
              </a:rPr>
              <a:t>Exercise 10A</a:t>
            </a:r>
          </a:p>
        </p:txBody>
      </p:sp>
    </p:spTree>
    <p:extLst>
      <p:ext uri="{BB962C8B-B14F-4D97-AF65-F5344CB8AC3E}">
        <p14:creationId xmlns:p14="http://schemas.microsoft.com/office/powerpoint/2010/main" val="1868722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975464" cy="4774474"/>
              </a:xfrm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need to be able to use numerical methods to locate roots of equations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If the function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is continuous on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GB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have opposite signs, then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has at least one root which satisfies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The diagram shows a sketch of the curve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Explain how the graph shows that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has a root between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b) Show that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has a root between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=1.4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=1.5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975464" cy="4774474"/>
              </a:xfrm>
              <a:blipFill>
                <a:blip r:embed="rId2"/>
                <a:stretch>
                  <a:fillRect t="-766" r="-10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Numerical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10A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6516216" y="1340768"/>
            <a:ext cx="0" cy="255161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5220074" y="2708921"/>
            <a:ext cx="2623617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884368" y="2564904"/>
                <a:ext cx="226423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4368" y="2564904"/>
                <a:ext cx="226423" cy="24622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444208" y="1052736"/>
                <a:ext cx="226423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1052736"/>
                <a:ext cx="226423" cy="246221"/>
              </a:xfrm>
              <a:prstGeom prst="rect">
                <a:avLst/>
              </a:prstGeom>
              <a:blipFill>
                <a:blip r:embed="rId4"/>
                <a:stretch>
                  <a:fillRect l="-8108" r="-5405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776754" y="1062445"/>
                <a:ext cx="9169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6754" y="1062445"/>
                <a:ext cx="916982" cy="307777"/>
              </a:xfrm>
              <a:prstGeom prst="rect">
                <a:avLst/>
              </a:prstGeom>
              <a:blipFill>
                <a:blip r:embed="rId5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/>
          <p:cNvCxnSpPr/>
          <p:nvPr/>
        </p:nvCxnSpPr>
        <p:spPr>
          <a:xfrm>
            <a:off x="7380312" y="2708920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948264" y="2708920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812360" y="2708920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652120" y="2708920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220072" y="2708920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084168" y="2708920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372200" y="1628800"/>
            <a:ext cx="144016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6372200" y="3789040"/>
            <a:ext cx="144016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156176" y="1484784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1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84168" y="3645024"/>
            <a:ext cx="3401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-1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804248" y="2852936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1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236296" y="2852936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2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668344" y="2852936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3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076056" y="2852936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-3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508104" y="2852936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-2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940152" y="2852936"/>
            <a:ext cx="3401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-1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5724128" y="1412776"/>
            <a:ext cx="2090057" cy="2211977"/>
          </a:xfrm>
          <a:custGeom>
            <a:avLst/>
            <a:gdLst>
              <a:gd name="connsiteX0" fmla="*/ 0 w 2090057"/>
              <a:gd name="connsiteY0" fmla="*/ 2211977 h 2211977"/>
              <a:gd name="connsiteX1" fmla="*/ 862148 w 2090057"/>
              <a:gd name="connsiteY1" fmla="*/ 182880 h 2211977"/>
              <a:gd name="connsiteX2" fmla="*/ 1567543 w 2090057"/>
              <a:gd name="connsiteY2" fmla="*/ 1593669 h 2211977"/>
              <a:gd name="connsiteX3" fmla="*/ 2090057 w 2090057"/>
              <a:gd name="connsiteY3" fmla="*/ 0 h 2211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0057" h="2211977">
                <a:moveTo>
                  <a:pt x="0" y="2211977"/>
                </a:moveTo>
                <a:cubicBezTo>
                  <a:pt x="300445" y="1248954"/>
                  <a:pt x="600891" y="285931"/>
                  <a:pt x="862148" y="182880"/>
                </a:cubicBezTo>
                <a:cubicBezTo>
                  <a:pt x="1123405" y="79829"/>
                  <a:pt x="1362892" y="1624149"/>
                  <a:pt x="1567543" y="1593669"/>
                </a:cubicBezTo>
                <a:cubicBezTo>
                  <a:pt x="1772194" y="1563189"/>
                  <a:pt x="1931125" y="781594"/>
                  <a:pt x="2090057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139952" y="4653136"/>
            <a:ext cx="1296144" cy="14401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436096" y="4437112"/>
                <a:ext cx="3096344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Since the graph crosses the x-axis between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there must be a root in that interval 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4437112"/>
                <a:ext cx="3096344" cy="738664"/>
              </a:xfrm>
              <a:prstGeom prst="rect">
                <a:avLst/>
              </a:prstGeom>
              <a:blipFill>
                <a:blip r:embed="rId6"/>
                <a:stretch>
                  <a:fillRect l="-197" t="-1653" r="-2165" b="-7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" name="Group 45"/>
          <p:cNvGrpSpPr/>
          <p:nvPr/>
        </p:nvGrpSpPr>
        <p:grpSpPr>
          <a:xfrm>
            <a:off x="7422721" y="2639881"/>
            <a:ext cx="144016" cy="144016"/>
            <a:chOff x="5292080" y="5445224"/>
            <a:chExt cx="144016" cy="144016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5292080" y="5445224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5292080" y="5445224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74597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25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8" grpId="0" animBg="1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975464" cy="4774474"/>
              </a:xfrm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need to be able to use numerical methods to locate roots of equations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If the function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is continuous on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GB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have opposite signs, then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has at least one root which satisfies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The diagram shows a sketch of the curve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Explain how the graph shows that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has a root between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b) Show that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has a root between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=1.4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=1.5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975464" cy="4774474"/>
              </a:xfrm>
              <a:blipFill>
                <a:blip r:embed="rId2"/>
                <a:stretch>
                  <a:fillRect t="-766" r="-10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Numerical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10A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6516216" y="1340768"/>
            <a:ext cx="0" cy="255161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5220074" y="2708921"/>
            <a:ext cx="2623617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884368" y="2564904"/>
                <a:ext cx="226423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4368" y="2564904"/>
                <a:ext cx="226423" cy="24622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444208" y="1052736"/>
                <a:ext cx="226423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1052736"/>
                <a:ext cx="226423" cy="246221"/>
              </a:xfrm>
              <a:prstGeom prst="rect">
                <a:avLst/>
              </a:prstGeom>
              <a:blipFill>
                <a:blip r:embed="rId4"/>
                <a:stretch>
                  <a:fillRect l="-8108" r="-5405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776754" y="1062445"/>
                <a:ext cx="9169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6754" y="1062445"/>
                <a:ext cx="916982" cy="307777"/>
              </a:xfrm>
              <a:prstGeom prst="rect">
                <a:avLst/>
              </a:prstGeom>
              <a:blipFill>
                <a:blip r:embed="rId5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/>
          <p:cNvCxnSpPr/>
          <p:nvPr/>
        </p:nvCxnSpPr>
        <p:spPr>
          <a:xfrm>
            <a:off x="7380312" y="2708920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948264" y="2708920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812360" y="2708920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652120" y="2708920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220072" y="2708920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084168" y="2708920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372200" y="1628800"/>
            <a:ext cx="144016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6372200" y="3789040"/>
            <a:ext cx="144016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156176" y="1484784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1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84168" y="3645024"/>
            <a:ext cx="3401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-1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804248" y="2852936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1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236296" y="2852936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2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668344" y="2852936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3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076056" y="2852936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-3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508104" y="2852936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-2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940152" y="2852936"/>
            <a:ext cx="3401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-1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5724128" y="1412776"/>
            <a:ext cx="2090057" cy="2211977"/>
          </a:xfrm>
          <a:custGeom>
            <a:avLst/>
            <a:gdLst>
              <a:gd name="connsiteX0" fmla="*/ 0 w 2090057"/>
              <a:gd name="connsiteY0" fmla="*/ 2211977 h 2211977"/>
              <a:gd name="connsiteX1" fmla="*/ 862148 w 2090057"/>
              <a:gd name="connsiteY1" fmla="*/ 182880 h 2211977"/>
              <a:gd name="connsiteX2" fmla="*/ 1567543 w 2090057"/>
              <a:gd name="connsiteY2" fmla="*/ 1593669 h 2211977"/>
              <a:gd name="connsiteX3" fmla="*/ 2090057 w 2090057"/>
              <a:gd name="connsiteY3" fmla="*/ 0 h 2211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0057" h="2211977">
                <a:moveTo>
                  <a:pt x="0" y="2211977"/>
                </a:moveTo>
                <a:cubicBezTo>
                  <a:pt x="300445" y="1248954"/>
                  <a:pt x="600891" y="285931"/>
                  <a:pt x="862148" y="182880"/>
                </a:cubicBezTo>
                <a:cubicBezTo>
                  <a:pt x="1123405" y="79829"/>
                  <a:pt x="1362892" y="1624149"/>
                  <a:pt x="1567543" y="1593669"/>
                </a:cubicBezTo>
                <a:cubicBezTo>
                  <a:pt x="1772194" y="1563189"/>
                  <a:pt x="1931125" y="781594"/>
                  <a:pt x="2090057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4157707" y="4483223"/>
            <a:ext cx="920320" cy="91563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080987" y="4197414"/>
            <a:ext cx="38765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these two values and show that there is a change of sign…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827286" y="4833436"/>
                <a:ext cx="224785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7286" y="4833436"/>
                <a:ext cx="2247859" cy="307777"/>
              </a:xfrm>
              <a:prstGeom prst="rect">
                <a:avLst/>
              </a:prstGeom>
              <a:blipFill>
                <a:blip r:embed="rId6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5242790" y="5562884"/>
                <a:ext cx="139570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1.4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0.104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2790" y="5562884"/>
                <a:ext cx="1395703" cy="307777"/>
              </a:xfrm>
              <a:prstGeom prst="rect">
                <a:avLst/>
              </a:prstGeom>
              <a:blipFill>
                <a:blip r:embed="rId7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7235083" y="5562883"/>
                <a:ext cx="153035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1.5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−0.125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5083" y="5562883"/>
                <a:ext cx="1530355" cy="307777"/>
              </a:xfrm>
              <a:prstGeom prst="rect">
                <a:avLst/>
              </a:prstGeom>
              <a:blipFill>
                <a:blip r:embed="rId8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Arrow Connector 49"/>
          <p:cNvCxnSpPr/>
          <p:nvPr/>
        </p:nvCxnSpPr>
        <p:spPr>
          <a:xfrm flipH="1">
            <a:off x="6320901" y="5213910"/>
            <a:ext cx="421687" cy="31687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7361070" y="5206512"/>
            <a:ext cx="421687" cy="31687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302930" y="5182835"/>
                <a:ext cx="120440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=1.4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2930" y="5182835"/>
                <a:ext cx="1204402" cy="276999"/>
              </a:xfrm>
              <a:prstGeom prst="rect">
                <a:avLst/>
              </a:prstGeom>
              <a:blipFill>
                <a:blip r:embed="rId9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7611125" y="5182836"/>
                <a:ext cx="120440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=1.5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1125" y="5182836"/>
                <a:ext cx="1204402" cy="276999"/>
              </a:xfrm>
              <a:prstGeom prst="rect">
                <a:avLst/>
              </a:prstGeom>
              <a:blipFill>
                <a:blip r:embed="rId10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5098743" y="5964070"/>
                <a:ext cx="387658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Since there is a change of sign, there must be a root in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1.4,1.5</m:t>
                        </m:r>
                      </m:e>
                    </m:d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8743" y="5964070"/>
                <a:ext cx="3876581" cy="523220"/>
              </a:xfrm>
              <a:prstGeom prst="rect">
                <a:avLst/>
              </a:prstGeom>
              <a:blipFill>
                <a:blip r:embed="rId11"/>
                <a:stretch>
                  <a:fillRect t="-1163" r="-157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206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5" grpId="0"/>
      <p:bldP spid="44" grpId="0"/>
      <p:bldP spid="49" grpId="0"/>
      <p:bldP spid="52" grpId="0"/>
      <p:bldP spid="53" grpId="0"/>
      <p:bldP spid="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3975464" cy="477447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itchFamily="66" charset="0"/>
              </a:rPr>
              <a:t>You need to be able to use numerical methods to locate roots of equations</a:t>
            </a: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It is important to consider the number of roots that are possible, and be careful of some special cases…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Numerical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539552" y="3284984"/>
            <a:ext cx="0" cy="255161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179512" y="4653136"/>
            <a:ext cx="2623617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2843806" y="4509119"/>
                <a:ext cx="226423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6" y="4509119"/>
                <a:ext cx="226423" cy="24622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67544" y="2996952"/>
                <a:ext cx="226423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996952"/>
                <a:ext cx="226423" cy="246221"/>
              </a:xfrm>
              <a:prstGeom prst="rect">
                <a:avLst/>
              </a:prstGeom>
              <a:blipFill>
                <a:blip r:embed="rId3"/>
                <a:stretch>
                  <a:fillRect l="-8108" r="-5405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Straight Arrow Connector 62"/>
          <p:cNvCxnSpPr/>
          <p:nvPr/>
        </p:nvCxnSpPr>
        <p:spPr>
          <a:xfrm flipV="1">
            <a:off x="3563888" y="3284984"/>
            <a:ext cx="0" cy="255161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3203848" y="4653136"/>
            <a:ext cx="2623617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5868142" y="4509119"/>
                <a:ext cx="226423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2" y="4509119"/>
                <a:ext cx="226423" cy="24622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3491880" y="2996952"/>
                <a:ext cx="226423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2996952"/>
                <a:ext cx="226423" cy="246221"/>
              </a:xfrm>
              <a:prstGeom prst="rect">
                <a:avLst/>
              </a:prstGeom>
              <a:blipFill>
                <a:blip r:embed="rId5"/>
                <a:stretch>
                  <a:fillRect l="-8108" r="-5405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Straight Arrow Connector 66"/>
          <p:cNvCxnSpPr/>
          <p:nvPr/>
        </p:nvCxnSpPr>
        <p:spPr>
          <a:xfrm flipV="1">
            <a:off x="6588224" y="3284984"/>
            <a:ext cx="0" cy="255161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6228184" y="4653136"/>
            <a:ext cx="2623617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8892478" y="4509119"/>
                <a:ext cx="226423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2478" y="4509119"/>
                <a:ext cx="226423" cy="24622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6516216" y="2996952"/>
                <a:ext cx="226423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2996952"/>
                <a:ext cx="226423" cy="246221"/>
              </a:xfrm>
              <a:prstGeom prst="rect">
                <a:avLst/>
              </a:prstGeom>
              <a:blipFill>
                <a:blip r:embed="rId7"/>
                <a:stretch>
                  <a:fillRect l="-8108" r="-5405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Freeform 70"/>
          <p:cNvSpPr/>
          <p:nvPr/>
        </p:nvSpPr>
        <p:spPr>
          <a:xfrm flipH="1">
            <a:off x="755576" y="3501008"/>
            <a:ext cx="1710776" cy="2161415"/>
          </a:xfrm>
          <a:custGeom>
            <a:avLst/>
            <a:gdLst>
              <a:gd name="connsiteX0" fmla="*/ 0 w 2090057"/>
              <a:gd name="connsiteY0" fmla="*/ 2211977 h 2211977"/>
              <a:gd name="connsiteX1" fmla="*/ 862148 w 2090057"/>
              <a:gd name="connsiteY1" fmla="*/ 182880 h 2211977"/>
              <a:gd name="connsiteX2" fmla="*/ 1567543 w 2090057"/>
              <a:gd name="connsiteY2" fmla="*/ 1593669 h 2211977"/>
              <a:gd name="connsiteX3" fmla="*/ 2090057 w 2090057"/>
              <a:gd name="connsiteY3" fmla="*/ 0 h 2211977"/>
              <a:gd name="connsiteX0" fmla="*/ 0 w 2205910"/>
              <a:gd name="connsiteY0" fmla="*/ 2791043 h 2791043"/>
              <a:gd name="connsiteX1" fmla="*/ 862148 w 2205910"/>
              <a:gd name="connsiteY1" fmla="*/ 761946 h 2791043"/>
              <a:gd name="connsiteX2" fmla="*/ 1567543 w 2205910"/>
              <a:gd name="connsiteY2" fmla="*/ 2172735 h 2791043"/>
              <a:gd name="connsiteX3" fmla="*/ 2205910 w 2205910"/>
              <a:gd name="connsiteY3" fmla="*/ 0 h 2791043"/>
              <a:gd name="connsiteX0" fmla="*/ 0 w 2068994"/>
              <a:gd name="connsiteY0" fmla="*/ 2395347 h 2395347"/>
              <a:gd name="connsiteX1" fmla="*/ 725232 w 2068994"/>
              <a:gd name="connsiteY1" fmla="*/ 761946 h 2395347"/>
              <a:gd name="connsiteX2" fmla="*/ 1430627 w 2068994"/>
              <a:gd name="connsiteY2" fmla="*/ 2172735 h 2395347"/>
              <a:gd name="connsiteX3" fmla="*/ 2068994 w 2068994"/>
              <a:gd name="connsiteY3" fmla="*/ 0 h 2395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8994" h="2395347">
                <a:moveTo>
                  <a:pt x="0" y="2395347"/>
                </a:moveTo>
                <a:cubicBezTo>
                  <a:pt x="300445" y="1432324"/>
                  <a:pt x="486794" y="799048"/>
                  <a:pt x="725232" y="761946"/>
                </a:cubicBezTo>
                <a:cubicBezTo>
                  <a:pt x="963670" y="724844"/>
                  <a:pt x="1206667" y="2299726"/>
                  <a:pt x="1430627" y="2172735"/>
                </a:cubicBezTo>
                <a:cubicBezTo>
                  <a:pt x="1654587" y="2045744"/>
                  <a:pt x="1910062" y="781594"/>
                  <a:pt x="2068994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2" name="Group 71"/>
          <p:cNvGrpSpPr/>
          <p:nvPr/>
        </p:nvGrpSpPr>
        <p:grpSpPr>
          <a:xfrm>
            <a:off x="923380" y="4599586"/>
            <a:ext cx="144016" cy="144016"/>
            <a:chOff x="5292080" y="5445224"/>
            <a:chExt cx="144016" cy="144016"/>
          </a:xfrm>
        </p:grpSpPr>
        <p:cxnSp>
          <p:nvCxnSpPr>
            <p:cNvPr id="73" name="Straight Connector 72"/>
            <p:cNvCxnSpPr/>
            <p:nvPr/>
          </p:nvCxnSpPr>
          <p:spPr>
            <a:xfrm>
              <a:off x="5292080" y="5445224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H="1">
              <a:off x="5292080" y="5445224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1571452" y="4599586"/>
            <a:ext cx="144016" cy="144016"/>
            <a:chOff x="5292080" y="5445224"/>
            <a:chExt cx="144016" cy="144016"/>
          </a:xfrm>
        </p:grpSpPr>
        <p:cxnSp>
          <p:nvCxnSpPr>
            <p:cNvPr id="76" name="Straight Connector 75"/>
            <p:cNvCxnSpPr/>
            <p:nvPr/>
          </p:nvCxnSpPr>
          <p:spPr>
            <a:xfrm>
              <a:off x="5292080" y="5445224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H="1">
              <a:off x="5292080" y="5445224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/>
          <p:nvPr/>
        </p:nvGrpSpPr>
        <p:grpSpPr>
          <a:xfrm>
            <a:off x="2075508" y="4599586"/>
            <a:ext cx="144016" cy="144016"/>
            <a:chOff x="5292080" y="5445224"/>
            <a:chExt cx="144016" cy="144016"/>
          </a:xfrm>
        </p:grpSpPr>
        <p:cxnSp>
          <p:nvCxnSpPr>
            <p:cNvPr id="79" name="Straight Connector 78"/>
            <p:cNvCxnSpPr/>
            <p:nvPr/>
          </p:nvCxnSpPr>
          <p:spPr>
            <a:xfrm>
              <a:off x="5292080" y="5445224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>
              <a:off x="5292080" y="5445224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Arc 1"/>
          <p:cNvSpPr/>
          <p:nvPr/>
        </p:nvSpPr>
        <p:spPr>
          <a:xfrm>
            <a:off x="3995936" y="4149080"/>
            <a:ext cx="1368152" cy="5040560"/>
          </a:xfrm>
          <a:prstGeom prst="arc">
            <a:avLst>
              <a:gd name="adj1" fmla="val 13940584"/>
              <a:gd name="adj2" fmla="val 18497656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5576" y="3284984"/>
            <a:ext cx="0" cy="2520280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83568" y="5805264"/>
                <a:ext cx="16530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16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805264"/>
                <a:ext cx="165302" cy="246221"/>
              </a:xfrm>
              <a:prstGeom prst="rect">
                <a:avLst/>
              </a:prstGeom>
              <a:blipFill>
                <a:blip r:embed="rId8"/>
                <a:stretch>
                  <a:fillRect l="-14815" r="-148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2483768" y="5805264"/>
                <a:ext cx="16530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sz="16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5805264"/>
                <a:ext cx="165302" cy="246221"/>
              </a:xfrm>
              <a:prstGeom prst="rect">
                <a:avLst/>
              </a:prstGeom>
              <a:blipFill>
                <a:blip r:embed="rId9"/>
                <a:stretch>
                  <a:fillRect l="-28571" r="-2142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3707904" y="5805264"/>
                <a:ext cx="16530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16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5805264"/>
                <a:ext cx="165302" cy="246221"/>
              </a:xfrm>
              <a:prstGeom prst="rect">
                <a:avLst/>
              </a:prstGeom>
              <a:blipFill>
                <a:blip r:embed="rId10"/>
                <a:stretch>
                  <a:fillRect l="-14815" r="-148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5508104" y="5805264"/>
                <a:ext cx="16530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sz="16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5805264"/>
                <a:ext cx="165302" cy="246221"/>
              </a:xfrm>
              <a:prstGeom prst="rect">
                <a:avLst/>
              </a:prstGeom>
              <a:blipFill>
                <a:blip r:embed="rId11"/>
                <a:stretch>
                  <a:fillRect l="-29630" r="-25926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6732240" y="5805264"/>
                <a:ext cx="16530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16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5805264"/>
                <a:ext cx="165302" cy="246221"/>
              </a:xfrm>
              <a:prstGeom prst="rect">
                <a:avLst/>
              </a:prstGeom>
              <a:blipFill>
                <a:blip r:embed="rId12"/>
                <a:stretch>
                  <a:fillRect l="-14815" r="-148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8532440" y="5805264"/>
                <a:ext cx="16530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sz="16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2440" y="5805264"/>
                <a:ext cx="165302" cy="246221"/>
              </a:xfrm>
              <a:prstGeom prst="rect">
                <a:avLst/>
              </a:prstGeom>
              <a:blipFill>
                <a:blip r:embed="rId13"/>
                <a:stretch>
                  <a:fillRect l="-29630" r="-25926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Arc 90"/>
          <p:cNvSpPr/>
          <p:nvPr/>
        </p:nvSpPr>
        <p:spPr>
          <a:xfrm rot="5400000" flipH="1">
            <a:off x="5116252" y="2308684"/>
            <a:ext cx="2079848" cy="2448272"/>
          </a:xfrm>
          <a:prstGeom prst="arc">
            <a:avLst>
              <a:gd name="adj1" fmla="val 10967504"/>
              <a:gd name="adj2" fmla="val 1618487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Arc 91"/>
          <p:cNvSpPr/>
          <p:nvPr/>
        </p:nvSpPr>
        <p:spPr>
          <a:xfrm rot="16200000" flipH="1">
            <a:off x="8068580" y="4684948"/>
            <a:ext cx="2079848" cy="2448272"/>
          </a:xfrm>
          <a:prstGeom prst="arc">
            <a:avLst>
              <a:gd name="adj1" fmla="val 10967504"/>
              <a:gd name="adj2" fmla="val 1618487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1556" y="6093296"/>
                <a:ext cx="2934566" cy="60016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Comparing </a:t>
                </a:r>
                <a14:m>
                  <m:oMath xmlns:m="http://schemas.openxmlformats.org/officeDocument/2006/math">
                    <m:r>
                      <a:rPr lang="en-US" sz="11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1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there is a change of sign</a:t>
                </a:r>
              </a:p>
              <a:p>
                <a:pPr algn="ctr"/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There can be an odd number of roots</a:t>
                </a:r>
                <a:endParaRPr lang="en-GB" sz="11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56" y="6093296"/>
                <a:ext cx="2934566" cy="600164"/>
              </a:xfrm>
              <a:prstGeom prst="rect">
                <a:avLst/>
              </a:prstGeom>
              <a:blipFill>
                <a:blip r:embed="rId14"/>
                <a:stretch>
                  <a:fillRect b="-490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3055892" y="6093296"/>
                <a:ext cx="3024336" cy="60016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Comparing </a:t>
                </a:r>
                <a14:m>
                  <m:oMath xmlns:m="http://schemas.openxmlformats.org/officeDocument/2006/math">
                    <m:r>
                      <a:rPr lang="en-US" sz="11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1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there is no change of sign</a:t>
                </a:r>
              </a:p>
              <a:p>
                <a:pPr algn="ctr"/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There can be an even number of roots</a:t>
                </a:r>
                <a:endParaRPr lang="en-GB" sz="11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5892" y="6093296"/>
                <a:ext cx="3024336" cy="600164"/>
              </a:xfrm>
              <a:prstGeom prst="rect">
                <a:avLst/>
              </a:prstGeom>
              <a:blipFill>
                <a:blip r:embed="rId15"/>
                <a:stretch>
                  <a:fillRect b="-490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4" name="Group 93"/>
          <p:cNvGrpSpPr/>
          <p:nvPr/>
        </p:nvGrpSpPr>
        <p:grpSpPr>
          <a:xfrm>
            <a:off x="4211960" y="4581128"/>
            <a:ext cx="144016" cy="144016"/>
            <a:chOff x="5292080" y="5445224"/>
            <a:chExt cx="144016" cy="144016"/>
          </a:xfrm>
        </p:grpSpPr>
        <p:cxnSp>
          <p:nvCxnSpPr>
            <p:cNvPr id="95" name="Straight Connector 94"/>
            <p:cNvCxnSpPr/>
            <p:nvPr/>
          </p:nvCxnSpPr>
          <p:spPr>
            <a:xfrm>
              <a:off x="5292080" y="5445224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H="1">
              <a:off x="5292080" y="5445224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 96"/>
          <p:cNvGrpSpPr/>
          <p:nvPr/>
        </p:nvGrpSpPr>
        <p:grpSpPr>
          <a:xfrm>
            <a:off x="5004048" y="4581128"/>
            <a:ext cx="144016" cy="144016"/>
            <a:chOff x="5292080" y="5445224"/>
            <a:chExt cx="144016" cy="144016"/>
          </a:xfrm>
        </p:grpSpPr>
        <p:cxnSp>
          <p:nvCxnSpPr>
            <p:cNvPr id="98" name="Straight Connector 97"/>
            <p:cNvCxnSpPr/>
            <p:nvPr/>
          </p:nvCxnSpPr>
          <p:spPr>
            <a:xfrm>
              <a:off x="5292080" y="5445224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H="1">
              <a:off x="5292080" y="5445224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6152236" y="6093296"/>
                <a:ext cx="2915816" cy="60016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Comparing </a:t>
                </a:r>
                <a14:m>
                  <m:oMath xmlns:m="http://schemas.openxmlformats.org/officeDocument/2006/math">
                    <m:r>
                      <a:rPr lang="en-US" sz="11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1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there is a change of sign</a:t>
                </a:r>
              </a:p>
              <a:p>
                <a:pPr algn="ctr"/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There could be no roots</a:t>
                </a:r>
                <a:endParaRPr lang="en-GB" sz="11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2236" y="6093296"/>
                <a:ext cx="2915816" cy="600164"/>
              </a:xfrm>
              <a:prstGeom prst="rect">
                <a:avLst/>
              </a:prstGeom>
              <a:blipFill>
                <a:blip r:embed="rId16"/>
                <a:stretch>
                  <a:fillRect b="-490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1" name="Straight Connector 100"/>
          <p:cNvCxnSpPr/>
          <p:nvPr/>
        </p:nvCxnSpPr>
        <p:spPr>
          <a:xfrm>
            <a:off x="2555776" y="3284984"/>
            <a:ext cx="0" cy="2520280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3779912" y="3284984"/>
            <a:ext cx="0" cy="2520280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5580112" y="3284984"/>
            <a:ext cx="0" cy="2520280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6804248" y="3284984"/>
            <a:ext cx="0" cy="2520280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8604448" y="3284984"/>
            <a:ext cx="0" cy="2520280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7214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65" grpId="0"/>
      <p:bldP spid="66" grpId="0"/>
      <p:bldP spid="69" grpId="0"/>
      <p:bldP spid="70" grpId="0"/>
      <p:bldP spid="71" grpId="0" animBg="1"/>
      <p:bldP spid="2" grpId="0" animBg="1"/>
      <p:bldP spid="16" grpId="0"/>
      <p:bldP spid="86" grpId="0"/>
      <p:bldP spid="87" grpId="0"/>
      <p:bldP spid="88" grpId="0"/>
      <p:bldP spid="89" grpId="0"/>
      <p:bldP spid="90" grpId="0"/>
      <p:bldP spid="91" grpId="0" animBg="1"/>
      <p:bldP spid="92" grpId="0" animBg="1"/>
      <p:bldP spid="17" grpId="0" animBg="1"/>
      <p:bldP spid="93" grpId="0" animBg="1"/>
      <p:bldP spid="10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975464" cy="4774474"/>
              </a:xfrm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need to be able to use numerical methods to locate roots of equations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The graph of the function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=54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−225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+309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−140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 is shown in the diagram.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</a:t>
                </a:r>
                <a:r>
                  <a:rPr lang="en-GB" sz="1400" dirty="0">
                    <a:latin typeface="Comic Sans MS" pitchFamily="66" charset="0"/>
                  </a:rPr>
                  <a:t> student observes that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(1.1)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(1.6)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are both negative and states that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1400" dirty="0">
                    <a:latin typeface="Comic Sans MS" pitchFamily="66" charset="0"/>
                  </a:rPr>
                  <a:t> has no roots in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1.1,1.6</m:t>
                        </m:r>
                      </m:e>
                    </m:d>
                  </m:oMath>
                </a14:m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Explain, referring to the diagram, why the student is incorrect</a:t>
                </a:r>
              </a:p>
              <a:p>
                <a:pPr marL="342900" indent="-342900" algn="ctr">
                  <a:buAutoNum type="alphaLcParenR"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Calculate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(1.3)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(1.5)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(1.7)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use your answer to explain why there are at least 3 roots in the interval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1.1&lt;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&lt;1.7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975464" cy="4774474"/>
              </a:xfrm>
              <a:blipFill>
                <a:blip r:embed="rId2"/>
                <a:stretch>
                  <a:fillRect l="-307" t="-766" r="-13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Numerical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10A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5796136" y="1556792"/>
            <a:ext cx="0" cy="255161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5436096" y="2924944"/>
            <a:ext cx="2623617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8100390" y="2780927"/>
                <a:ext cx="226423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0390" y="2780927"/>
                <a:ext cx="226423" cy="24622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724128" y="1268760"/>
                <a:ext cx="226423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1268760"/>
                <a:ext cx="226423" cy="246221"/>
              </a:xfrm>
              <a:prstGeom prst="rect">
                <a:avLst/>
              </a:prstGeom>
              <a:blipFill>
                <a:blip r:embed="rId4"/>
                <a:stretch>
                  <a:fillRect l="-8108" r="-5405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Freeform 54"/>
          <p:cNvSpPr/>
          <p:nvPr/>
        </p:nvSpPr>
        <p:spPr>
          <a:xfrm>
            <a:off x="6732240" y="1481826"/>
            <a:ext cx="1151141" cy="2646983"/>
          </a:xfrm>
          <a:custGeom>
            <a:avLst/>
            <a:gdLst>
              <a:gd name="connsiteX0" fmla="*/ 0 w 2090057"/>
              <a:gd name="connsiteY0" fmla="*/ 2211977 h 2211977"/>
              <a:gd name="connsiteX1" fmla="*/ 862148 w 2090057"/>
              <a:gd name="connsiteY1" fmla="*/ 182880 h 2211977"/>
              <a:gd name="connsiteX2" fmla="*/ 1567543 w 2090057"/>
              <a:gd name="connsiteY2" fmla="*/ 1593669 h 2211977"/>
              <a:gd name="connsiteX3" fmla="*/ 2090057 w 2090057"/>
              <a:gd name="connsiteY3" fmla="*/ 0 h 2211977"/>
              <a:gd name="connsiteX0" fmla="*/ 0 w 2227484"/>
              <a:gd name="connsiteY0" fmla="*/ 2646983 h 2646983"/>
              <a:gd name="connsiteX1" fmla="*/ 862148 w 2227484"/>
              <a:gd name="connsiteY1" fmla="*/ 617886 h 2646983"/>
              <a:gd name="connsiteX2" fmla="*/ 1567543 w 2227484"/>
              <a:gd name="connsiteY2" fmla="*/ 2028675 h 2646983"/>
              <a:gd name="connsiteX3" fmla="*/ 2227484 w 2227484"/>
              <a:gd name="connsiteY3" fmla="*/ 0 h 2646983"/>
              <a:gd name="connsiteX0" fmla="*/ 0 w 2227484"/>
              <a:gd name="connsiteY0" fmla="*/ 2646983 h 2646983"/>
              <a:gd name="connsiteX1" fmla="*/ 862148 w 2227484"/>
              <a:gd name="connsiteY1" fmla="*/ 617886 h 2646983"/>
              <a:gd name="connsiteX2" fmla="*/ 1601901 w 2227484"/>
              <a:gd name="connsiteY2" fmla="*/ 2028675 h 2646983"/>
              <a:gd name="connsiteX3" fmla="*/ 2227484 w 2227484"/>
              <a:gd name="connsiteY3" fmla="*/ 0 h 2646983"/>
              <a:gd name="connsiteX0" fmla="*/ 0 w 2227484"/>
              <a:gd name="connsiteY0" fmla="*/ 2646983 h 2646983"/>
              <a:gd name="connsiteX1" fmla="*/ 862148 w 2227484"/>
              <a:gd name="connsiteY1" fmla="*/ 617886 h 2646983"/>
              <a:gd name="connsiteX2" fmla="*/ 1601901 w 2227484"/>
              <a:gd name="connsiteY2" fmla="*/ 2028675 h 2646983"/>
              <a:gd name="connsiteX3" fmla="*/ 2227484 w 2227484"/>
              <a:gd name="connsiteY3" fmla="*/ 0 h 2646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7484" h="2646983">
                <a:moveTo>
                  <a:pt x="0" y="2646983"/>
                </a:moveTo>
                <a:cubicBezTo>
                  <a:pt x="300445" y="1683960"/>
                  <a:pt x="595164" y="720937"/>
                  <a:pt x="862148" y="617886"/>
                </a:cubicBezTo>
                <a:cubicBezTo>
                  <a:pt x="1129132" y="514835"/>
                  <a:pt x="1339988" y="2087268"/>
                  <a:pt x="1601901" y="2028675"/>
                </a:cubicBezTo>
                <a:cubicBezTo>
                  <a:pt x="1863814" y="1970082"/>
                  <a:pt x="2068552" y="781594"/>
                  <a:pt x="2227484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6804248" y="2924944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660232" y="3068960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1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7812360" y="2924944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7668344" y="306896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2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 rot="16200000">
            <a:off x="5868144" y="1916832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6200000">
            <a:off x="5868144" y="3861048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940152" y="1844824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1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940152" y="3789040"/>
            <a:ext cx="3401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-1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4067944" y="4869160"/>
            <a:ext cx="648072" cy="5154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4860032" y="4437112"/>
            <a:ext cx="409753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If there is no sign change, although there could be no roots, it is also possible that there are 2, 4, 6, or any even number amount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From the diagram, since the curve crosses that axis 3 times, it is possible that there are actually 2 roots in the interval given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66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975464" cy="4774474"/>
              </a:xfrm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need to be able to use numerical methods to locate roots of equations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The graph of the function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=54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−225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+309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−140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 is shown in the diagram.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</a:t>
                </a:r>
                <a:r>
                  <a:rPr lang="en-GB" sz="1400" dirty="0">
                    <a:latin typeface="Comic Sans MS" pitchFamily="66" charset="0"/>
                  </a:rPr>
                  <a:t> student observes that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(1.1)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(1.6)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are both negative and states that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1400" dirty="0">
                    <a:latin typeface="Comic Sans MS" pitchFamily="66" charset="0"/>
                  </a:rPr>
                  <a:t> has no roots in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1.1,1.6</m:t>
                        </m:r>
                      </m:e>
                    </m:d>
                  </m:oMath>
                </a14:m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Explain, referring to the diagram, why the student is incorrect</a:t>
                </a:r>
              </a:p>
              <a:p>
                <a:pPr marL="342900" indent="-342900" algn="ctr">
                  <a:buAutoNum type="alphaLcParenR"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Calculate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(1.3)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(1.5)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(1.7)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use your answer to explain why there are at least 3 roots in the interval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1.1&lt;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&lt;1.7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975464" cy="4774474"/>
              </a:xfrm>
              <a:blipFill>
                <a:blip r:embed="rId2"/>
                <a:stretch>
                  <a:fillRect l="-307" t="-766" r="-13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Numerical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10A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5796136" y="1556792"/>
            <a:ext cx="0" cy="255161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5436096" y="2924944"/>
            <a:ext cx="2623617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8100390" y="2780927"/>
                <a:ext cx="226423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0390" y="2780927"/>
                <a:ext cx="226423" cy="24622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724128" y="1268760"/>
                <a:ext cx="226423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1268760"/>
                <a:ext cx="226423" cy="246221"/>
              </a:xfrm>
              <a:prstGeom prst="rect">
                <a:avLst/>
              </a:prstGeom>
              <a:blipFill>
                <a:blip r:embed="rId4"/>
                <a:stretch>
                  <a:fillRect l="-8108" r="-5405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Freeform 54"/>
          <p:cNvSpPr/>
          <p:nvPr/>
        </p:nvSpPr>
        <p:spPr>
          <a:xfrm>
            <a:off x="6732240" y="1481826"/>
            <a:ext cx="1151141" cy="2646983"/>
          </a:xfrm>
          <a:custGeom>
            <a:avLst/>
            <a:gdLst>
              <a:gd name="connsiteX0" fmla="*/ 0 w 2090057"/>
              <a:gd name="connsiteY0" fmla="*/ 2211977 h 2211977"/>
              <a:gd name="connsiteX1" fmla="*/ 862148 w 2090057"/>
              <a:gd name="connsiteY1" fmla="*/ 182880 h 2211977"/>
              <a:gd name="connsiteX2" fmla="*/ 1567543 w 2090057"/>
              <a:gd name="connsiteY2" fmla="*/ 1593669 h 2211977"/>
              <a:gd name="connsiteX3" fmla="*/ 2090057 w 2090057"/>
              <a:gd name="connsiteY3" fmla="*/ 0 h 2211977"/>
              <a:gd name="connsiteX0" fmla="*/ 0 w 2227484"/>
              <a:gd name="connsiteY0" fmla="*/ 2646983 h 2646983"/>
              <a:gd name="connsiteX1" fmla="*/ 862148 w 2227484"/>
              <a:gd name="connsiteY1" fmla="*/ 617886 h 2646983"/>
              <a:gd name="connsiteX2" fmla="*/ 1567543 w 2227484"/>
              <a:gd name="connsiteY2" fmla="*/ 2028675 h 2646983"/>
              <a:gd name="connsiteX3" fmla="*/ 2227484 w 2227484"/>
              <a:gd name="connsiteY3" fmla="*/ 0 h 2646983"/>
              <a:gd name="connsiteX0" fmla="*/ 0 w 2227484"/>
              <a:gd name="connsiteY0" fmla="*/ 2646983 h 2646983"/>
              <a:gd name="connsiteX1" fmla="*/ 862148 w 2227484"/>
              <a:gd name="connsiteY1" fmla="*/ 617886 h 2646983"/>
              <a:gd name="connsiteX2" fmla="*/ 1601901 w 2227484"/>
              <a:gd name="connsiteY2" fmla="*/ 2028675 h 2646983"/>
              <a:gd name="connsiteX3" fmla="*/ 2227484 w 2227484"/>
              <a:gd name="connsiteY3" fmla="*/ 0 h 2646983"/>
              <a:gd name="connsiteX0" fmla="*/ 0 w 2227484"/>
              <a:gd name="connsiteY0" fmla="*/ 2646983 h 2646983"/>
              <a:gd name="connsiteX1" fmla="*/ 862148 w 2227484"/>
              <a:gd name="connsiteY1" fmla="*/ 617886 h 2646983"/>
              <a:gd name="connsiteX2" fmla="*/ 1601901 w 2227484"/>
              <a:gd name="connsiteY2" fmla="*/ 2028675 h 2646983"/>
              <a:gd name="connsiteX3" fmla="*/ 2227484 w 2227484"/>
              <a:gd name="connsiteY3" fmla="*/ 0 h 2646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7484" h="2646983">
                <a:moveTo>
                  <a:pt x="0" y="2646983"/>
                </a:moveTo>
                <a:cubicBezTo>
                  <a:pt x="300445" y="1683960"/>
                  <a:pt x="595164" y="720937"/>
                  <a:pt x="862148" y="617886"/>
                </a:cubicBezTo>
                <a:cubicBezTo>
                  <a:pt x="1129132" y="514835"/>
                  <a:pt x="1339988" y="2087268"/>
                  <a:pt x="1601901" y="2028675"/>
                </a:cubicBezTo>
                <a:cubicBezTo>
                  <a:pt x="1863814" y="1970082"/>
                  <a:pt x="2068552" y="781594"/>
                  <a:pt x="2227484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6804248" y="2924944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660232" y="3068960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1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7812360" y="2924944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7668344" y="306896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2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 rot="16200000">
            <a:off x="5868144" y="1916832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6200000">
            <a:off x="5868144" y="3861048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940152" y="1844824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1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940152" y="3789040"/>
            <a:ext cx="3401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-1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716016" y="4293096"/>
                <a:ext cx="152304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1.1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=−0.476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4293096"/>
                <a:ext cx="1523045" cy="246221"/>
              </a:xfrm>
              <a:prstGeom prst="rect">
                <a:avLst/>
              </a:prstGeom>
              <a:blipFill>
                <a:blip r:embed="rId5"/>
                <a:stretch>
                  <a:fillRect l="-4418" r="-2410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716016" y="4653136"/>
                <a:ext cx="136915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1.3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=0.088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4653136"/>
                <a:ext cx="1369157" cy="246221"/>
              </a:xfrm>
              <a:prstGeom prst="rect">
                <a:avLst/>
              </a:prstGeom>
              <a:blipFill>
                <a:blip r:embed="rId6"/>
                <a:stretch>
                  <a:fillRect l="-4911" r="-2679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716016" y="5013176"/>
                <a:ext cx="129541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1.5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=−0.5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5013176"/>
                <a:ext cx="1295419" cy="246221"/>
              </a:xfrm>
              <a:prstGeom prst="rect">
                <a:avLst/>
              </a:prstGeom>
              <a:blipFill>
                <a:blip r:embed="rId7"/>
                <a:stretch>
                  <a:fillRect l="-5189" r="-3302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716016" y="5373216"/>
                <a:ext cx="136915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1.7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=0.352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5373216"/>
                <a:ext cx="1369157" cy="246221"/>
              </a:xfrm>
              <a:prstGeom prst="rect">
                <a:avLst/>
              </a:prstGeom>
              <a:blipFill>
                <a:blip r:embed="rId8"/>
                <a:stretch>
                  <a:fillRect l="-4911" r="-3125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427984" y="5733256"/>
                <a:ext cx="4464496" cy="9079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In the intervals given, there are 3 sign changes</a:t>
                </a: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9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That means there are at least 3 roots in the overall interval,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1.1,1.7</m:t>
                        </m:r>
                      </m:e>
                    </m:d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5733256"/>
                <a:ext cx="4464496" cy="907941"/>
              </a:xfrm>
              <a:prstGeom prst="rect">
                <a:avLst/>
              </a:prstGeom>
              <a:blipFill>
                <a:blip r:embed="rId9"/>
                <a:stretch>
                  <a:fillRect t="-671" b="-26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rc 2"/>
          <p:cNvSpPr/>
          <p:nvPr/>
        </p:nvSpPr>
        <p:spPr>
          <a:xfrm flipV="1">
            <a:off x="6156176" y="4437112"/>
            <a:ext cx="288032" cy="360040"/>
          </a:xfrm>
          <a:prstGeom prst="arc">
            <a:avLst>
              <a:gd name="adj1" fmla="val 16200000"/>
              <a:gd name="adj2" fmla="val 5377960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 flipV="1">
            <a:off x="6012160" y="4797152"/>
            <a:ext cx="288032" cy="360040"/>
          </a:xfrm>
          <a:prstGeom prst="arc">
            <a:avLst>
              <a:gd name="adj1" fmla="val 16200000"/>
              <a:gd name="adj2" fmla="val 5377960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 flipV="1">
            <a:off x="6012160" y="5157192"/>
            <a:ext cx="288032" cy="360040"/>
          </a:xfrm>
          <a:prstGeom prst="arc">
            <a:avLst>
              <a:gd name="adj1" fmla="val 16200000"/>
              <a:gd name="adj2" fmla="val 5377960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6372200" y="4437112"/>
            <a:ext cx="1268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Sign change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228184" y="4797152"/>
            <a:ext cx="1268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Sign change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28184" y="5157192"/>
            <a:ext cx="1268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Sign change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8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/>
      <p:bldP spid="22" grpId="0"/>
      <p:bldP spid="23" grpId="0"/>
      <p:bldP spid="3" grpId="0" animBg="1"/>
      <p:bldP spid="27" grpId="0" animBg="1"/>
      <p:bldP spid="28" grpId="0" animBg="1"/>
      <p:bldP spid="29" grpId="0"/>
      <p:bldP spid="30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975464" cy="4774474"/>
              </a:xfrm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need to be able to use numerical methods to locate roots of equations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Using the same axes, sketch the graphs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𝑙𝑛𝑥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itchFamily="66" charset="0"/>
                  </a:rPr>
                  <a:t>. Explain how your diagram shows that the function     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𝑙𝑛𝑥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itchFamily="66" charset="0"/>
                  </a:rPr>
                  <a:t> has only one root</a:t>
                </a:r>
              </a:p>
              <a:p>
                <a:pPr marL="342900" indent="-342900" algn="ctr">
                  <a:buAutoNum type="alphaLcParenR"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Show that this root lies in the interval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1.7&lt;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&lt;1.8</m:t>
                    </m:r>
                  </m:oMath>
                </a14:m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Given that the root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show that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=1.753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correct to 3 decimal places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975464" cy="4774474"/>
              </a:xfrm>
              <a:blipFill>
                <a:blip r:embed="rId2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Numerical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10A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6732240" y="1484784"/>
            <a:ext cx="0" cy="255161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5436096" y="2852936"/>
            <a:ext cx="2623617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8100390" y="2708919"/>
                <a:ext cx="226423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0390" y="2708919"/>
                <a:ext cx="226423" cy="24622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588224" y="1196752"/>
                <a:ext cx="226423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1196752"/>
                <a:ext cx="226423" cy="246221"/>
              </a:xfrm>
              <a:prstGeom prst="rect">
                <a:avLst/>
              </a:prstGeom>
              <a:blipFill>
                <a:blip r:embed="rId4"/>
                <a:stretch>
                  <a:fillRect l="-8108" r="-5405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Arrow Connector 35"/>
          <p:cNvCxnSpPr/>
          <p:nvPr/>
        </p:nvCxnSpPr>
        <p:spPr>
          <a:xfrm>
            <a:off x="7092280" y="2852936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948264" y="2996952"/>
            <a:ext cx="2535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1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7452320" y="2852936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7812360" y="2852936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6012160" y="2852936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6372200" y="2852936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5652120" y="2852936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308304" y="2996952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2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668344" y="2996952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3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463220" y="2996952"/>
            <a:ext cx="3433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-3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836084" y="2996952"/>
            <a:ext cx="3433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-2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208948" y="2996952"/>
            <a:ext cx="3177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-1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4" name="Arc 3"/>
          <p:cNvSpPr/>
          <p:nvPr/>
        </p:nvSpPr>
        <p:spPr>
          <a:xfrm rot="16200000" flipH="1">
            <a:off x="6923112" y="141784"/>
            <a:ext cx="2498576" cy="2592288"/>
          </a:xfrm>
          <a:prstGeom prst="arc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Arc 67"/>
          <p:cNvSpPr/>
          <p:nvPr/>
        </p:nvSpPr>
        <p:spPr>
          <a:xfrm rot="5400000" flipH="1">
            <a:off x="4042792" y="2950096"/>
            <a:ext cx="2498576" cy="2592288"/>
          </a:xfrm>
          <a:prstGeom prst="arc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Arc 68"/>
          <p:cNvSpPr/>
          <p:nvPr/>
        </p:nvSpPr>
        <p:spPr>
          <a:xfrm flipH="1">
            <a:off x="6804248" y="1844824"/>
            <a:ext cx="4104456" cy="4104456"/>
          </a:xfrm>
          <a:prstGeom prst="arc">
            <a:avLst>
              <a:gd name="adj1" fmla="val 17930102"/>
              <a:gd name="adj2" fmla="val 0"/>
            </a:avLst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948264" y="1052736"/>
                <a:ext cx="480196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264" y="1052736"/>
                <a:ext cx="480196" cy="404726"/>
              </a:xfrm>
              <a:prstGeom prst="rect">
                <a:avLst/>
              </a:prstGeom>
              <a:blipFill>
                <a:blip r:embed="rId5"/>
                <a:stretch>
                  <a:fillRect l="-8861" t="-1515" r="-7595"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7956376" y="1916832"/>
                <a:ext cx="63889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𝑙𝑛𝑥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6376" y="1916832"/>
                <a:ext cx="638893" cy="215444"/>
              </a:xfrm>
              <a:prstGeom prst="rect">
                <a:avLst/>
              </a:prstGeom>
              <a:blipFill>
                <a:blip r:embed="rId6"/>
                <a:stretch>
                  <a:fillRect l="-5714" r="-5714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572000" y="4437112"/>
            <a:ext cx="44262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roots of an equation are where it is equal to 0.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940152" y="4797152"/>
                <a:ext cx="1134926" cy="4970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𝑙𝑛𝑥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4797152"/>
                <a:ext cx="1134926" cy="49705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/>
              <p:cNvSpPr/>
              <p:nvPr/>
            </p:nvSpPr>
            <p:spPr>
              <a:xfrm>
                <a:off x="6228184" y="5373216"/>
                <a:ext cx="821122" cy="4970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𝑙𝑛𝑥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1" name="Rectangle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5373216"/>
                <a:ext cx="821122" cy="49705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Box 71"/>
          <p:cNvSpPr txBox="1"/>
          <p:nvPr/>
        </p:nvSpPr>
        <p:spPr>
          <a:xfrm>
            <a:off x="4408245" y="5949280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So the roots of the equation will be where the graphs cross, and we can see that they only cross in one place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3" name="Arc 72"/>
          <p:cNvSpPr/>
          <p:nvPr/>
        </p:nvSpPr>
        <p:spPr>
          <a:xfrm flipV="1">
            <a:off x="6948264" y="5085184"/>
            <a:ext cx="288032" cy="576064"/>
          </a:xfrm>
          <a:prstGeom prst="arc">
            <a:avLst>
              <a:gd name="adj1" fmla="val 16200000"/>
              <a:gd name="adj2" fmla="val 5377960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7164288" y="5157192"/>
                <a:ext cx="792088" cy="3965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Add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288" y="5157192"/>
                <a:ext cx="792088" cy="396519"/>
              </a:xfrm>
              <a:prstGeom prst="rect">
                <a:avLst/>
              </a:prstGeom>
              <a:blipFill>
                <a:blip r:embed="rId9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7121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7" grpId="0"/>
      <p:bldP spid="54" grpId="0"/>
      <p:bldP spid="63" grpId="0"/>
      <p:bldP spid="64" grpId="0"/>
      <p:bldP spid="66" grpId="0"/>
      <p:bldP spid="67" grpId="0"/>
      <p:bldP spid="4" grpId="0" animBg="1"/>
      <p:bldP spid="68" grpId="0" animBg="1"/>
      <p:bldP spid="69" grpId="0" animBg="1"/>
      <p:bldP spid="5" grpId="0"/>
      <p:bldP spid="70" grpId="0"/>
      <p:bldP spid="7" grpId="0"/>
      <p:bldP spid="8" grpId="0"/>
      <p:bldP spid="71" grpId="0"/>
      <p:bldP spid="72" grpId="0"/>
      <p:bldP spid="73" grpId="0" animBg="1"/>
      <p:bldP spid="7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FEA3998-E7C3-46FC-81B2-967152599E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E8FE912-B05E-4084-BC48-540F153C71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BFB9E5F-A980-4A46-A3A8-AE777E6B4241}">
  <ds:schemaRefs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2628</TotalTime>
  <Words>1927</Words>
  <Application>Microsoft Office PowerPoint</Application>
  <PresentationFormat>On-screen Show (4:3)</PresentationFormat>
  <Paragraphs>251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Cambria Math</vt:lpstr>
      <vt:lpstr>Comic Sans MS</vt:lpstr>
      <vt:lpstr>Pristina</vt:lpstr>
      <vt:lpstr>Wingdings</vt:lpstr>
      <vt:lpstr>Office Theme</vt:lpstr>
      <vt:lpstr>PowerPoint Presentation</vt:lpstr>
      <vt:lpstr>Prior Knowledge Check</vt:lpstr>
      <vt:lpstr>PowerPoint Presentation</vt:lpstr>
      <vt:lpstr>Numerical Methods</vt:lpstr>
      <vt:lpstr>Numerical Methods</vt:lpstr>
      <vt:lpstr>Numerical Methods</vt:lpstr>
      <vt:lpstr>Numerical Methods</vt:lpstr>
      <vt:lpstr>Numerical Methods</vt:lpstr>
      <vt:lpstr>Numerical Methods</vt:lpstr>
      <vt:lpstr>Numerical Methods</vt:lpstr>
      <vt:lpstr>Numerical Methods</vt:lpstr>
      <vt:lpstr>Numerical Methods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Gareth Westwater</cp:lastModifiedBy>
  <cp:revision>667</cp:revision>
  <dcterms:created xsi:type="dcterms:W3CDTF">2018-04-30T00:32:33Z</dcterms:created>
  <dcterms:modified xsi:type="dcterms:W3CDTF">2021-02-09T07:27:42Z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