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9" r:id="rId6"/>
    <p:sldId id="27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63" r:id="rId15"/>
    <p:sldId id="264" r:id="rId16"/>
    <p:sldId id="276" r:id="rId17"/>
    <p:sldId id="265" r:id="rId18"/>
    <p:sldId id="266" r:id="rId19"/>
    <p:sldId id="277" r:id="rId20"/>
    <p:sldId id="278" r:id="rId21"/>
    <p:sldId id="267" r:id="rId22"/>
    <p:sldId id="26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m6Y5x3foZA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679198" y="1964165"/>
            <a:ext cx="578562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Statistics</a:t>
            </a:r>
          </a:p>
          <a:p>
            <a:pPr algn="ctr"/>
            <a:r>
              <a:rPr lang="en-US" altLang="ja-JP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Data Collection</a:t>
            </a:r>
            <a:endParaRPr lang="ja-JP" alt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64447" y="403933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yacht club with 100 members are listed alphabetically in the club’s membership book. The committee wants to take a sample of 12 members to fill in a questionnaire.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how they could use a random number generator to generate the sample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Explain how they could use a lottery system to generate the sample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543292" y="3622766"/>
            <a:ext cx="959039" cy="74022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28289" y="2497922"/>
            <a:ext cx="40931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They could assign each member a number from 1-100. Then they could generate 12 numbers and choose the members that were assigned those numbers.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89119" y="5222100"/>
            <a:ext cx="1088275" cy="3073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40742" y="4678827"/>
            <a:ext cx="3719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They could write all the members’ names on hats, and then draw out 12 members to make up the sample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factory manager wants to find out what his workers think of the canteen facilities. He decides to give a questionnaire to a sample of 80 workers. It is believed that different age groups will have different opinions.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number of workers in each age bracket.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sampling method should be used?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How many workers should be selected from each age bracket?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6263"/>
              </p:ext>
            </p:extLst>
          </p:nvPr>
        </p:nvGraphicFramePr>
        <p:xfrm>
          <a:off x="4580709" y="1344748"/>
          <a:ext cx="262128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358852315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2244762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Age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43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18-32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75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12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33-47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4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48-62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48958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93282" y="801188"/>
            <a:ext cx="182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Total workers = 300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4526" y="549510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Stratified Sampling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58343" y="3139440"/>
                <a:ext cx="4593772" cy="1184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a fraction,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75</m:t>
                        </m:r>
                      </m:num>
                      <m:den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workers are from 18-32</a:t>
                </a:r>
              </a:p>
              <a:p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We need the same fraction, but of 80 workers to be selected…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8343" y="3139440"/>
                <a:ext cx="4593772" cy="1184235"/>
              </a:xfrm>
              <a:prstGeom prst="rect">
                <a:avLst/>
              </a:prstGeom>
              <a:blipFill>
                <a:blip r:embed="rId2"/>
                <a:stretch>
                  <a:fillRect l="-663" b="-61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25738" y="4415246"/>
                <a:ext cx="1288869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5738" y="4415246"/>
                <a:ext cx="1288869" cy="5599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30388" y="5124994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388" y="5124994"/>
                <a:ext cx="69233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107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512254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factory manager wants to find out what his workers think of the canteen facilities. He decides to give a questionnaire to a sample of 80 workers. It is believed that different age groups will have different opinions.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table to the right shows the number of workers in each age bracket.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sampling method should be used?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How many workers should be selected from each age bracket?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06263"/>
              </p:ext>
            </p:extLst>
          </p:nvPr>
        </p:nvGraphicFramePr>
        <p:xfrm>
          <a:off x="4580709" y="1344748"/>
          <a:ext cx="262128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0640">
                  <a:extLst>
                    <a:ext uri="{9D8B030D-6E8A-4147-A177-3AD203B41FA5}">
                      <a16:colId xmlns:a16="http://schemas.microsoft.com/office/drawing/2014/main" val="3588523151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val="22447625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Age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436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18-32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75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81219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33-47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140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74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48-62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mic Sans MS" panose="030F0702030302020204" pitchFamily="66" charset="0"/>
                        </a:rPr>
                        <a:t>85</a:t>
                      </a:r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48958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93282" y="801188"/>
            <a:ext cx="1828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Total workers = 300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4526" y="549510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Stratified Sampling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23955" y="2987040"/>
                <a:ext cx="1288869" cy="5599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140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955" y="2987040"/>
                <a:ext cx="1288869" cy="55996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89565" y="364453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37.3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565" y="3644537"/>
                <a:ext cx="692331" cy="338554"/>
              </a:xfrm>
              <a:prstGeom prst="rect">
                <a:avLst/>
              </a:prstGeom>
              <a:blipFill>
                <a:blip r:embed="rId3"/>
                <a:stretch>
                  <a:fillRect r="-78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62" y="1724297"/>
                <a:ext cx="69233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09063" y="2982686"/>
                <a:ext cx="1288869" cy="5761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85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9063" y="2982686"/>
                <a:ext cx="1288869" cy="5761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74673" y="3640183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22.7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673" y="3640183"/>
                <a:ext cx="692331" cy="338554"/>
              </a:xfrm>
              <a:prstGeom prst="rect">
                <a:avLst/>
              </a:prstGeom>
              <a:blipFill>
                <a:blip r:embed="rId6"/>
                <a:stretch>
                  <a:fillRect r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85211" y="4101737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11" y="4101737"/>
                <a:ext cx="692331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70319" y="4097383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0319" y="4097383"/>
                <a:ext cx="692331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171508" y="2094411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508" y="2094411"/>
                <a:ext cx="69233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167152" y="2464526"/>
                <a:ext cx="69233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23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152" y="2464526"/>
                <a:ext cx="69233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489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51225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286788"/>
              </p:ext>
            </p:extLst>
          </p:nvPr>
        </p:nvGraphicFramePr>
        <p:xfrm>
          <a:off x="461555" y="2342607"/>
          <a:ext cx="8247018" cy="39333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216">
                  <a:extLst>
                    <a:ext uri="{9D8B030D-6E8A-4147-A177-3AD203B41FA5}">
                      <a16:colId xmlns:a16="http://schemas.microsoft.com/office/drawing/2014/main" val="2510776852"/>
                    </a:ext>
                  </a:extLst>
                </a:gridCol>
                <a:gridCol w="3021875">
                  <a:extLst>
                    <a:ext uri="{9D8B030D-6E8A-4147-A177-3AD203B41FA5}">
                      <a16:colId xmlns:a16="http://schemas.microsoft.com/office/drawing/2014/main" val="221733236"/>
                    </a:ext>
                  </a:extLst>
                </a:gridCol>
                <a:gridCol w="3378927">
                  <a:extLst>
                    <a:ext uri="{9D8B030D-6E8A-4147-A177-3AD203B41FA5}">
                      <a16:colId xmlns:a16="http://schemas.microsoft.com/office/drawing/2014/main" val="2494615963"/>
                    </a:ext>
                  </a:extLst>
                </a:gridCol>
              </a:tblGrid>
              <a:tr h="1015998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Disadvantages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111979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Simple random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Free of bias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Easy and cheap to implement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Every unit has an equal chance of selection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Not suitable for a large population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or sample size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A sampling frame is needed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233882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Systematic</a:t>
                      </a:r>
                      <a:r>
                        <a:rPr lang="en-US" sz="1800" baseline="0" dirty="0">
                          <a:latin typeface="Comic Sans MS" panose="030F0702030302020204" pitchFamily="66" charset="0"/>
                        </a:rPr>
                        <a:t>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Simple and quick to use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Suitable for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large samples and populations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A sampling frame is needed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Possible bias as units do not have an equal chance of selection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52025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Stratified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Sample accurately reflects the population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Guarantees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proportional representation of groups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Population must be classified into groups which can be time-consuming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Selection within a group has the same issues as simple random sampling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67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920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1C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408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non-random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1416" y="2429691"/>
            <a:ext cx="187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Quota Sampling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7874" y="2451463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Opportunity Sampling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062" y="2917371"/>
            <a:ext cx="3370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In Quota sampling, an interviewer or researcher selects a sample that reflects the characteristics of the group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8604" y="4319451"/>
            <a:ext cx="337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So an interviewer might meet with factory members to determine their characteristics, and choose the sample from that information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2446" y="2921725"/>
            <a:ext cx="3370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In Opportunity sampling, the sample is taken from people available at the time and who fit the criteria needed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5988" y="4323805"/>
            <a:ext cx="3370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An example would be speaking with people who are leaving a supermarket, in order to get their opinions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42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non-random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968979"/>
              </p:ext>
            </p:extLst>
          </p:nvPr>
        </p:nvGraphicFramePr>
        <p:xfrm>
          <a:off x="487681" y="2194561"/>
          <a:ext cx="8247018" cy="33934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216">
                  <a:extLst>
                    <a:ext uri="{9D8B030D-6E8A-4147-A177-3AD203B41FA5}">
                      <a16:colId xmlns:a16="http://schemas.microsoft.com/office/drawing/2014/main" val="2510776852"/>
                    </a:ext>
                  </a:extLst>
                </a:gridCol>
                <a:gridCol w="3021875">
                  <a:extLst>
                    <a:ext uri="{9D8B030D-6E8A-4147-A177-3AD203B41FA5}">
                      <a16:colId xmlns:a16="http://schemas.microsoft.com/office/drawing/2014/main" val="221733236"/>
                    </a:ext>
                  </a:extLst>
                </a:gridCol>
                <a:gridCol w="3378927">
                  <a:extLst>
                    <a:ext uri="{9D8B030D-6E8A-4147-A177-3AD203B41FA5}">
                      <a16:colId xmlns:a16="http://schemas.microsoft.com/office/drawing/2014/main" val="2494615963"/>
                    </a:ext>
                  </a:extLst>
                </a:gridCol>
              </a:tblGrid>
              <a:tr h="1015998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Disadvantages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111979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Quota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Allows a small sample to represent the population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No sampling frame required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Quick and inexpensive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Allows comparison between groups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Potential for bias to be introduced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Can take time to divide the population into groups after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A more in-depth study would require an increasing number of different groups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Some people might not be willing to take part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233882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Opportunity</a:t>
                      </a:r>
                      <a:r>
                        <a:rPr lang="en-US" sz="1800" baseline="0" dirty="0">
                          <a:latin typeface="Comic Sans MS" panose="030F0702030302020204" pitchFamily="66" charset="0"/>
                        </a:rPr>
                        <a:t>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Easy to carry out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Inexpensive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Unlikely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to give a proportional sample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Researcher’s ability can affect the outcome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People might not want to be interviewed/asked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5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222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1D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78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various different types of data which can be used in statistics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0458" y="2238102"/>
            <a:ext cx="2109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Quantitative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6469" y="2695301"/>
            <a:ext cx="2799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is numerical, such as height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4482" y="3461656"/>
            <a:ext cx="2007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Qualitative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0493" y="3918855"/>
            <a:ext cx="2799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is non-numerical, such as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colour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, or worded answers to questions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4961" y="2251166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Discrete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4549" y="2708365"/>
            <a:ext cx="27998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can only take certain values. For example, the number of people can only be an integer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94812" y="4302034"/>
            <a:ext cx="1885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Continuous data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50526" y="4759233"/>
            <a:ext cx="2799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Data which can take any value, the only limitation being how accurately we can measure it.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Eg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) Height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7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various different types of data which can be used in statistics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05359"/>
              </p:ext>
            </p:extLst>
          </p:nvPr>
        </p:nvGraphicFramePr>
        <p:xfrm>
          <a:off x="748937" y="2336802"/>
          <a:ext cx="2891246" cy="236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623">
                  <a:extLst>
                    <a:ext uri="{9D8B030D-6E8A-4147-A177-3AD203B41FA5}">
                      <a16:colId xmlns:a16="http://schemas.microsoft.com/office/drawing/2014/main" val="1851191424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val="560687866"/>
                    </a:ext>
                  </a:extLst>
                </a:gridCol>
              </a:tblGrid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Length of wing (mm)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Number of butterflies, f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23484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28795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384282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600136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0156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38355" y="1733005"/>
            <a:ext cx="1975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Class Boundaries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15989" y="2155370"/>
            <a:ext cx="2799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These are the maximum and minimum values that belong in a group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04263" y="3243943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Midpoint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02926" y="3657599"/>
            <a:ext cx="2799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the mean of the class boundaries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77989" y="4519748"/>
            <a:ext cx="1399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Class width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15989" y="4933404"/>
            <a:ext cx="2799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the difference between the upper and lower class boundaries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37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549" y="1825625"/>
            <a:ext cx="3979817" cy="4351338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1800" dirty="0">
                <a:latin typeface="Comic Sans MS" panose="030F0702030302020204" pitchFamily="66" charset="0"/>
              </a:rPr>
              <a:t>Find the mean, median, mode and range of these data sets</a:t>
            </a:r>
          </a:p>
          <a:p>
            <a:pPr marL="457200" indent="-4572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1, 3, 4, 4, 6, 7, 8, 9, 11</a:t>
            </a:r>
          </a:p>
          <a:p>
            <a:pPr marL="457200" indent="-4572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20, 18, 17, 20, 14, 23, 19, 16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2) Here is a question from a questionnaire surveying TV viewing habits.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Give 2 criticisms and write an improved version of the question.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8309" y="4380409"/>
            <a:ext cx="2882520" cy="1107996"/>
            <a:chOff x="644435" y="5059680"/>
            <a:chExt cx="2882520" cy="1107996"/>
          </a:xfrm>
        </p:grpSpPr>
        <p:sp>
          <p:nvSpPr>
            <p:cNvPr id="4" name="TextBox 3"/>
            <p:cNvSpPr txBox="1"/>
            <p:nvPr/>
          </p:nvSpPr>
          <p:spPr>
            <a:xfrm>
              <a:off x="644435" y="5059680"/>
              <a:ext cx="2882520" cy="110799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How much TV do you watch?</a:t>
              </a:r>
            </a:p>
            <a:p>
              <a:r>
                <a:rPr lang="en-US" sz="1600" dirty="0">
                  <a:latin typeface="Comic Sans MS" panose="030F0702030302020204" pitchFamily="66" charset="0"/>
                </a:rPr>
                <a:t>0-1 Hours</a:t>
              </a:r>
            </a:p>
            <a:p>
              <a:r>
                <a:rPr lang="en-US" sz="1600" dirty="0">
                  <a:latin typeface="Comic Sans MS" panose="030F0702030302020204" pitchFamily="66" charset="0"/>
                </a:rPr>
                <a:t>1-2 Hours</a:t>
              </a:r>
            </a:p>
            <a:p>
              <a:r>
                <a:rPr lang="en-US" sz="1600" dirty="0">
                  <a:latin typeface="Comic Sans MS" panose="030F0702030302020204" pitchFamily="66" charset="0"/>
                </a:rPr>
                <a:t>3-4 Hours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741714" y="5373189"/>
              <a:ext cx="165463" cy="174171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72194" y="5612675"/>
              <a:ext cx="165463" cy="174171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67839" y="5878287"/>
              <a:ext cx="165463" cy="174171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894217" y="1834334"/>
            <a:ext cx="397981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3) Rebecca records the shoe size, x, of the female students in her year. The results are in the table.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Find the mean shoe size.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3122436"/>
                  </p:ext>
                </p:extLst>
              </p:nvPr>
            </p:nvGraphicFramePr>
            <p:xfrm>
              <a:off x="5608320" y="2699657"/>
              <a:ext cx="2525486" cy="20421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2743">
                      <a:extLst>
                        <a:ext uri="{9D8B030D-6E8A-4147-A177-3AD203B41FA5}">
                          <a16:colId xmlns:a16="http://schemas.microsoft.com/office/drawing/2014/main" val="707735086"/>
                        </a:ext>
                      </a:extLst>
                    </a:gridCol>
                    <a:gridCol w="1262743">
                      <a:extLst>
                        <a:ext uri="{9D8B030D-6E8A-4147-A177-3AD203B41FA5}">
                          <a16:colId xmlns:a16="http://schemas.microsoft.com/office/drawing/2014/main" val="2726936856"/>
                        </a:ext>
                      </a:extLst>
                    </a:gridCol>
                  </a:tblGrid>
                  <a:tr h="2844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Number of students,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9906203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35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33218683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36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85666917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0759943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6719488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732377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3122436"/>
                  </p:ext>
                </p:extLst>
              </p:nvPr>
            </p:nvGraphicFramePr>
            <p:xfrm>
              <a:off x="5608320" y="2699657"/>
              <a:ext cx="2525486" cy="20421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2743">
                      <a:extLst>
                        <a:ext uri="{9D8B030D-6E8A-4147-A177-3AD203B41FA5}">
                          <a16:colId xmlns:a16="http://schemas.microsoft.com/office/drawing/2014/main" val="707735086"/>
                        </a:ext>
                      </a:extLst>
                    </a:gridCol>
                    <a:gridCol w="1262743">
                      <a:extLst>
                        <a:ext uri="{9D8B030D-6E8A-4147-A177-3AD203B41FA5}">
                          <a16:colId xmlns:a16="http://schemas.microsoft.com/office/drawing/2014/main" val="272693685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62" t="-1176" r="-100481" b="-30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449" t="-1176" r="-966" b="-307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9062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35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3321868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36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8566691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075994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671948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732377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/>
          <p:cNvSpPr txBox="1"/>
          <p:nvPr/>
        </p:nvSpPr>
        <p:spPr>
          <a:xfrm>
            <a:off x="3187337" y="2412274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5.89, 6, 4, 10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3680" y="3122022"/>
            <a:ext cx="1824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18.38, 18.5, 20, 9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70367" y="4332513"/>
            <a:ext cx="1867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Overlapping category</a:t>
            </a:r>
          </a:p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Nothing above 4</a:t>
            </a:r>
          </a:p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 time period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etc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79325" y="5351416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37.37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various different types of data which can be used in statistics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1D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205359"/>
              </p:ext>
            </p:extLst>
          </p:nvPr>
        </p:nvGraphicFramePr>
        <p:xfrm>
          <a:off x="748937" y="2336802"/>
          <a:ext cx="2891246" cy="23690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5623">
                  <a:extLst>
                    <a:ext uri="{9D8B030D-6E8A-4147-A177-3AD203B41FA5}">
                      <a16:colId xmlns:a16="http://schemas.microsoft.com/office/drawing/2014/main" val="1851191424"/>
                    </a:ext>
                  </a:extLst>
                </a:gridCol>
                <a:gridCol w="1445623">
                  <a:extLst>
                    <a:ext uri="{9D8B030D-6E8A-4147-A177-3AD203B41FA5}">
                      <a16:colId xmlns:a16="http://schemas.microsoft.com/office/drawing/2014/main" val="560687866"/>
                    </a:ext>
                  </a:extLst>
                </a:gridCol>
              </a:tblGrid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Length of wing (mm)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Number of butterflies, f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3823484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30-31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28795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32-33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25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384282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34-36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30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600136"/>
                  </a:ext>
                </a:extLst>
              </a:tr>
              <a:tr h="46271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37-39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13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0156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319451" y="1515292"/>
            <a:ext cx="4237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Is the length Qualitative or Quantitative?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0263" y="1841863"/>
            <a:ext cx="16674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Quantitative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15096" y="2442755"/>
            <a:ext cx="37753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Is the length Discrete or Continuous?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88971" y="2773680"/>
            <a:ext cx="1467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Continuous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4617" y="3378926"/>
            <a:ext cx="4197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Write down the class boundaries, midpoint and class width for the class 34-36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35812" y="4228096"/>
            <a:ext cx="4639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Class boundaries are 33.5 and 36.5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BE CAREFUL! For </a:t>
            </a:r>
            <a:r>
              <a:rPr lang="en-US" sz="1600" b="1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continuous</a:t>
            </a: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data you need to take values from half-way between each group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Midpoint = 35mm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Class width = 3mm (using the boundaries above)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15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21" grpId="0"/>
      <p:bldP spid="22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36422" y="3082752"/>
            <a:ext cx="8271175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1E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1346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large data set contains information recorded over a number of years at weather stations around the world (as shown)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data was recorded in both 1987 and 2015, and you will most likely be asked to draw comparisons between the two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do not need to </a:t>
            </a:r>
            <a:r>
              <a:rPr lang="en-US" sz="16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memorise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the data, but being familiar with it and the locations shown will be useful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7754" y="3481894"/>
            <a:ext cx="2648782" cy="31126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686" y="1044746"/>
            <a:ext cx="4632618" cy="231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81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different sets of data recorded are as follows: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8606" y="3152503"/>
            <a:ext cx="2473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mean temperature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92927" y="4079966"/>
            <a:ext cx="19351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total rainfall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1966" y="5673635"/>
            <a:ext cx="20521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total sunshine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54628" y="1249681"/>
            <a:ext cx="24506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Daily mean wind direction and </a:t>
            </a:r>
            <a:r>
              <a:rPr lang="en-US" sz="1600" u="sng" dirty="0" err="1">
                <a:latin typeface="Comic Sans MS" panose="030F0702030302020204" pitchFamily="66" charset="0"/>
              </a:rPr>
              <a:t>windspeed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50168" y="3287488"/>
            <a:ext cx="20617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maximum gust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5333" y="4541522"/>
            <a:ext cx="2185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Daily maximum relative humidity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58236" y="1449979"/>
            <a:ext cx="2089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omic Sans MS" panose="030F0702030302020204" pitchFamily="66" charset="0"/>
              </a:rPr>
              <a:t>Daily mean cloud cover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19195" y="3174276"/>
            <a:ext cx="20762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mean visibility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36612" y="4833257"/>
            <a:ext cx="2103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>
                <a:latin typeface="Comic Sans MS" panose="030F0702030302020204" pitchFamily="66" charset="0"/>
              </a:rPr>
              <a:t>Daily mean pressure</a:t>
            </a:r>
            <a:endParaRPr lang="en-GB" sz="1600" u="sng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7315" y="3431177"/>
            <a:ext cx="2412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mean temperature on that day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1223" y="4410891"/>
            <a:ext cx="300881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amount of rainfall that day (including snow or hail that has been melted)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Amounts </a:t>
            </a:r>
            <a:r>
              <a:rPr lang="en-US" sz="1400">
                <a:latin typeface="Comic Sans MS" panose="030F0702030302020204" pitchFamily="66" charset="0"/>
                <a:sym typeface="Wingdings" panose="05000000000000000000" pitchFamily="2" charset="2"/>
              </a:rPr>
              <a:t>less than 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0.05mm are recorded as ‘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tr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 (trace)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6984" y="5974081"/>
            <a:ext cx="24122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Recorded to the nearest tenth of an hour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58194" y="2081347"/>
            <a:ext cx="241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measured in knots according to the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beaufort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scale (more on the next slide)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66902" y="3640181"/>
            <a:ext cx="24122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highest instantaneous wind speed recorded, in knots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049485" y="5181598"/>
            <a:ext cx="241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a percentage of air saturation with water. Above 95% leads to mist/fog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83679" y="2090055"/>
            <a:ext cx="24122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Measured in ‘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oktas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’, or eighths of the sky covered by cloud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27222" y="3570511"/>
            <a:ext cx="24122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This is measured in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decametres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Dm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). The greatest distance at which an object can be seen in daylight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592389" y="5207722"/>
            <a:ext cx="2412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Measured in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hectopascals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(1hPa = 100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Newtons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per square </a:t>
            </a:r>
            <a:r>
              <a:rPr lang="en-US" sz="14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metre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)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367032"/>
              </p:ext>
            </p:extLst>
          </p:nvPr>
        </p:nvGraphicFramePr>
        <p:xfrm>
          <a:off x="459357" y="2889377"/>
          <a:ext cx="6118995" cy="27011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39665">
                  <a:extLst>
                    <a:ext uri="{9D8B030D-6E8A-4147-A177-3AD203B41FA5}">
                      <a16:colId xmlns:a16="http://schemas.microsoft.com/office/drawing/2014/main" val="4270646646"/>
                    </a:ext>
                  </a:extLst>
                </a:gridCol>
                <a:gridCol w="2039665">
                  <a:extLst>
                    <a:ext uri="{9D8B030D-6E8A-4147-A177-3AD203B41FA5}">
                      <a16:colId xmlns:a16="http://schemas.microsoft.com/office/drawing/2014/main" val="4199761985"/>
                    </a:ext>
                  </a:extLst>
                </a:gridCol>
                <a:gridCol w="2039665">
                  <a:extLst>
                    <a:ext uri="{9D8B030D-6E8A-4147-A177-3AD203B41FA5}">
                      <a16:colId xmlns:a16="http://schemas.microsoft.com/office/drawing/2014/main" val="446187491"/>
                    </a:ext>
                  </a:extLst>
                </a:gridCol>
              </a:tblGrid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Beaufort scale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Descriptive term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Average speed at 10metres above ground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503039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0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Calm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Less than 1 knot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327561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1-3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Light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1-10 knots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42094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Moderate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11-16 knots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069412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5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Fresh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</a:rPr>
                        <a:t>17-21 knots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585885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38681" y="2985265"/>
            <a:ext cx="21277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1 knot is a ‘nautical mile per hour’, and is equivalent to 1.15mph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hlinkClick r:id="rId2"/>
          </p:cNvPr>
          <p:cNvSpPr txBox="1"/>
          <p:nvPr/>
        </p:nvSpPr>
        <p:spPr>
          <a:xfrm>
            <a:off x="7320273" y="3916828"/>
            <a:ext cx="1229824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  <a:latin typeface="Comic Sans MS" panose="030F0702030302020204" pitchFamily="66" charset="0"/>
              </a:rPr>
              <a:t>CLICK</a:t>
            </a:r>
            <a:endParaRPr lang="en-GB" sz="28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13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25" t="182" r="25018"/>
          <a:stretch/>
        </p:blipFill>
        <p:spPr>
          <a:xfrm>
            <a:off x="1036320" y="2194560"/>
            <a:ext cx="6980618" cy="45023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001693" y="177655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Camborne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371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Look at the extract given to the right.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Describe the type of data represented by daily total rainfall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Continuous Quantitative Data</a:t>
            </a:r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26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11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Look at the extract given to the right. 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Alison is investigating daily maximum gust. She wants to select a sample size of size 5 from the first 20 days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 in June 1987. She uses the first two digits of the date as the sampling frame and generates 5 random numbers from 1-20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State the type of sampling method used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Why might the method not generate a sample of size 5?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0023" y="5503818"/>
            <a:ext cx="2226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Simple Random Sampling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98035" y="5897014"/>
            <a:ext cx="3495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Some of the values have n/a, meaning no data was recorded that day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73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11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Using the extract to the right, calculate: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mean daily mean temperature for the first 5 days of June in </a:t>
            </a:r>
            <a:r>
              <a:rPr lang="en-US" sz="1600" dirty="0" err="1">
                <a:latin typeface="Comic Sans MS" panose="030F0702030302020204" pitchFamily="66" charset="0"/>
              </a:rPr>
              <a:t>Hurn</a:t>
            </a:r>
            <a:r>
              <a:rPr lang="en-US" sz="1600" dirty="0">
                <a:latin typeface="Comic Sans MS" panose="030F0702030302020204" pitchFamily="66" charset="0"/>
              </a:rPr>
              <a:t> in 1987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The median daily total rainfall for the week of 14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to 20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inclusive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8133" y="4229854"/>
                <a:ext cx="3027495" cy="5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133" y="4229854"/>
                <a:ext cx="3027495" cy="501419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794933" y="4808974"/>
                <a:ext cx="855427" cy="3125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933" y="4808974"/>
                <a:ext cx="855427" cy="3125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5111930" y="2133600"/>
            <a:ext cx="348343" cy="7837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-265316" y="4642429"/>
            <a:ext cx="2200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The table is to 1dp, so maintain this level of accuracy!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70486" y="4194699"/>
            <a:ext cx="374848" cy="10963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26893" y="5460268"/>
                <a:ext cx="21751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0, 3.7, 5.6, 0.1, 7.4, 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6893" y="5460268"/>
                <a:ext cx="2175146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28373" y="5843487"/>
                <a:ext cx="217514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0, 0, 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𝑡𝑟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0.1, 3.7, 5.6, 7.4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373" y="5843487"/>
                <a:ext cx="2175147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4476082" y="6226706"/>
                <a:ext cx="146437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𝑀𝑒𝑑𝑖𝑎𝑛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082" y="6226706"/>
                <a:ext cx="146437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545336" y="5505043"/>
            <a:ext cx="238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</a:rPr>
              <a:t>Trace amount are slightly larger than 0</a:t>
            </a:r>
          </a:p>
          <a:p>
            <a:pPr algn="ctr"/>
            <a:endParaRPr lang="en-US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0000F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Treat them as 0 for any numerical calculations though!</a:t>
            </a:r>
            <a:endParaRPr lang="en-GB" sz="12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19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2" grpId="1" animBg="1"/>
      <p:bldP spid="13" grpId="0"/>
      <p:bldP spid="13" grpId="1"/>
      <p:bldP spid="14" grpId="0" animBg="1"/>
      <p:bldP spid="16" grpId="0"/>
      <p:bldP spid="17" grpId="0"/>
      <p:bldP spid="1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51138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exam questions based on large amounts of real data that you will be given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The median daily total rainfall for the week of 14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to 20</a:t>
            </a:r>
            <a:r>
              <a:rPr lang="en-US" sz="1600" baseline="30000" dirty="0">
                <a:latin typeface="Comic Sans MS" panose="030F0702030302020204" pitchFamily="66" charset="0"/>
              </a:rPr>
              <a:t>th</a:t>
            </a:r>
            <a:r>
              <a:rPr lang="en-US" sz="1600" dirty="0">
                <a:latin typeface="Comic Sans MS" panose="030F0702030302020204" pitchFamily="66" charset="0"/>
              </a:rPr>
              <a:t> June inclusive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median daily total rainfall for the same week in Perth was 19.0mm. Karl states that more southerly countries experience higher rainfall during June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State, with a reason, whether your answer to b) supports this statement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8426" y="6488668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1953" y="1454331"/>
            <a:ext cx="4620457" cy="38451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316687" y="1045030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err="1">
                <a:latin typeface="Comic Sans MS" panose="030F0702030302020204" pitchFamily="66" charset="0"/>
              </a:rPr>
              <a:t>Hurn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194895" y="3305444"/>
                <a:ext cx="180741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𝑀𝑒𝑑𝑖𝑎𝑛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</m:t>
                      </m:r>
                      <m:r>
                        <m:rPr>
                          <m:sty m:val="p"/>
                        </m:rPr>
                        <a:rPr lang="en-US" sz="16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mm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895" y="3305444"/>
                <a:ext cx="180741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5576" y="5398553"/>
            <a:ext cx="45110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Perth is in Australia, which is south of the UK, and its median rainfall was higher. However, taking a small sample from a single location is each country means there is not enough data to support the statement.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3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1A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1893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a number of key statistical terms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5029" y="2534194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Population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275" y="2956559"/>
            <a:ext cx="2930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population is a set of items that are of interest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example, items manufactured in a factory, people working in a company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7052" y="257338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Census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30584" y="2987038"/>
            <a:ext cx="2930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census measures every member of a population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36573" y="382306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Sample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0105" y="4236718"/>
            <a:ext cx="29304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sample is a selection of the population used to estimate information about the population as a whole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1727" y="2586446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Sampling Unit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4894" y="2991393"/>
            <a:ext cx="29304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Individual units of a population are known as sampling units. These are often named to form a list or ‘</a:t>
            </a:r>
            <a:r>
              <a:rPr lang="en-US" sz="1400" smtClean="0">
                <a:latin typeface="Comic Sans MS" panose="030F0702030302020204" pitchFamily="66" charset="0"/>
                <a:sym typeface="Wingdings" panose="05000000000000000000" pitchFamily="2" charset="2"/>
              </a:rPr>
              <a:t>sampling frame’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1893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a number of key statistical terms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94427"/>
              </p:ext>
            </p:extLst>
          </p:nvPr>
        </p:nvGraphicFramePr>
        <p:xfrm>
          <a:off x="496389" y="2168435"/>
          <a:ext cx="8247018" cy="3542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1164">
                  <a:extLst>
                    <a:ext uri="{9D8B030D-6E8A-4147-A177-3AD203B41FA5}">
                      <a16:colId xmlns:a16="http://schemas.microsoft.com/office/drawing/2014/main" val="2510776852"/>
                    </a:ext>
                  </a:extLst>
                </a:gridCol>
                <a:gridCol w="3319148">
                  <a:extLst>
                    <a:ext uri="{9D8B030D-6E8A-4147-A177-3AD203B41FA5}">
                      <a16:colId xmlns:a16="http://schemas.microsoft.com/office/drawing/2014/main" val="221733236"/>
                    </a:ext>
                  </a:extLst>
                </a:gridCol>
                <a:gridCol w="3716706">
                  <a:extLst>
                    <a:ext uri="{9D8B030D-6E8A-4147-A177-3AD203B41FA5}">
                      <a16:colId xmlns:a16="http://schemas.microsoft.com/office/drawing/2014/main" val="2494615963"/>
                    </a:ext>
                  </a:extLst>
                </a:gridCol>
              </a:tblGrid>
              <a:tr h="1015998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Advantages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Disadvantages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111979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Census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 Completely accurate result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Time consuming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Cannot be used if the</a:t>
                      </a: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 sampling process would render the items unusable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Processing a lot of data takes a long time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233882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Sample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Less time-consuming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Fewer</a:t>
                      </a: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 responses needed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Les data to process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Data might not be accurate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Sample might</a:t>
                      </a: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 not be properly representative of the population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5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11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1893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a number of key statistical terms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supermarket wants to test a delivery of avocados for ripeness by cutting them in half.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Suggest a reason why the supermarket should choose a sample rather than a census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supermarket tests a sample of 4 avocados and find that 4 of them are ripe. They estimate that 80% of the total are ripe.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Suggest a way this estimate could be improved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44389" y="3021874"/>
            <a:ext cx="1018902" cy="4267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51306" y="2567590"/>
            <a:ext cx="4093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 census would involve testing all the avocados, so then none could be sold!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572502" y="5326602"/>
            <a:ext cx="1088275" cy="3073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19622" y="4974918"/>
            <a:ext cx="244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They could test more avocados!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7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1B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22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When taking a sample, the key idea is that the sample reflects the population as a whole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example, if the population of a herd of cattle is 30% male, then a sample should contain 30% males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54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5502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simple, systematic and stratified sampling</a:t>
            </a: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9268" y="2656114"/>
            <a:ext cx="192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omic Sans MS" panose="030F0702030302020204" pitchFamily="66" charset="0"/>
              </a:rPr>
              <a:t>Simple random sampling</a:t>
            </a:r>
            <a:endParaRPr lang="en-GB" sz="1600" b="1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3841" y="3400697"/>
            <a:ext cx="2804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In a simple random sample, every element in the set has an equal chance of being selected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Selecting members will involve assigning numbers to all members of the set, and generating numbers at random to choose them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35828" y="2677885"/>
            <a:ext cx="192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omic Sans MS" panose="030F0702030302020204" pitchFamily="66" charset="0"/>
              </a:rPr>
              <a:t>Systematic sampling</a:t>
            </a:r>
            <a:endParaRPr lang="en-GB" sz="1600" b="1" u="sng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6628" y="3405052"/>
            <a:ext cx="28041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In a stratified sample, the population is divided into groups (</a:t>
            </a:r>
            <a:r>
              <a:rPr lang="en-US" sz="1400" dirty="0" err="1">
                <a:latin typeface="Comic Sans MS" panose="030F0702030302020204" pitchFamily="66" charset="0"/>
              </a:rPr>
              <a:t>eg</a:t>
            </a:r>
            <a:r>
              <a:rPr lang="en-US" sz="1400" dirty="0">
                <a:latin typeface="Comic Sans MS" panose="030F0702030302020204" pitchFamily="66" charset="0"/>
              </a:rPr>
              <a:t>) Male and Female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The quantities chosen randomly from each group should mean that the sample reflects the population as a whole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14308" y="2690949"/>
            <a:ext cx="19245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>
                <a:latin typeface="Comic Sans MS" panose="030F0702030302020204" pitchFamily="66" charset="0"/>
              </a:rPr>
              <a:t>Stratified sampling</a:t>
            </a:r>
            <a:endParaRPr lang="en-GB" sz="1600" b="1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69922" y="3400697"/>
            <a:ext cx="280416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In a systematic sample, members are chosen at regular intervals from an ordered list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Choosing 20 people from a population of 100 might involve choosing every 5</a:t>
            </a:r>
            <a:r>
              <a:rPr lang="en-US" sz="1400" baseline="30000" dirty="0">
                <a:latin typeface="Comic Sans MS" panose="030F0702030302020204" pitchFamily="66" charset="0"/>
                <a:sym typeface="Wingdings" panose="05000000000000000000" pitchFamily="2" charset="2"/>
              </a:rPr>
              <a:t>th</a:t>
            </a: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 person</a:t>
            </a:r>
          </a:p>
        </p:txBody>
      </p:sp>
    </p:spTree>
    <p:extLst>
      <p:ext uri="{BB962C8B-B14F-4D97-AF65-F5344CB8AC3E}">
        <p14:creationId xmlns:p14="http://schemas.microsoft.com/office/powerpoint/2010/main" val="360867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</TotalTime>
  <Words>2428</Words>
  <Application>Microsoft Office PowerPoint</Application>
  <PresentationFormat>On-screen Show (4:3)</PresentationFormat>
  <Paragraphs>399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Constantia</vt:lpstr>
      <vt:lpstr>Wingdings</vt:lpstr>
      <vt:lpstr>Office テーマ</vt:lpstr>
      <vt:lpstr>PowerPoint Presentation</vt:lpstr>
      <vt:lpstr>Prior Knowledge Check</vt:lpstr>
      <vt:lpstr>PowerPoint Presentation</vt:lpstr>
      <vt:lpstr>Data Collection</vt:lpstr>
      <vt:lpstr>Data Collection</vt:lpstr>
      <vt:lpstr>Data Collection</vt:lpstr>
      <vt:lpstr>PowerPoint Presentation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PowerPoint Presentation</vt:lpstr>
      <vt:lpstr>Data Collection</vt:lpstr>
      <vt:lpstr>Data Collection</vt:lpstr>
      <vt:lpstr>PowerPoint Presentation</vt:lpstr>
      <vt:lpstr>Data Collection</vt:lpstr>
      <vt:lpstr>Data Collection</vt:lpstr>
      <vt:lpstr>Data Collection</vt:lpstr>
      <vt:lpstr>PowerPoint Presentation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  <vt:lpstr>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40</cp:revision>
  <dcterms:created xsi:type="dcterms:W3CDTF">2017-08-14T15:35:38Z</dcterms:created>
  <dcterms:modified xsi:type="dcterms:W3CDTF">2021-02-10T16:55:17Z</dcterms:modified>
</cp:coreProperties>
</file>