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395" r:id="rId2"/>
    <p:sldId id="396" r:id="rId3"/>
    <p:sldId id="397" r:id="rId4"/>
    <p:sldId id="415" r:id="rId5"/>
    <p:sldId id="410" r:id="rId6"/>
    <p:sldId id="399" r:id="rId7"/>
    <p:sldId id="409" r:id="rId8"/>
    <p:sldId id="416" r:id="rId9"/>
    <p:sldId id="400" r:id="rId10"/>
    <p:sldId id="401" r:id="rId11"/>
    <p:sldId id="390" r:id="rId12"/>
    <p:sldId id="417" r:id="rId13"/>
    <p:sldId id="407" r:id="rId14"/>
    <p:sldId id="408" r:id="rId15"/>
    <p:sldId id="392" r:id="rId16"/>
    <p:sldId id="386" r:id="rId17"/>
    <p:sldId id="393" r:id="rId18"/>
    <p:sldId id="394" r:id="rId19"/>
    <p:sldId id="387" r:id="rId20"/>
    <p:sldId id="388" r:id="rId21"/>
    <p:sldId id="347" r:id="rId22"/>
    <p:sldId id="411" r:id="rId23"/>
    <p:sldId id="345" r:id="rId24"/>
    <p:sldId id="348" r:id="rId25"/>
    <p:sldId id="350" r:id="rId26"/>
    <p:sldId id="404" r:id="rId27"/>
    <p:sldId id="405" r:id="rId28"/>
    <p:sldId id="406" r:id="rId29"/>
    <p:sldId id="412" r:id="rId30"/>
    <p:sldId id="413" r:id="rId31"/>
    <p:sldId id="414" r:id="rId32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8000"/>
    <a:srgbClr val="CC00CC"/>
    <a:srgbClr val="6600FF"/>
    <a:srgbClr val="FF3399"/>
    <a:srgbClr val="FF6600"/>
    <a:srgbClr val="008080"/>
    <a:srgbClr val="FFFF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28" autoAdjust="0"/>
  </p:normalViewPr>
  <p:slideViewPr>
    <p:cSldViewPr>
      <p:cViewPr varScale="1">
        <p:scale>
          <a:sx n="71" d="100"/>
          <a:sy n="71" d="100"/>
        </p:scale>
        <p:origin x="108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CFFAEB8-BA6E-42A0-AD22-F722E3DBAC2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741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095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95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1095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4E5025-F6E6-4C04-B856-17484893C12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887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4E5025-F6E6-4C04-B856-17484893C12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98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C315F-4514-4BEB-ABD1-008C933FE21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25F812-EEBB-4A33-A177-7E8B674B40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FE01B7-6F67-4D50-9A22-79BC9D4E230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2E431-598A-4FB5-A931-4EE85DA1E3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BA7F97-D31E-4A86-BEB0-82B846204ED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C16D3-8BB5-4972-9829-A2C1E725A4F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257CB-ED96-4E6A-93E3-67005D90AA0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DF913B-B6A6-4673-BF9C-22CD83AB032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302D9E-8600-4C6B-89B3-717829EDDEF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9E419B-A13B-4D79-912C-F4093DB9299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29036D-1321-49F2-B793-482BE55E684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E2015D-EB3F-447B-B04F-E4FFEE29DAFE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11" Type="http://schemas.openxmlformats.org/officeDocument/2006/relationships/image" Target="../media/image4.gi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5.png"/><Relationship Id="rId4" Type="http://schemas.openxmlformats.org/officeDocument/2006/relationships/oleObject" Target="../embeddings/oleObject5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6.png"/><Relationship Id="rId4" Type="http://schemas.openxmlformats.org/officeDocument/2006/relationships/oleObject" Target="../embeddings/oleObject6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58" r="4093"/>
          <a:stretch/>
        </p:blipFill>
        <p:spPr bwMode="auto">
          <a:xfrm>
            <a:off x="0" y="54835"/>
            <a:ext cx="8964488" cy="6774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302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INTERIOR </a:t>
            </a:r>
            <a:r>
              <a:rPr lang="en-GB" dirty="0"/>
              <a:t>ANGLES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0912" y="1279301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endParaRPr lang="cy-GB" sz="1800" b="1" dirty="0"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1800" b="1" dirty="0">
                <a:cs typeface="Arial" charset="0"/>
              </a:rPr>
              <a:t>What is the sum of </a:t>
            </a:r>
            <a:r>
              <a:rPr lang="en-US" sz="1800" b="1" dirty="0" smtClean="0">
                <a:cs typeface="Arial" charset="0"/>
              </a:rPr>
              <a:t>interior </a:t>
            </a:r>
            <a:r>
              <a:rPr lang="en-US" sz="1800" b="1" dirty="0">
                <a:cs typeface="Arial" charset="0"/>
              </a:rPr>
              <a:t>angles in a pentagon?</a:t>
            </a:r>
          </a:p>
          <a:p>
            <a:pPr>
              <a:lnSpc>
                <a:spcPct val="90000"/>
              </a:lnSpc>
              <a:buNone/>
            </a:pPr>
            <a:endParaRPr lang="en-US" sz="1800" b="1" dirty="0"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r>
              <a:rPr lang="cy-GB" sz="1800" b="1" dirty="0">
                <a:cs typeface="Arial" charset="0"/>
              </a:rPr>
              <a:t>				</a:t>
            </a:r>
          </a:p>
          <a:p>
            <a:pPr>
              <a:lnSpc>
                <a:spcPct val="90000"/>
              </a:lnSpc>
              <a:buNone/>
            </a:pPr>
            <a:r>
              <a:rPr lang="en-US" sz="1800" b="1" dirty="0">
                <a:cs typeface="Arial" charset="0"/>
              </a:rPr>
              <a:t>				We can divide a pentagon into three triangles</a:t>
            </a:r>
          </a:p>
          <a:p>
            <a:pPr>
              <a:lnSpc>
                <a:spcPct val="90000"/>
              </a:lnSpc>
              <a:buNone/>
            </a:pPr>
            <a:r>
              <a:rPr lang="en-US" sz="1800" b="1" dirty="0">
                <a:cs typeface="Arial" charset="0"/>
              </a:rPr>
              <a:t>				</a:t>
            </a:r>
          </a:p>
          <a:p>
            <a:pPr>
              <a:lnSpc>
                <a:spcPct val="90000"/>
              </a:lnSpc>
              <a:buNone/>
            </a:pPr>
            <a:r>
              <a:rPr lang="en-US" sz="1800" b="1" dirty="0">
                <a:cs typeface="Arial" charset="0"/>
              </a:rPr>
              <a:t>				</a:t>
            </a:r>
            <a:endParaRPr lang="cy-GB" sz="1800" b="1" dirty="0"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1800" b="1" dirty="0">
                <a:cs typeface="Arial" charset="0"/>
              </a:rPr>
              <a:t>				What is the sum of the </a:t>
            </a:r>
            <a:r>
              <a:rPr lang="en-US" sz="1800" b="1" dirty="0" smtClean="0">
                <a:cs typeface="Arial" charset="0"/>
              </a:rPr>
              <a:t>interior </a:t>
            </a:r>
            <a:r>
              <a:rPr lang="en-US" sz="1800" b="1" dirty="0">
                <a:cs typeface="Arial" charset="0"/>
              </a:rPr>
              <a:t>angles of a 			triangle?</a:t>
            </a:r>
          </a:p>
          <a:p>
            <a:pPr algn="ctr">
              <a:lnSpc>
                <a:spcPct val="90000"/>
              </a:lnSpc>
              <a:buNone/>
            </a:pPr>
            <a:r>
              <a:rPr lang="en-US" sz="1800" b="1" dirty="0">
                <a:cs typeface="Arial" charset="0"/>
              </a:rPr>
              <a:t>				</a:t>
            </a:r>
            <a:r>
              <a:rPr lang="en-US" b="1" dirty="0">
                <a:cs typeface="Arial" charset="0"/>
              </a:rPr>
              <a:t>180°</a:t>
            </a:r>
          </a:p>
          <a:p>
            <a:pPr>
              <a:lnSpc>
                <a:spcPct val="90000"/>
              </a:lnSpc>
              <a:buNone/>
            </a:pPr>
            <a:r>
              <a:rPr lang="en-US" sz="1800" b="1" dirty="0">
                <a:cs typeface="Arial" charset="0"/>
              </a:rPr>
              <a:t>				</a:t>
            </a:r>
            <a:endParaRPr lang="cy-GB" sz="1800" b="1" dirty="0"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1800" b="1" dirty="0">
                <a:cs typeface="Arial" charset="0"/>
              </a:rPr>
              <a:t>				Three triangles in a pentagon gives a total of</a:t>
            </a:r>
          </a:p>
          <a:p>
            <a:pPr algn="ctr">
              <a:lnSpc>
                <a:spcPct val="90000"/>
              </a:lnSpc>
              <a:buNone/>
            </a:pPr>
            <a:r>
              <a:rPr lang="en-US" sz="1800" b="1" dirty="0">
                <a:cs typeface="Arial" charset="0"/>
              </a:rPr>
              <a:t>				</a:t>
            </a:r>
            <a:r>
              <a:rPr lang="en-US" b="1" dirty="0">
                <a:cs typeface="Arial" charset="0"/>
              </a:rPr>
              <a:t>3 × 180 = 540°</a:t>
            </a:r>
          </a:p>
          <a:p>
            <a:pPr>
              <a:lnSpc>
                <a:spcPct val="90000"/>
              </a:lnSpc>
              <a:buNone/>
            </a:pPr>
            <a:endParaRPr lang="cy-GB" sz="1800" b="1" dirty="0"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1800" b="1" dirty="0">
                <a:cs typeface="Arial" charset="0"/>
              </a:rPr>
              <a:t>Size of one </a:t>
            </a:r>
            <a:r>
              <a:rPr lang="en-US" sz="1800" b="1" dirty="0" smtClean="0">
                <a:cs typeface="Arial" charset="0"/>
              </a:rPr>
              <a:t>interior </a:t>
            </a:r>
            <a:r>
              <a:rPr lang="en-US" sz="1800" b="1" dirty="0">
                <a:cs typeface="Arial" charset="0"/>
              </a:rPr>
              <a:t>angle is</a:t>
            </a:r>
            <a:endParaRPr lang="en-GB" sz="1800" b="1" dirty="0">
              <a:cs typeface="Arial" charset="0"/>
            </a:endParaRPr>
          </a:p>
        </p:txBody>
      </p:sp>
      <p:pic>
        <p:nvPicPr>
          <p:cNvPr id="482308" name="Picture 4" descr="j031811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9063" y="0"/>
            <a:ext cx="1404937" cy="974725"/>
          </a:xfrm>
          <a:prstGeom prst="rect">
            <a:avLst/>
          </a:prstGeom>
          <a:noFill/>
        </p:spPr>
      </p:pic>
      <p:sp>
        <p:nvSpPr>
          <p:cNvPr id="482317" name="Text Box 13"/>
          <p:cNvSpPr txBox="1">
            <a:spLocks noChangeArrowheads="1"/>
          </p:cNvSpPr>
          <p:nvPr/>
        </p:nvSpPr>
        <p:spPr bwMode="auto">
          <a:xfrm>
            <a:off x="5276088" y="5805264"/>
            <a:ext cx="25362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 dirty="0"/>
              <a:t>540 </a:t>
            </a:r>
            <a:r>
              <a:rPr lang="en-US" sz="2800" b="1" dirty="0">
                <a:cs typeface="Arial" charset="0"/>
              </a:rPr>
              <a:t>÷ 5 = 108°</a:t>
            </a:r>
          </a:p>
        </p:txBody>
      </p:sp>
      <p:sp>
        <p:nvSpPr>
          <p:cNvPr id="482322" name="AutoShape 18"/>
          <p:cNvSpPr>
            <a:spLocks noChangeArrowheads="1"/>
          </p:cNvSpPr>
          <p:nvPr/>
        </p:nvSpPr>
        <p:spPr bwMode="auto">
          <a:xfrm>
            <a:off x="620713" y="1922463"/>
            <a:ext cx="3114675" cy="2960687"/>
          </a:xfrm>
          <a:prstGeom prst="pentagon">
            <a:avLst/>
          </a:prstGeom>
          <a:solidFill>
            <a:srgbClr val="00FFFF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2323" name="Line 19"/>
          <p:cNvSpPr>
            <a:spLocks noChangeShapeType="1"/>
          </p:cNvSpPr>
          <p:nvPr/>
        </p:nvSpPr>
        <p:spPr bwMode="auto">
          <a:xfrm>
            <a:off x="611188" y="3071813"/>
            <a:ext cx="30972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82324" name="Line 20"/>
          <p:cNvSpPr>
            <a:spLocks noChangeShapeType="1"/>
          </p:cNvSpPr>
          <p:nvPr/>
        </p:nvSpPr>
        <p:spPr bwMode="auto">
          <a:xfrm rot="2142154">
            <a:off x="328613" y="3976688"/>
            <a:ext cx="30956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82325" name="Arc 21"/>
          <p:cNvSpPr>
            <a:spLocks/>
          </p:cNvSpPr>
          <p:nvPr/>
        </p:nvSpPr>
        <p:spPr bwMode="auto">
          <a:xfrm>
            <a:off x="1793875" y="1935163"/>
            <a:ext cx="777875" cy="474662"/>
          </a:xfrm>
          <a:custGeom>
            <a:avLst/>
            <a:gdLst>
              <a:gd name="G0" fmla="+- 17855 0 0"/>
              <a:gd name="G1" fmla="+- 0 0 0"/>
              <a:gd name="G2" fmla="+- 21600 0 0"/>
              <a:gd name="T0" fmla="*/ 35483 w 35483"/>
              <a:gd name="T1" fmla="*/ 12482 h 21600"/>
              <a:gd name="T2" fmla="*/ 0 w 35483"/>
              <a:gd name="T3" fmla="*/ 12156 h 21600"/>
              <a:gd name="T4" fmla="*/ 17855 w 35483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483" h="21600" fill="none" extrusionOk="0">
                <a:moveTo>
                  <a:pt x="35483" y="12482"/>
                </a:moveTo>
                <a:cubicBezTo>
                  <a:pt x="31433" y="18200"/>
                  <a:pt x="24862" y="21599"/>
                  <a:pt x="17855" y="21600"/>
                </a:cubicBezTo>
                <a:cubicBezTo>
                  <a:pt x="10707" y="21600"/>
                  <a:pt x="4022" y="18064"/>
                  <a:pt x="0" y="12155"/>
                </a:cubicBezTo>
              </a:path>
              <a:path w="35483" h="21600" stroke="0" extrusionOk="0">
                <a:moveTo>
                  <a:pt x="35483" y="12482"/>
                </a:moveTo>
                <a:cubicBezTo>
                  <a:pt x="31433" y="18200"/>
                  <a:pt x="24862" y="21599"/>
                  <a:pt x="17855" y="21600"/>
                </a:cubicBezTo>
                <a:cubicBezTo>
                  <a:pt x="10707" y="21600"/>
                  <a:pt x="4022" y="18064"/>
                  <a:pt x="0" y="12155"/>
                </a:cubicBezTo>
                <a:lnTo>
                  <a:pt x="17855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2326" name="Arc 22"/>
          <p:cNvSpPr>
            <a:spLocks/>
          </p:cNvSpPr>
          <p:nvPr/>
        </p:nvSpPr>
        <p:spPr bwMode="auto">
          <a:xfrm>
            <a:off x="3252788" y="3068638"/>
            <a:ext cx="476250" cy="447675"/>
          </a:xfrm>
          <a:custGeom>
            <a:avLst/>
            <a:gdLst>
              <a:gd name="G0" fmla="+- 21593 0 0"/>
              <a:gd name="G1" fmla="+- 0 0 0"/>
              <a:gd name="G2" fmla="+- 21600 0 0"/>
              <a:gd name="T0" fmla="*/ 14718 w 21593"/>
              <a:gd name="T1" fmla="*/ 20477 h 20477"/>
              <a:gd name="T2" fmla="*/ 0 w 21593"/>
              <a:gd name="T3" fmla="*/ 568 h 20477"/>
              <a:gd name="T4" fmla="*/ 21593 w 21593"/>
              <a:gd name="T5" fmla="*/ 0 h 20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3" h="20477" fill="none" extrusionOk="0">
                <a:moveTo>
                  <a:pt x="14718" y="20476"/>
                </a:moveTo>
                <a:cubicBezTo>
                  <a:pt x="6118" y="17589"/>
                  <a:pt x="239" y="9636"/>
                  <a:pt x="0" y="567"/>
                </a:cubicBezTo>
              </a:path>
              <a:path w="21593" h="20477" stroke="0" extrusionOk="0">
                <a:moveTo>
                  <a:pt x="14718" y="20476"/>
                </a:moveTo>
                <a:cubicBezTo>
                  <a:pt x="6118" y="17589"/>
                  <a:pt x="239" y="9636"/>
                  <a:pt x="0" y="567"/>
                </a:cubicBezTo>
                <a:lnTo>
                  <a:pt x="21593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2327" name="Arc 23"/>
          <p:cNvSpPr>
            <a:spLocks/>
          </p:cNvSpPr>
          <p:nvPr/>
        </p:nvSpPr>
        <p:spPr bwMode="auto">
          <a:xfrm>
            <a:off x="2744788" y="4400550"/>
            <a:ext cx="530225" cy="474663"/>
          </a:xfrm>
          <a:custGeom>
            <a:avLst/>
            <a:gdLst>
              <a:gd name="G0" fmla="+- 17553 0 0"/>
              <a:gd name="G1" fmla="+- 21600 0 0"/>
              <a:gd name="G2" fmla="+- 21600 0 0"/>
              <a:gd name="T0" fmla="*/ 0 w 24170"/>
              <a:gd name="T1" fmla="*/ 9012 h 21600"/>
              <a:gd name="T2" fmla="*/ 24170 w 24170"/>
              <a:gd name="T3" fmla="*/ 1039 h 21600"/>
              <a:gd name="T4" fmla="*/ 17553 w 241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170" h="21600" fill="none" extrusionOk="0">
                <a:moveTo>
                  <a:pt x="0" y="9012"/>
                </a:moveTo>
                <a:cubicBezTo>
                  <a:pt x="4056" y="3355"/>
                  <a:pt x="10591" y="-1"/>
                  <a:pt x="17553" y="0"/>
                </a:cubicBezTo>
                <a:cubicBezTo>
                  <a:pt x="19799" y="0"/>
                  <a:pt x="22031" y="350"/>
                  <a:pt x="24170" y="1038"/>
                </a:cubicBezTo>
              </a:path>
              <a:path w="24170" h="21600" stroke="0" extrusionOk="0">
                <a:moveTo>
                  <a:pt x="0" y="9012"/>
                </a:moveTo>
                <a:cubicBezTo>
                  <a:pt x="4056" y="3355"/>
                  <a:pt x="10591" y="-1"/>
                  <a:pt x="17553" y="0"/>
                </a:cubicBezTo>
                <a:cubicBezTo>
                  <a:pt x="19799" y="0"/>
                  <a:pt x="22031" y="350"/>
                  <a:pt x="24170" y="1038"/>
                </a:cubicBezTo>
                <a:lnTo>
                  <a:pt x="17553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2328" name="Arc 24"/>
          <p:cNvSpPr>
            <a:spLocks/>
          </p:cNvSpPr>
          <p:nvPr/>
        </p:nvSpPr>
        <p:spPr bwMode="auto">
          <a:xfrm>
            <a:off x="1076325" y="4402138"/>
            <a:ext cx="631825" cy="474662"/>
          </a:xfrm>
          <a:custGeom>
            <a:avLst/>
            <a:gdLst>
              <a:gd name="G0" fmla="+- 7121 0 0"/>
              <a:gd name="G1" fmla="+- 21600 0 0"/>
              <a:gd name="G2" fmla="+- 21600 0 0"/>
              <a:gd name="T0" fmla="*/ 0 w 28721"/>
              <a:gd name="T1" fmla="*/ 1208 h 21653"/>
              <a:gd name="T2" fmla="*/ 28721 w 28721"/>
              <a:gd name="T3" fmla="*/ 21653 h 21653"/>
              <a:gd name="T4" fmla="*/ 7121 w 28721"/>
              <a:gd name="T5" fmla="*/ 21600 h 2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721" h="21653" fill="none" extrusionOk="0">
                <a:moveTo>
                  <a:pt x="-1" y="1207"/>
                </a:moveTo>
                <a:cubicBezTo>
                  <a:pt x="2288" y="408"/>
                  <a:pt x="4696" y="-1"/>
                  <a:pt x="7121" y="0"/>
                </a:cubicBezTo>
                <a:cubicBezTo>
                  <a:pt x="19050" y="0"/>
                  <a:pt x="28721" y="9670"/>
                  <a:pt x="28721" y="21600"/>
                </a:cubicBezTo>
                <a:cubicBezTo>
                  <a:pt x="28721" y="21617"/>
                  <a:pt x="28720" y="21635"/>
                  <a:pt x="28720" y="21652"/>
                </a:cubicBezTo>
              </a:path>
              <a:path w="28721" h="21653" stroke="0" extrusionOk="0">
                <a:moveTo>
                  <a:pt x="-1" y="1207"/>
                </a:moveTo>
                <a:cubicBezTo>
                  <a:pt x="2288" y="408"/>
                  <a:pt x="4696" y="-1"/>
                  <a:pt x="7121" y="0"/>
                </a:cubicBezTo>
                <a:cubicBezTo>
                  <a:pt x="19050" y="0"/>
                  <a:pt x="28721" y="9670"/>
                  <a:pt x="28721" y="21600"/>
                </a:cubicBezTo>
                <a:cubicBezTo>
                  <a:pt x="28721" y="21617"/>
                  <a:pt x="28720" y="21635"/>
                  <a:pt x="28720" y="21652"/>
                </a:cubicBezTo>
                <a:lnTo>
                  <a:pt x="7121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2329" name="Arc 25"/>
          <p:cNvSpPr>
            <a:spLocks/>
          </p:cNvSpPr>
          <p:nvPr/>
        </p:nvSpPr>
        <p:spPr bwMode="auto">
          <a:xfrm>
            <a:off x="636588" y="3059113"/>
            <a:ext cx="371475" cy="452437"/>
          </a:xfrm>
          <a:custGeom>
            <a:avLst/>
            <a:gdLst>
              <a:gd name="G0" fmla="+- 0 0 0"/>
              <a:gd name="G1" fmla="+- 0 0 0"/>
              <a:gd name="G2" fmla="+- 21600 0 0"/>
              <a:gd name="T0" fmla="*/ 16910 w 16910"/>
              <a:gd name="T1" fmla="*/ 13440 h 20655"/>
              <a:gd name="T2" fmla="*/ 6320 w 16910"/>
              <a:gd name="T3" fmla="*/ 20655 h 20655"/>
              <a:gd name="T4" fmla="*/ 0 w 16910"/>
              <a:gd name="T5" fmla="*/ 0 h 206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910" h="20655" fill="none" extrusionOk="0">
                <a:moveTo>
                  <a:pt x="16909" y="13439"/>
                </a:moveTo>
                <a:cubicBezTo>
                  <a:pt x="14190" y="16860"/>
                  <a:pt x="10498" y="19376"/>
                  <a:pt x="6319" y="20654"/>
                </a:cubicBezTo>
              </a:path>
              <a:path w="16910" h="20655" stroke="0" extrusionOk="0">
                <a:moveTo>
                  <a:pt x="16909" y="13439"/>
                </a:moveTo>
                <a:cubicBezTo>
                  <a:pt x="14190" y="16860"/>
                  <a:pt x="10498" y="19376"/>
                  <a:pt x="6319" y="20654"/>
                </a:cubicBez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2330" name="Arc 26"/>
          <p:cNvSpPr>
            <a:spLocks/>
          </p:cNvSpPr>
          <p:nvPr/>
        </p:nvSpPr>
        <p:spPr bwMode="auto">
          <a:xfrm>
            <a:off x="3254375" y="2779713"/>
            <a:ext cx="474663" cy="300037"/>
          </a:xfrm>
          <a:custGeom>
            <a:avLst/>
            <a:gdLst>
              <a:gd name="G0" fmla="+- 21597 0 0"/>
              <a:gd name="G1" fmla="+- 13675 0 0"/>
              <a:gd name="G2" fmla="+- 21600 0 0"/>
              <a:gd name="T0" fmla="*/ 0 w 21597"/>
              <a:gd name="T1" fmla="*/ 13331 h 13675"/>
              <a:gd name="T2" fmla="*/ 4877 w 21597"/>
              <a:gd name="T3" fmla="*/ 0 h 13675"/>
              <a:gd name="T4" fmla="*/ 21597 w 21597"/>
              <a:gd name="T5" fmla="*/ 13675 h 136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7" h="13675" fill="none" extrusionOk="0">
                <a:moveTo>
                  <a:pt x="-1" y="13330"/>
                </a:moveTo>
                <a:cubicBezTo>
                  <a:pt x="77" y="8464"/>
                  <a:pt x="1795" y="3767"/>
                  <a:pt x="4877" y="0"/>
                </a:cubicBezTo>
              </a:path>
              <a:path w="21597" h="13675" stroke="0" extrusionOk="0">
                <a:moveTo>
                  <a:pt x="-1" y="13330"/>
                </a:moveTo>
                <a:cubicBezTo>
                  <a:pt x="77" y="8464"/>
                  <a:pt x="1795" y="3767"/>
                  <a:pt x="4877" y="0"/>
                </a:cubicBezTo>
                <a:lnTo>
                  <a:pt x="21597" y="13675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2331" name="Arc 27"/>
          <p:cNvSpPr>
            <a:spLocks/>
          </p:cNvSpPr>
          <p:nvPr/>
        </p:nvSpPr>
        <p:spPr bwMode="auto">
          <a:xfrm>
            <a:off x="2659063" y="4600575"/>
            <a:ext cx="473075" cy="276225"/>
          </a:xfrm>
          <a:custGeom>
            <a:avLst/>
            <a:gdLst>
              <a:gd name="G0" fmla="+- 21600 0 0"/>
              <a:gd name="G1" fmla="+- 12658 0 0"/>
              <a:gd name="G2" fmla="+- 21600 0 0"/>
              <a:gd name="T0" fmla="*/ 0 w 21600"/>
              <a:gd name="T1" fmla="*/ 12716 h 12716"/>
              <a:gd name="T2" fmla="*/ 4097 w 21600"/>
              <a:gd name="T3" fmla="*/ 0 h 12716"/>
              <a:gd name="T4" fmla="*/ 21600 w 21600"/>
              <a:gd name="T5" fmla="*/ 12658 h 12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2716" fill="none" extrusionOk="0">
                <a:moveTo>
                  <a:pt x="0" y="12715"/>
                </a:moveTo>
                <a:cubicBezTo>
                  <a:pt x="0" y="12696"/>
                  <a:pt x="0" y="12677"/>
                  <a:pt x="0" y="12658"/>
                </a:cubicBezTo>
                <a:cubicBezTo>
                  <a:pt x="-1" y="8112"/>
                  <a:pt x="1433" y="3683"/>
                  <a:pt x="4097" y="0"/>
                </a:cubicBezTo>
              </a:path>
              <a:path w="21600" h="12716" stroke="0" extrusionOk="0">
                <a:moveTo>
                  <a:pt x="0" y="12715"/>
                </a:moveTo>
                <a:cubicBezTo>
                  <a:pt x="0" y="12696"/>
                  <a:pt x="0" y="12677"/>
                  <a:pt x="0" y="12658"/>
                </a:cubicBezTo>
                <a:cubicBezTo>
                  <a:pt x="-1" y="8112"/>
                  <a:pt x="1433" y="3683"/>
                  <a:pt x="4097" y="0"/>
                </a:cubicBezTo>
                <a:lnTo>
                  <a:pt x="21600" y="1265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2332" name="Arc 28"/>
          <p:cNvSpPr>
            <a:spLocks/>
          </p:cNvSpPr>
          <p:nvPr/>
        </p:nvSpPr>
        <p:spPr bwMode="auto">
          <a:xfrm>
            <a:off x="636588" y="2776538"/>
            <a:ext cx="474662" cy="298450"/>
          </a:xfrm>
          <a:custGeom>
            <a:avLst/>
            <a:gdLst>
              <a:gd name="G0" fmla="+- 0 0 0"/>
              <a:gd name="G1" fmla="+- 13552 0 0"/>
              <a:gd name="G2" fmla="+- 21600 0 0"/>
              <a:gd name="T0" fmla="*/ 16820 w 21599"/>
              <a:gd name="T1" fmla="*/ 0 h 13552"/>
              <a:gd name="T2" fmla="*/ 21599 w 21599"/>
              <a:gd name="T3" fmla="*/ 13392 h 13552"/>
              <a:gd name="T4" fmla="*/ 0 w 21599"/>
              <a:gd name="T5" fmla="*/ 13552 h 13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9" h="13552" fill="none" extrusionOk="0">
                <a:moveTo>
                  <a:pt x="16819" y="0"/>
                </a:moveTo>
                <a:cubicBezTo>
                  <a:pt x="19878" y="3796"/>
                  <a:pt x="21563" y="8516"/>
                  <a:pt x="21599" y="13391"/>
                </a:cubicBezTo>
              </a:path>
              <a:path w="21599" h="13552" stroke="0" extrusionOk="0">
                <a:moveTo>
                  <a:pt x="16819" y="0"/>
                </a:moveTo>
                <a:cubicBezTo>
                  <a:pt x="19878" y="3796"/>
                  <a:pt x="21563" y="8516"/>
                  <a:pt x="21599" y="13391"/>
                </a:cubicBezTo>
                <a:lnTo>
                  <a:pt x="0" y="1355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2333" name="Arc 29"/>
          <p:cNvSpPr>
            <a:spLocks/>
          </p:cNvSpPr>
          <p:nvPr/>
        </p:nvSpPr>
        <p:spPr bwMode="auto">
          <a:xfrm>
            <a:off x="636588" y="3074988"/>
            <a:ext cx="474662" cy="285750"/>
          </a:xfrm>
          <a:custGeom>
            <a:avLst/>
            <a:gdLst>
              <a:gd name="G0" fmla="+- 0 0 0"/>
              <a:gd name="G1" fmla="+- 222 0 0"/>
              <a:gd name="G2" fmla="+- 21600 0 0"/>
              <a:gd name="T0" fmla="*/ 21599 w 21600"/>
              <a:gd name="T1" fmla="*/ 0 h 13102"/>
              <a:gd name="T2" fmla="*/ 17339 w 21600"/>
              <a:gd name="T3" fmla="*/ 13102 h 13102"/>
              <a:gd name="T4" fmla="*/ 0 w 21600"/>
              <a:gd name="T5" fmla="*/ 222 h 13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3102" fill="none" extrusionOk="0">
                <a:moveTo>
                  <a:pt x="21598" y="0"/>
                </a:moveTo>
                <a:cubicBezTo>
                  <a:pt x="21599" y="73"/>
                  <a:pt x="21600" y="147"/>
                  <a:pt x="21600" y="222"/>
                </a:cubicBezTo>
                <a:cubicBezTo>
                  <a:pt x="21600" y="4861"/>
                  <a:pt x="20106" y="9377"/>
                  <a:pt x="17339" y="13102"/>
                </a:cubicBezTo>
              </a:path>
              <a:path w="21600" h="13102" stroke="0" extrusionOk="0">
                <a:moveTo>
                  <a:pt x="21598" y="0"/>
                </a:moveTo>
                <a:cubicBezTo>
                  <a:pt x="21599" y="73"/>
                  <a:pt x="21600" y="147"/>
                  <a:pt x="21600" y="222"/>
                </a:cubicBezTo>
                <a:cubicBezTo>
                  <a:pt x="21600" y="4861"/>
                  <a:pt x="20106" y="9377"/>
                  <a:pt x="17339" y="13102"/>
                </a:cubicBezTo>
                <a:lnTo>
                  <a:pt x="0" y="22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2318" name="Text Box 14"/>
          <p:cNvSpPr txBox="1">
            <a:spLocks noChangeArrowheads="1"/>
          </p:cNvSpPr>
          <p:nvPr/>
        </p:nvSpPr>
        <p:spPr bwMode="auto">
          <a:xfrm>
            <a:off x="1835150" y="2008188"/>
            <a:ext cx="657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cs typeface="Arial" charset="0"/>
              </a:rPr>
              <a:t>108°</a:t>
            </a:r>
          </a:p>
        </p:txBody>
      </p:sp>
      <p:sp>
        <p:nvSpPr>
          <p:cNvPr id="482319" name="Text Box 15"/>
          <p:cNvSpPr txBox="1">
            <a:spLocks noChangeArrowheads="1"/>
          </p:cNvSpPr>
          <p:nvPr/>
        </p:nvSpPr>
        <p:spPr bwMode="auto">
          <a:xfrm rot="4557826">
            <a:off x="3150394" y="2961481"/>
            <a:ext cx="657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cs typeface="Arial" charset="0"/>
              </a:rPr>
              <a:t>108°</a:t>
            </a:r>
          </a:p>
        </p:txBody>
      </p:sp>
      <p:sp>
        <p:nvSpPr>
          <p:cNvPr id="482320" name="Text Box 16"/>
          <p:cNvSpPr txBox="1">
            <a:spLocks noChangeArrowheads="1"/>
          </p:cNvSpPr>
          <p:nvPr/>
        </p:nvSpPr>
        <p:spPr bwMode="auto">
          <a:xfrm rot="-23540526">
            <a:off x="2630488" y="4473575"/>
            <a:ext cx="657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cs typeface="Arial" charset="0"/>
              </a:rPr>
              <a:t>108°</a:t>
            </a:r>
          </a:p>
        </p:txBody>
      </p:sp>
      <p:sp>
        <p:nvSpPr>
          <p:cNvPr id="482321" name="Text Box 17"/>
          <p:cNvSpPr txBox="1">
            <a:spLocks noChangeArrowheads="1"/>
          </p:cNvSpPr>
          <p:nvPr/>
        </p:nvSpPr>
        <p:spPr bwMode="auto">
          <a:xfrm rot="2301081">
            <a:off x="1055688" y="4459288"/>
            <a:ext cx="657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cs typeface="Arial" charset="0"/>
              </a:rPr>
              <a:t>108°</a:t>
            </a:r>
          </a:p>
        </p:txBody>
      </p:sp>
      <p:sp>
        <p:nvSpPr>
          <p:cNvPr id="482335" name="Text Box 31"/>
          <p:cNvSpPr txBox="1">
            <a:spLocks noChangeArrowheads="1"/>
          </p:cNvSpPr>
          <p:nvPr/>
        </p:nvSpPr>
        <p:spPr bwMode="auto">
          <a:xfrm rot="-3911436">
            <a:off x="550069" y="2953544"/>
            <a:ext cx="657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cs typeface="Arial" charset="0"/>
              </a:rPr>
              <a:t>108°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8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8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82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82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82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82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82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82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82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8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8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82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82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82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8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8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8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8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8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8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8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8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8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82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82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82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482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482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823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8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16" dur="1000" fill="hold"/>
                                        <p:tgtEl>
                                          <p:spTgt spid="48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7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18" dur="1000" fill="hold"/>
                                        <p:tgtEl>
                                          <p:spTgt spid="48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48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25" dur="1000" fill="hold"/>
                                        <p:tgtEl>
                                          <p:spTgt spid="48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8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32" dur="1000" fill="hold"/>
                                        <p:tgtEl>
                                          <p:spTgt spid="48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3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34" dur="1000" fill="hold"/>
                                        <p:tgtEl>
                                          <p:spTgt spid="48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5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36" dur="1000" fill="hold"/>
                                        <p:tgtEl>
                                          <p:spTgt spid="48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482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43" dur="1000" fill="hold"/>
                                        <p:tgtEl>
                                          <p:spTgt spid="48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48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50" dur="1000" fill="hold"/>
                                        <p:tgtEl>
                                          <p:spTgt spid="48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1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52" dur="1000" fill="hold"/>
                                        <p:tgtEl>
                                          <p:spTgt spid="48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48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06" grpId="0"/>
      <p:bldP spid="482317" grpId="0"/>
      <p:bldP spid="482322" grpId="0" animBg="1"/>
      <p:bldP spid="482323" grpId="0" animBg="1"/>
      <p:bldP spid="482323" grpId="1" animBg="1"/>
      <p:bldP spid="482324" grpId="0" animBg="1"/>
      <p:bldP spid="482324" grpId="1" animBg="1"/>
      <p:bldP spid="482325" grpId="0" animBg="1"/>
      <p:bldP spid="482325" grpId="1" animBg="1"/>
      <p:bldP spid="482326" grpId="0" animBg="1"/>
      <p:bldP spid="482326" grpId="1" animBg="1"/>
      <p:bldP spid="482327" grpId="0" animBg="1"/>
      <p:bldP spid="482327" grpId="1" animBg="1"/>
      <p:bldP spid="482328" grpId="0" animBg="1"/>
      <p:bldP spid="482328" grpId="1" animBg="1"/>
      <p:bldP spid="482329" grpId="0" animBg="1"/>
      <p:bldP spid="482329" grpId="1" animBg="1"/>
      <p:bldP spid="482330" grpId="0" animBg="1"/>
      <p:bldP spid="482330" grpId="1" animBg="1"/>
      <p:bldP spid="482331" grpId="0" animBg="1"/>
      <p:bldP spid="482331" grpId="1" animBg="1"/>
      <p:bldP spid="482332" grpId="0" animBg="1"/>
      <p:bldP spid="482332" grpId="1" animBg="1"/>
      <p:bldP spid="482333" grpId="0" animBg="1"/>
      <p:bldP spid="482333" grpId="1" animBg="1"/>
      <p:bldP spid="482318" grpId="0"/>
      <p:bldP spid="482319" grpId="0"/>
      <p:bldP spid="482320" grpId="0"/>
      <p:bldP spid="482321" grpId="0"/>
      <p:bldP spid="4823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WordArt 5"/>
          <p:cNvSpPr>
            <a:spLocks noChangeArrowheads="1" noChangeShapeType="1"/>
          </p:cNvSpPr>
          <p:nvPr/>
        </p:nvSpPr>
        <p:spPr bwMode="auto">
          <a:xfrm>
            <a:off x="457200" y="116632"/>
            <a:ext cx="8229600" cy="1143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5157"/>
                <a:gd name="adj2" fmla="val -79"/>
              </a:avLst>
            </a:prstTxWarp>
          </a:bodyPr>
          <a:lstStyle/>
          <a:p>
            <a:r>
              <a:rPr lang="en-GB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Comic Sans MS"/>
              </a:rPr>
              <a:t>Angle facts</a:t>
            </a:r>
            <a:endParaRPr lang="en-GB" sz="3600" kern="10" dirty="0">
              <a:ln w="9525">
                <a:solidFill>
                  <a:srgbClr val="80808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53882" dir="2700000" algn="ctr" rotWithShape="0">
                  <a:srgbClr val="C0C0C0"/>
                </a:outerShdw>
              </a:effectLst>
              <a:latin typeface="Comic Sans MS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827584" y="3789040"/>
            <a:ext cx="7272808" cy="1152128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sz="3200" dirty="0" smtClean="0">
                <a:solidFill>
                  <a:srgbClr val="FF0000"/>
                </a:solidFill>
                <a:latin typeface="Comic Sans MS" pitchFamily="66" charset="0"/>
              </a:rPr>
              <a:t>Interior  angle =</a:t>
            </a:r>
            <a:endParaRPr lang="en-GB" sz="3200" dirty="0" smtClean="0">
              <a:latin typeface="Comic Sans MS" pitchFamily="66" charset="0"/>
            </a:endParaRPr>
          </a:p>
          <a:p>
            <a:r>
              <a:rPr lang="en-GB" sz="3200" dirty="0" smtClean="0">
                <a:latin typeface="Comic Sans MS" pitchFamily="66" charset="0"/>
              </a:rPr>
              <a:t>Sum of interior ÷ number of angles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087285" y="1916832"/>
            <a:ext cx="6840760" cy="1179512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sz="3200" dirty="0" smtClean="0">
                <a:solidFill>
                  <a:srgbClr val="CC00CC"/>
                </a:solidFill>
                <a:latin typeface="Comic Sans MS" pitchFamily="66" charset="0"/>
              </a:rPr>
              <a:t>Sum of interior angles =</a:t>
            </a:r>
          </a:p>
          <a:p>
            <a:r>
              <a:rPr lang="en-GB" sz="3200" dirty="0" smtClean="0">
                <a:latin typeface="Comic Sans MS" pitchFamily="66" charset="0"/>
              </a:rPr>
              <a:t>180</a:t>
            </a:r>
            <a:r>
              <a:rPr lang="en-GB" sz="3200" baseline="30000" dirty="0" smtClean="0">
                <a:latin typeface="Comic Sans MS" pitchFamily="66" charset="0"/>
              </a:rPr>
              <a:t>o</a:t>
            </a:r>
            <a:r>
              <a:rPr lang="en-GB" sz="3200" dirty="0" smtClean="0">
                <a:latin typeface="Comic Sans MS" pitchFamily="66" charset="0"/>
              </a:rPr>
              <a:t> x number of triangles</a:t>
            </a:r>
          </a:p>
        </p:txBody>
      </p:sp>
      <p:pic>
        <p:nvPicPr>
          <p:cNvPr id="7" name="Picture 4" descr="j0318110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34044"/>
            <a:ext cx="1187624" cy="82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7768"/>
            <a:ext cx="91440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3200" b="1" u="sng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Investigation: </a:t>
            </a:r>
            <a:r>
              <a:rPr lang="en-GB" sz="3200" b="1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GB" sz="3200" b="1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GB" sz="3200" b="1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What is the sum of interior angles of a 100 sided shape?</a:t>
            </a:r>
            <a:endParaRPr lang="en-GB" sz="3200" b="1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9512" y="1988840"/>
          <a:ext cx="5544614" cy="4015387"/>
        </p:xfrm>
        <a:graphic>
          <a:graphicData uri="http://schemas.openxmlformats.org/drawingml/2006/table">
            <a:tbl>
              <a:tblPr/>
              <a:tblGrid>
                <a:gridCol w="1224136"/>
                <a:gridCol w="993358"/>
                <a:gridCol w="1109040"/>
                <a:gridCol w="1109040"/>
                <a:gridCol w="1109040"/>
              </a:tblGrid>
              <a:tr h="922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Calibri"/>
                          <a:ea typeface="Calibri"/>
                          <a:cs typeface="Times New Roman"/>
                        </a:rPr>
                        <a:t>Name of Polygon</a:t>
                      </a:r>
                      <a:endParaRPr lang="en-GB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latin typeface="Calibri"/>
                          <a:ea typeface="Calibri"/>
                          <a:cs typeface="Times New Roman"/>
                        </a:rPr>
                        <a:t>Number of sides for the polygon</a:t>
                      </a:r>
                      <a:endParaRPr lang="en-GB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latin typeface="Calibri"/>
                          <a:ea typeface="Calibri"/>
                          <a:cs typeface="Times New Roman"/>
                        </a:rPr>
                        <a:t>Number of triangles inside the polygon</a:t>
                      </a:r>
                      <a:endParaRPr lang="en-GB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Calibri"/>
                          <a:ea typeface="Calibri"/>
                          <a:cs typeface="Times New Roman"/>
                        </a:rPr>
                        <a:t>Sum of interior angles for the polygon</a:t>
                      </a:r>
                      <a:endParaRPr lang="en-GB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latin typeface="Calibri" pitchFamily="34" charset="0"/>
                          <a:ea typeface="Calibri"/>
                          <a:cs typeface="Arial" pitchFamily="34" charset="0"/>
                        </a:rPr>
                        <a:t>Size</a:t>
                      </a:r>
                      <a:r>
                        <a:rPr lang="en-GB" sz="1600" b="1" baseline="0" dirty="0" smtClean="0">
                          <a:latin typeface="Calibri" pitchFamily="34" charset="0"/>
                          <a:ea typeface="Calibri"/>
                          <a:cs typeface="Arial" pitchFamily="34" charset="0"/>
                        </a:rPr>
                        <a:t> of one  interior angle</a:t>
                      </a:r>
                      <a:endParaRPr lang="en-GB" sz="1600" b="1" dirty="0">
                        <a:latin typeface="Calibri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Triangle</a:t>
                      </a:r>
                      <a:endParaRPr lang="en-GB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Quadrilateral</a:t>
                      </a:r>
                      <a:endParaRPr lang="en-GB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Pentagon</a:t>
                      </a:r>
                      <a:endParaRPr lang="en-GB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Hexagon</a:t>
                      </a:r>
                      <a:endParaRPr lang="en-GB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Heptagon</a:t>
                      </a:r>
                      <a:endParaRPr lang="en-GB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Octagon</a:t>
                      </a:r>
                      <a:endParaRPr lang="en-GB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Nonagon</a:t>
                      </a:r>
                      <a:endParaRPr lang="en-GB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Decagon</a:t>
                      </a:r>
                      <a:endParaRPr lang="en-GB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9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Calibri"/>
                          <a:ea typeface="Calibri"/>
                          <a:cs typeface="Times New Roman"/>
                        </a:rPr>
                        <a:t>n-sided polygon</a:t>
                      </a:r>
                      <a:endParaRPr lang="en-GB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68" marR="43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868144" y="1700808"/>
            <a:ext cx="2987824" cy="480131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GB" b="1" dirty="0" smtClean="0"/>
              <a:t>Work in pairs </a:t>
            </a:r>
          </a:p>
          <a:p>
            <a:pPr marL="342900" indent="-342900" algn="l">
              <a:buFont typeface="+mj-lt"/>
              <a:buAutoNum type="arabicPeriod"/>
            </a:pPr>
            <a:endParaRPr lang="en-GB" b="1" dirty="0" smtClean="0"/>
          </a:p>
          <a:p>
            <a:pPr marL="342900" indent="-342900" algn="l">
              <a:buFont typeface="+mj-lt"/>
              <a:buAutoNum type="arabicPeriod"/>
            </a:pPr>
            <a:r>
              <a:rPr lang="en-GB" b="1" dirty="0" smtClean="0"/>
              <a:t>Use shapes and board pens to complete the table</a:t>
            </a:r>
          </a:p>
          <a:p>
            <a:pPr marL="342900" indent="-342900" algn="l">
              <a:buFont typeface="+mj-lt"/>
              <a:buAutoNum type="arabicPeriod"/>
            </a:pPr>
            <a:endParaRPr lang="en-GB" b="1" dirty="0" smtClean="0"/>
          </a:p>
          <a:p>
            <a:pPr marL="342900" indent="-342900" algn="l">
              <a:buFont typeface="+mj-lt"/>
              <a:buAutoNum type="arabicPeriod"/>
            </a:pPr>
            <a:r>
              <a:rPr lang="en-GB" b="1" dirty="0" smtClean="0"/>
              <a:t> Use your filled table to put together a “general formula” </a:t>
            </a:r>
          </a:p>
          <a:p>
            <a:pPr marL="342900" indent="-342900" algn="l"/>
            <a:endParaRPr lang="en-GB" b="1" dirty="0" smtClean="0"/>
          </a:p>
          <a:p>
            <a:pPr marL="342900" indent="-342900" algn="l"/>
            <a:r>
              <a:rPr lang="en-GB" b="1" dirty="0" smtClean="0"/>
              <a:t>General formula must include algebraic expressions to calculate the interior angles of </a:t>
            </a:r>
            <a:r>
              <a:rPr lang="en-GB" b="1" i="1" dirty="0" smtClean="0">
                <a:solidFill>
                  <a:srgbClr val="FF0000"/>
                </a:solidFill>
              </a:rPr>
              <a:t>any</a:t>
            </a:r>
            <a:r>
              <a:rPr lang="en-GB" b="1" dirty="0" smtClean="0"/>
              <a:t> polygon</a:t>
            </a:r>
          </a:p>
          <a:p>
            <a:pPr marL="342900" indent="-342900" algn="l"/>
            <a:endParaRPr lang="en-GB" b="1" dirty="0" smtClean="0"/>
          </a:p>
          <a:p>
            <a:pPr marL="342900" indent="-342900" algn="l"/>
            <a:r>
              <a:rPr lang="en-GB" b="1" dirty="0" smtClean="0"/>
              <a:t>e.g. 100 sided shape?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exagon 9"/>
          <p:cNvSpPr/>
          <p:nvPr/>
        </p:nvSpPr>
        <p:spPr bwMode="auto">
          <a:xfrm>
            <a:off x="2411760" y="3068960"/>
            <a:ext cx="3960440" cy="3456384"/>
          </a:xfrm>
          <a:prstGeom prst="hexagon">
            <a:avLst>
              <a:gd name="adj" fmla="val 32040"/>
              <a:gd name="vf" fmla="val 11547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>
            <a:stCxn id="10" idx="2"/>
            <a:endCxn id="10" idx="5"/>
          </p:cNvCxnSpPr>
          <p:nvPr/>
        </p:nvCxnSpPr>
        <p:spPr bwMode="auto">
          <a:xfrm flipV="1">
            <a:off x="3519185" y="3068961"/>
            <a:ext cx="1745590" cy="34563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7" name="Straight Connector 16"/>
          <p:cNvCxnSpPr>
            <a:stCxn id="10" idx="2"/>
          </p:cNvCxnSpPr>
          <p:nvPr/>
        </p:nvCxnSpPr>
        <p:spPr bwMode="auto">
          <a:xfrm flipV="1">
            <a:off x="3519185" y="4725145"/>
            <a:ext cx="2853007" cy="180019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0" y="1124744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In an exam a student is working out the sum of the interior angles of this hexagon. </a:t>
            </a:r>
          </a:p>
          <a:p>
            <a:r>
              <a:rPr lang="en-GB" sz="2800" dirty="0" smtClean="0">
                <a:latin typeface="Comic Sans MS" pitchFamily="66" charset="0"/>
              </a:rPr>
              <a:t>The student splits the hexagon into triangles. </a:t>
            </a:r>
          </a:p>
          <a:p>
            <a:r>
              <a:rPr lang="en-GB" sz="2800" dirty="0" smtClean="0">
                <a:latin typeface="Comic Sans MS" pitchFamily="66" charset="0"/>
              </a:rPr>
              <a:t>Is he correct?</a:t>
            </a:r>
            <a:endParaRPr lang="en-GB" sz="2800" dirty="0">
              <a:latin typeface="Comic Sans MS" pitchFamily="66" charset="0"/>
            </a:endParaRPr>
          </a:p>
        </p:txBody>
      </p:sp>
      <p:cxnSp>
        <p:nvCxnSpPr>
          <p:cNvPr id="21" name="Straight Connector 20"/>
          <p:cNvCxnSpPr>
            <a:stCxn id="10" idx="2"/>
            <a:endCxn id="10" idx="4"/>
          </p:cNvCxnSpPr>
          <p:nvPr/>
        </p:nvCxnSpPr>
        <p:spPr bwMode="auto">
          <a:xfrm flipV="1">
            <a:off x="3519185" y="3068961"/>
            <a:ext cx="0" cy="3456382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pic>
        <p:nvPicPr>
          <p:cNvPr id="9" name="Picture 4" descr="j0318110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"/>
            <a:ext cx="1187624" cy="82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Connector 15"/>
          <p:cNvCxnSpPr>
            <a:stCxn id="10" idx="1"/>
            <a:endCxn id="10" idx="5"/>
          </p:cNvCxnSpPr>
          <p:nvPr/>
        </p:nvCxnSpPr>
        <p:spPr bwMode="auto">
          <a:xfrm flipV="1">
            <a:off x="5264775" y="3068961"/>
            <a:ext cx="0" cy="34563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5069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4386" name="Object 34"/>
          <p:cNvGraphicFramePr>
            <a:graphicFrameLocks noChangeAspect="1"/>
          </p:cNvGraphicFramePr>
          <p:nvPr/>
        </p:nvGraphicFramePr>
        <p:xfrm>
          <a:off x="3521075" y="6276975"/>
          <a:ext cx="273050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Equation" r:id="rId3" imgW="253780" imgH="215713" progId="Equation.3">
                  <p:embed/>
                </p:oleObj>
              </mc:Choice>
              <mc:Fallback>
                <p:oleObj name="Equation" r:id="rId3" imgW="253780" imgH="215713" progId="Equation.3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1075" y="6276975"/>
                        <a:ext cx="273050" cy="234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4387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360632"/>
              </p:ext>
            </p:extLst>
          </p:nvPr>
        </p:nvGraphicFramePr>
        <p:xfrm>
          <a:off x="4625834" y="6309320"/>
          <a:ext cx="628650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Equation" r:id="rId5" imgW="583693" imgH="215713" progId="Equation.3">
                  <p:embed/>
                </p:oleObj>
              </mc:Choice>
              <mc:Fallback>
                <p:oleObj name="Equation" r:id="rId5" imgW="583693" imgH="215713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5834" y="6309320"/>
                        <a:ext cx="628650" cy="234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4388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6975192"/>
              </p:ext>
            </p:extLst>
          </p:nvPr>
        </p:nvGraphicFramePr>
        <p:xfrm>
          <a:off x="5734050" y="6237312"/>
          <a:ext cx="1338263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Equation" r:id="rId7" imgW="1244600" imgH="292100" progId="Equation.3">
                  <p:embed/>
                </p:oleObj>
              </mc:Choice>
              <mc:Fallback>
                <p:oleObj name="Equation" r:id="rId7" imgW="1244600" imgH="292100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4050" y="6237312"/>
                        <a:ext cx="1338263" cy="315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4389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5125875"/>
              </p:ext>
            </p:extLst>
          </p:nvPr>
        </p:nvGraphicFramePr>
        <p:xfrm>
          <a:off x="7308304" y="6093296"/>
          <a:ext cx="137795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" name="Equation" r:id="rId9" imgW="1282700" imgH="558800" progId="Equation.3">
                  <p:embed/>
                </p:oleObj>
              </mc:Choice>
              <mc:Fallback>
                <p:oleObj name="Equation" r:id="rId9" imgW="1282700" imgH="558800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304" y="6093296"/>
                        <a:ext cx="1377950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-108520" y="-25955"/>
            <a:ext cx="8229600" cy="718651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INTERIOR </a:t>
            </a:r>
            <a:r>
              <a:rPr lang="en-GB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ANGLES</a:t>
            </a:r>
          </a:p>
        </p:txBody>
      </p:sp>
      <p:pic>
        <p:nvPicPr>
          <p:cNvPr id="484356" name="Picture 4" descr="j0318110"/>
          <p:cNvPicPr>
            <a:picLocks noChangeAspect="1" noChangeArrowheads="1" noCrop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"/>
            <a:ext cx="1187624" cy="82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4358" name="Text Box 6"/>
          <p:cNvSpPr txBox="1">
            <a:spLocks noChangeArrowheads="1"/>
          </p:cNvSpPr>
          <p:nvPr/>
        </p:nvSpPr>
        <p:spPr bwMode="auto">
          <a:xfrm>
            <a:off x="7077075" y="4660900"/>
            <a:ext cx="13160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000"/>
              <a:t>540 </a:t>
            </a:r>
            <a:r>
              <a:rPr lang="en-US" sz="2000">
                <a:cs typeface="Arial" charset="0"/>
              </a:rPr>
              <a:t>÷ 5 = </a:t>
            </a:r>
          </a:p>
          <a:p>
            <a:pPr algn="ctr"/>
            <a:r>
              <a:rPr lang="en-US" sz="2000">
                <a:cs typeface="Arial" charset="0"/>
              </a:rPr>
              <a:t>108°</a:t>
            </a:r>
          </a:p>
        </p:txBody>
      </p:sp>
      <p:sp>
        <p:nvSpPr>
          <p:cNvPr id="484359" name="Text Box 7"/>
          <p:cNvSpPr txBox="1">
            <a:spLocks noChangeArrowheads="1"/>
          </p:cNvSpPr>
          <p:nvPr/>
        </p:nvSpPr>
        <p:spPr bwMode="auto">
          <a:xfrm>
            <a:off x="7115175" y="3349625"/>
            <a:ext cx="13160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000"/>
              <a:t>360 </a:t>
            </a:r>
            <a:r>
              <a:rPr lang="en-US" sz="2000">
                <a:cs typeface="Arial" charset="0"/>
              </a:rPr>
              <a:t>÷ 4 = </a:t>
            </a:r>
          </a:p>
          <a:p>
            <a:pPr algn="ctr"/>
            <a:r>
              <a:rPr lang="en-US" sz="2000">
                <a:cs typeface="Arial" charset="0"/>
              </a:rPr>
              <a:t>90°</a:t>
            </a:r>
          </a:p>
        </p:txBody>
      </p:sp>
      <p:sp>
        <p:nvSpPr>
          <p:cNvPr id="484360" name="Text Box 8"/>
          <p:cNvSpPr txBox="1">
            <a:spLocks noChangeArrowheads="1"/>
          </p:cNvSpPr>
          <p:nvPr/>
        </p:nvSpPr>
        <p:spPr bwMode="auto">
          <a:xfrm>
            <a:off x="7091363" y="2043113"/>
            <a:ext cx="13160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180 </a:t>
            </a:r>
            <a:r>
              <a:rPr lang="en-US" sz="2000" dirty="0">
                <a:cs typeface="Arial" charset="0"/>
              </a:rPr>
              <a:t>÷ 3 = </a:t>
            </a:r>
          </a:p>
          <a:p>
            <a:pPr algn="ctr"/>
            <a:r>
              <a:rPr lang="en-US" sz="2000" dirty="0">
                <a:cs typeface="Arial" charset="0"/>
              </a:rPr>
              <a:t>60°</a:t>
            </a:r>
          </a:p>
        </p:txBody>
      </p:sp>
      <p:sp>
        <p:nvSpPr>
          <p:cNvPr id="484361" name="Text Box 9"/>
          <p:cNvSpPr txBox="1">
            <a:spLocks noChangeArrowheads="1"/>
          </p:cNvSpPr>
          <p:nvPr/>
        </p:nvSpPr>
        <p:spPr bwMode="auto">
          <a:xfrm>
            <a:off x="5846763" y="4675188"/>
            <a:ext cx="13239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000"/>
              <a:t>180 </a:t>
            </a:r>
            <a:r>
              <a:rPr lang="en-US" sz="2000"/>
              <a:t>×</a:t>
            </a:r>
            <a:r>
              <a:rPr lang="en-US" sz="2000">
                <a:cs typeface="Arial" charset="0"/>
              </a:rPr>
              <a:t> 3 = </a:t>
            </a:r>
          </a:p>
          <a:p>
            <a:pPr algn="ctr"/>
            <a:r>
              <a:rPr lang="en-US" sz="2000">
                <a:cs typeface="Arial" charset="0"/>
              </a:rPr>
              <a:t>540°</a:t>
            </a:r>
          </a:p>
        </p:txBody>
      </p:sp>
      <p:sp>
        <p:nvSpPr>
          <p:cNvPr id="484362" name="Text Box 10"/>
          <p:cNvSpPr txBox="1">
            <a:spLocks noChangeArrowheads="1"/>
          </p:cNvSpPr>
          <p:nvPr/>
        </p:nvSpPr>
        <p:spPr bwMode="auto">
          <a:xfrm>
            <a:off x="5775325" y="3360738"/>
            <a:ext cx="13239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180 </a:t>
            </a:r>
            <a:r>
              <a:rPr lang="en-US" sz="2000" dirty="0"/>
              <a:t>×</a:t>
            </a:r>
            <a:r>
              <a:rPr lang="en-US" sz="2000" dirty="0">
                <a:cs typeface="Arial" charset="0"/>
              </a:rPr>
              <a:t> 2 = </a:t>
            </a:r>
          </a:p>
          <a:p>
            <a:pPr algn="ctr"/>
            <a:r>
              <a:rPr lang="en-US" sz="2000" dirty="0">
                <a:cs typeface="Arial" charset="0"/>
              </a:rPr>
              <a:t>360°</a:t>
            </a:r>
          </a:p>
        </p:txBody>
      </p:sp>
      <p:sp>
        <p:nvSpPr>
          <p:cNvPr id="484363" name="Text Box 11"/>
          <p:cNvSpPr txBox="1">
            <a:spLocks noChangeArrowheads="1"/>
          </p:cNvSpPr>
          <p:nvPr/>
        </p:nvSpPr>
        <p:spPr bwMode="auto">
          <a:xfrm>
            <a:off x="5748338" y="2073275"/>
            <a:ext cx="13239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180 </a:t>
            </a:r>
            <a:r>
              <a:rPr lang="en-US" sz="2000" dirty="0">
                <a:cs typeface="Arial" charset="0"/>
              </a:rPr>
              <a:t>× 1 = </a:t>
            </a:r>
          </a:p>
          <a:p>
            <a:pPr algn="ctr"/>
            <a:r>
              <a:rPr lang="en-US" sz="2000" dirty="0">
                <a:cs typeface="Arial" charset="0"/>
              </a:rPr>
              <a:t>180°</a:t>
            </a:r>
          </a:p>
        </p:txBody>
      </p:sp>
      <p:sp>
        <p:nvSpPr>
          <p:cNvPr id="484367" name="Text Box 15"/>
          <p:cNvSpPr txBox="1">
            <a:spLocks noChangeArrowheads="1"/>
          </p:cNvSpPr>
          <p:nvPr/>
        </p:nvSpPr>
        <p:spPr bwMode="auto">
          <a:xfrm>
            <a:off x="3527425" y="466725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/>
              <a:t>5</a:t>
            </a:r>
            <a:endParaRPr lang="en-US">
              <a:cs typeface="Arial" charset="0"/>
            </a:endParaRPr>
          </a:p>
        </p:txBody>
      </p:sp>
      <p:sp>
        <p:nvSpPr>
          <p:cNvPr id="484368" name="Text Box 16"/>
          <p:cNvSpPr txBox="1">
            <a:spLocks noChangeArrowheads="1"/>
          </p:cNvSpPr>
          <p:nvPr/>
        </p:nvSpPr>
        <p:spPr bwMode="auto">
          <a:xfrm>
            <a:off x="3505200" y="33782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/>
              <a:t>4</a:t>
            </a:r>
            <a:endParaRPr lang="en-US">
              <a:cs typeface="Arial" charset="0"/>
            </a:endParaRPr>
          </a:p>
        </p:txBody>
      </p:sp>
      <p:sp>
        <p:nvSpPr>
          <p:cNvPr id="484369" name="Text Box 17"/>
          <p:cNvSpPr txBox="1">
            <a:spLocks noChangeArrowheads="1"/>
          </p:cNvSpPr>
          <p:nvPr/>
        </p:nvSpPr>
        <p:spPr bwMode="auto">
          <a:xfrm>
            <a:off x="3479800" y="211455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/>
              <a:t>3</a:t>
            </a:r>
            <a:endParaRPr lang="en-US">
              <a:cs typeface="Arial" charset="0"/>
            </a:endParaRPr>
          </a:p>
        </p:txBody>
      </p:sp>
      <p:sp>
        <p:nvSpPr>
          <p:cNvPr id="484370" name="Text Box 18"/>
          <p:cNvSpPr txBox="1">
            <a:spLocks noChangeArrowheads="1"/>
          </p:cNvSpPr>
          <p:nvPr/>
        </p:nvSpPr>
        <p:spPr bwMode="auto">
          <a:xfrm>
            <a:off x="5024438" y="465455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/>
              <a:t>3</a:t>
            </a:r>
            <a:endParaRPr lang="en-US">
              <a:cs typeface="Arial" charset="0"/>
            </a:endParaRPr>
          </a:p>
        </p:txBody>
      </p:sp>
      <p:sp>
        <p:nvSpPr>
          <p:cNvPr id="484371" name="Text Box 19"/>
          <p:cNvSpPr txBox="1">
            <a:spLocks noChangeArrowheads="1"/>
          </p:cNvSpPr>
          <p:nvPr/>
        </p:nvSpPr>
        <p:spPr bwMode="auto">
          <a:xfrm>
            <a:off x="4978400" y="33670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/>
              <a:t>2</a:t>
            </a:r>
            <a:endParaRPr lang="en-US">
              <a:cs typeface="Arial" charset="0"/>
            </a:endParaRPr>
          </a:p>
        </p:txBody>
      </p:sp>
      <p:sp>
        <p:nvSpPr>
          <p:cNvPr id="484372" name="Text Box 20"/>
          <p:cNvSpPr txBox="1">
            <a:spLocks noChangeArrowheads="1"/>
          </p:cNvSpPr>
          <p:nvPr/>
        </p:nvSpPr>
        <p:spPr bwMode="auto">
          <a:xfrm>
            <a:off x="4953000" y="21161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/>
              <a:t>1</a:t>
            </a:r>
            <a:endParaRPr lang="en-US">
              <a:cs typeface="Arial" charset="0"/>
            </a:endParaRPr>
          </a:p>
        </p:txBody>
      </p:sp>
      <p:graphicFrame>
        <p:nvGraphicFramePr>
          <p:cNvPr id="484420" name="Group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571825"/>
              </p:ext>
            </p:extLst>
          </p:nvPr>
        </p:nvGraphicFramePr>
        <p:xfrm>
          <a:off x="1475657" y="6021288"/>
          <a:ext cx="7200799" cy="720080"/>
        </p:xfrm>
        <a:graphic>
          <a:graphicData uri="http://schemas.openxmlformats.org/drawingml/2006/table">
            <a:tbl>
              <a:tblPr/>
              <a:tblGrid>
                <a:gridCol w="210636"/>
                <a:gridCol w="1373539"/>
                <a:gridCol w="1368152"/>
                <a:gridCol w="1296144"/>
                <a:gridCol w="1508951"/>
                <a:gridCol w="1443377"/>
              </a:tblGrid>
              <a:tr h="72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y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 - agon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y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y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y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y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4423" name="AutoShape 71"/>
          <p:cNvSpPr>
            <a:spLocks noChangeArrowheads="1"/>
          </p:cNvSpPr>
          <p:nvPr/>
        </p:nvSpPr>
        <p:spPr bwMode="auto">
          <a:xfrm>
            <a:off x="1836738" y="1870075"/>
            <a:ext cx="877887" cy="75882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84422" name="Rectangle 70"/>
          <p:cNvSpPr>
            <a:spLocks noChangeArrowheads="1"/>
          </p:cNvSpPr>
          <p:nvPr/>
        </p:nvSpPr>
        <p:spPr bwMode="auto">
          <a:xfrm>
            <a:off x="1941513" y="3344863"/>
            <a:ext cx="822325" cy="822325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84421" name="AutoShape 69"/>
          <p:cNvSpPr>
            <a:spLocks noChangeArrowheads="1"/>
          </p:cNvSpPr>
          <p:nvPr/>
        </p:nvSpPr>
        <p:spPr bwMode="auto">
          <a:xfrm>
            <a:off x="1765300" y="4565650"/>
            <a:ext cx="977900" cy="930275"/>
          </a:xfrm>
          <a:prstGeom prst="pentagon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84424" name="Rectangle 72"/>
          <p:cNvSpPr>
            <a:spLocks noChangeArrowheads="1"/>
          </p:cNvSpPr>
          <p:nvPr/>
        </p:nvSpPr>
        <p:spPr bwMode="auto">
          <a:xfrm>
            <a:off x="-487363" y="820738"/>
            <a:ext cx="184150" cy="36671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4D4D4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sz="1800" b="0"/>
          </a:p>
        </p:txBody>
      </p:sp>
      <p:sp>
        <p:nvSpPr>
          <p:cNvPr id="484432" name="Rectangle 80"/>
          <p:cNvSpPr>
            <a:spLocks noChangeArrowheads="1"/>
          </p:cNvSpPr>
          <p:nvPr/>
        </p:nvSpPr>
        <p:spPr bwMode="auto">
          <a:xfrm>
            <a:off x="0" y="966788"/>
            <a:ext cx="1346200" cy="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4D4D4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484439" name="Rectangle 87"/>
          <p:cNvSpPr>
            <a:spLocks noChangeArrowheads="1"/>
          </p:cNvSpPr>
          <p:nvPr/>
        </p:nvSpPr>
        <p:spPr bwMode="auto">
          <a:xfrm>
            <a:off x="0" y="966788"/>
            <a:ext cx="1346200" cy="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4D4D4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484446" name="Rectangle 94"/>
          <p:cNvSpPr>
            <a:spLocks noChangeArrowheads="1"/>
          </p:cNvSpPr>
          <p:nvPr/>
        </p:nvSpPr>
        <p:spPr bwMode="auto">
          <a:xfrm>
            <a:off x="0" y="966788"/>
            <a:ext cx="1346200" cy="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4D4D4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GB"/>
          </a:p>
        </p:txBody>
      </p:sp>
      <p:graphicFrame>
        <p:nvGraphicFramePr>
          <p:cNvPr id="484582" name="Group 2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170735"/>
              </p:ext>
            </p:extLst>
          </p:nvPr>
        </p:nvGraphicFramePr>
        <p:xfrm>
          <a:off x="1475656" y="900648"/>
          <a:ext cx="7200800" cy="5120640"/>
        </p:xfrm>
        <a:graphic>
          <a:graphicData uri="http://schemas.openxmlformats.org/drawingml/2006/table">
            <a:tbl>
              <a:tblPr/>
              <a:tblGrid>
                <a:gridCol w="249237"/>
                <a:gridCol w="1346200"/>
                <a:gridCol w="1346200"/>
                <a:gridCol w="1346200"/>
                <a:gridCol w="1346200"/>
                <a:gridCol w="1566763"/>
              </a:tblGrid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Regular Polygon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Number of sides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Divide into how many triangles?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Sum of interior angles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Size of one angle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Triangle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Square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Pentagon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44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8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8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8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8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8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8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8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8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8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8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8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8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84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8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8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8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8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58" grpId="0"/>
      <p:bldP spid="484359" grpId="0"/>
      <p:bldP spid="484360" grpId="0"/>
      <p:bldP spid="484361" grpId="0"/>
      <p:bldP spid="484362" grpId="0"/>
      <p:bldP spid="484363" grpId="0"/>
      <p:bldP spid="484367" grpId="0"/>
      <p:bldP spid="484368" grpId="0"/>
      <p:bldP spid="484369" grpId="0"/>
      <p:bldP spid="484370" grpId="0"/>
      <p:bldP spid="484371" grpId="0"/>
      <p:bldP spid="48437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8640"/>
            <a:ext cx="9649072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What is the exterior angle 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of a polygon? 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What do the exterior angles of a regular polygon </a:t>
            </a:r>
          </a:p>
          <a:p>
            <a:pPr algn="l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add up to?</a:t>
            </a:r>
            <a:endParaRPr lang="en-U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3" descr="http://image.tutorvista.com/content/feed/u301/figure_70.JPG"/>
          <p:cNvPicPr/>
          <p:nvPr/>
        </p:nvPicPr>
        <p:blipFill rotWithShape="1">
          <a:blip r:embed="rId2" cstate="print">
            <a:lum bright="-10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9" t="2717" r="12534" b="13028"/>
          <a:stretch/>
        </p:blipFill>
        <p:spPr bwMode="auto">
          <a:xfrm>
            <a:off x="1907704" y="1916832"/>
            <a:ext cx="5112568" cy="443711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2" name="Rectangle 22"/>
          <p:cNvSpPr>
            <a:spLocks noChangeArrowheads="1"/>
          </p:cNvSpPr>
          <p:nvPr/>
        </p:nvSpPr>
        <p:spPr bwMode="auto">
          <a:xfrm>
            <a:off x="1554163" y="2024063"/>
            <a:ext cx="3581400" cy="3475037"/>
          </a:xfrm>
          <a:prstGeom prst="rect">
            <a:avLst/>
          </a:prstGeom>
          <a:solidFill>
            <a:srgbClr val="0070C0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dirty="0" smtClean="0"/>
              <a:t>Square</a:t>
            </a:r>
            <a:endParaRPr lang="en-GB" dirty="0"/>
          </a:p>
        </p:txBody>
      </p:sp>
      <p:pic>
        <p:nvPicPr>
          <p:cNvPr id="491523" name="Picture 3" descr="j031811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9063" y="0"/>
            <a:ext cx="1404937" cy="974725"/>
          </a:xfrm>
          <a:prstGeom prst="rect">
            <a:avLst/>
          </a:prstGeom>
          <a:noFill/>
        </p:spPr>
      </p:pic>
      <p:sp>
        <p:nvSpPr>
          <p:cNvPr id="491538" name="Arc 18"/>
          <p:cNvSpPr>
            <a:spLocks/>
          </p:cNvSpPr>
          <p:nvPr/>
        </p:nvSpPr>
        <p:spPr bwMode="auto">
          <a:xfrm rot="5400000">
            <a:off x="1559719" y="1208882"/>
            <a:ext cx="790575" cy="782637"/>
          </a:xfrm>
          <a:custGeom>
            <a:avLst/>
            <a:gdLst>
              <a:gd name="G0" fmla="+- 21598 0 0"/>
              <a:gd name="G1" fmla="+- 21600 0 0"/>
              <a:gd name="G2" fmla="+- 21600 0 0"/>
              <a:gd name="T0" fmla="*/ 0 w 21822"/>
              <a:gd name="T1" fmla="*/ 21344 h 21600"/>
              <a:gd name="T2" fmla="*/ 21822 w 21822"/>
              <a:gd name="T3" fmla="*/ 1 h 21600"/>
              <a:gd name="T4" fmla="*/ 21598 w 2182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822" h="21600" fill="none" extrusionOk="0">
                <a:moveTo>
                  <a:pt x="-1" y="21343"/>
                </a:moveTo>
                <a:cubicBezTo>
                  <a:pt x="139" y="9515"/>
                  <a:pt x="9768" y="-1"/>
                  <a:pt x="21598" y="0"/>
                </a:cubicBezTo>
                <a:cubicBezTo>
                  <a:pt x="21672" y="0"/>
                  <a:pt x="21747" y="0"/>
                  <a:pt x="21821" y="1"/>
                </a:cubicBezTo>
              </a:path>
              <a:path w="21822" h="21600" stroke="0" extrusionOk="0">
                <a:moveTo>
                  <a:pt x="-1" y="21343"/>
                </a:moveTo>
                <a:cubicBezTo>
                  <a:pt x="139" y="9515"/>
                  <a:pt x="9768" y="-1"/>
                  <a:pt x="21598" y="0"/>
                </a:cubicBezTo>
                <a:cubicBezTo>
                  <a:pt x="21672" y="0"/>
                  <a:pt x="21747" y="0"/>
                  <a:pt x="21821" y="1"/>
                </a:cubicBezTo>
                <a:lnTo>
                  <a:pt x="21598" y="21600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91539" name="Arc 19"/>
          <p:cNvSpPr>
            <a:spLocks/>
          </p:cNvSpPr>
          <p:nvPr/>
        </p:nvSpPr>
        <p:spPr bwMode="auto">
          <a:xfrm rot="10800000">
            <a:off x="5145088" y="2028825"/>
            <a:ext cx="790575" cy="782638"/>
          </a:xfrm>
          <a:custGeom>
            <a:avLst/>
            <a:gdLst>
              <a:gd name="G0" fmla="+- 21598 0 0"/>
              <a:gd name="G1" fmla="+- 21600 0 0"/>
              <a:gd name="G2" fmla="+- 21600 0 0"/>
              <a:gd name="T0" fmla="*/ 0 w 21822"/>
              <a:gd name="T1" fmla="*/ 21344 h 21600"/>
              <a:gd name="T2" fmla="*/ 21822 w 21822"/>
              <a:gd name="T3" fmla="*/ 1 h 21600"/>
              <a:gd name="T4" fmla="*/ 21598 w 2182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822" h="21600" fill="none" extrusionOk="0">
                <a:moveTo>
                  <a:pt x="-1" y="21343"/>
                </a:moveTo>
                <a:cubicBezTo>
                  <a:pt x="139" y="9515"/>
                  <a:pt x="9768" y="-1"/>
                  <a:pt x="21598" y="0"/>
                </a:cubicBezTo>
                <a:cubicBezTo>
                  <a:pt x="21672" y="0"/>
                  <a:pt x="21747" y="0"/>
                  <a:pt x="21821" y="1"/>
                </a:cubicBezTo>
              </a:path>
              <a:path w="21822" h="21600" stroke="0" extrusionOk="0">
                <a:moveTo>
                  <a:pt x="-1" y="21343"/>
                </a:moveTo>
                <a:cubicBezTo>
                  <a:pt x="139" y="9515"/>
                  <a:pt x="9768" y="-1"/>
                  <a:pt x="21598" y="0"/>
                </a:cubicBezTo>
                <a:cubicBezTo>
                  <a:pt x="21672" y="0"/>
                  <a:pt x="21747" y="0"/>
                  <a:pt x="21821" y="1"/>
                </a:cubicBezTo>
                <a:lnTo>
                  <a:pt x="21598" y="21600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91540" name="Arc 20"/>
          <p:cNvSpPr>
            <a:spLocks/>
          </p:cNvSpPr>
          <p:nvPr/>
        </p:nvSpPr>
        <p:spPr bwMode="auto">
          <a:xfrm rot="-5400000">
            <a:off x="4347369" y="5504657"/>
            <a:ext cx="790575" cy="782637"/>
          </a:xfrm>
          <a:custGeom>
            <a:avLst/>
            <a:gdLst>
              <a:gd name="G0" fmla="+- 21598 0 0"/>
              <a:gd name="G1" fmla="+- 21600 0 0"/>
              <a:gd name="G2" fmla="+- 21600 0 0"/>
              <a:gd name="T0" fmla="*/ 0 w 21822"/>
              <a:gd name="T1" fmla="*/ 21344 h 21600"/>
              <a:gd name="T2" fmla="*/ 21822 w 21822"/>
              <a:gd name="T3" fmla="*/ 1 h 21600"/>
              <a:gd name="T4" fmla="*/ 21598 w 2182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822" h="21600" fill="none" extrusionOk="0">
                <a:moveTo>
                  <a:pt x="-1" y="21343"/>
                </a:moveTo>
                <a:cubicBezTo>
                  <a:pt x="139" y="9515"/>
                  <a:pt x="9768" y="-1"/>
                  <a:pt x="21598" y="0"/>
                </a:cubicBezTo>
                <a:cubicBezTo>
                  <a:pt x="21672" y="0"/>
                  <a:pt x="21747" y="0"/>
                  <a:pt x="21821" y="1"/>
                </a:cubicBezTo>
              </a:path>
              <a:path w="21822" h="21600" stroke="0" extrusionOk="0">
                <a:moveTo>
                  <a:pt x="-1" y="21343"/>
                </a:moveTo>
                <a:cubicBezTo>
                  <a:pt x="139" y="9515"/>
                  <a:pt x="9768" y="-1"/>
                  <a:pt x="21598" y="0"/>
                </a:cubicBezTo>
                <a:cubicBezTo>
                  <a:pt x="21672" y="0"/>
                  <a:pt x="21747" y="0"/>
                  <a:pt x="21821" y="1"/>
                </a:cubicBezTo>
                <a:lnTo>
                  <a:pt x="21598" y="21600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91541" name="Arc 21"/>
          <p:cNvSpPr>
            <a:spLocks/>
          </p:cNvSpPr>
          <p:nvPr/>
        </p:nvSpPr>
        <p:spPr bwMode="auto">
          <a:xfrm>
            <a:off x="773113" y="4714875"/>
            <a:ext cx="790575" cy="782638"/>
          </a:xfrm>
          <a:custGeom>
            <a:avLst/>
            <a:gdLst>
              <a:gd name="G0" fmla="+- 21598 0 0"/>
              <a:gd name="G1" fmla="+- 21600 0 0"/>
              <a:gd name="G2" fmla="+- 21600 0 0"/>
              <a:gd name="T0" fmla="*/ 0 w 21822"/>
              <a:gd name="T1" fmla="*/ 21344 h 21600"/>
              <a:gd name="T2" fmla="*/ 21822 w 21822"/>
              <a:gd name="T3" fmla="*/ 1 h 21600"/>
              <a:gd name="T4" fmla="*/ 21598 w 2182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822" h="21600" fill="none" extrusionOk="0">
                <a:moveTo>
                  <a:pt x="-1" y="21343"/>
                </a:moveTo>
                <a:cubicBezTo>
                  <a:pt x="139" y="9515"/>
                  <a:pt x="9768" y="-1"/>
                  <a:pt x="21598" y="0"/>
                </a:cubicBezTo>
                <a:cubicBezTo>
                  <a:pt x="21672" y="0"/>
                  <a:pt x="21747" y="0"/>
                  <a:pt x="21821" y="1"/>
                </a:cubicBezTo>
              </a:path>
              <a:path w="21822" h="21600" stroke="0" extrusionOk="0">
                <a:moveTo>
                  <a:pt x="-1" y="21343"/>
                </a:moveTo>
                <a:cubicBezTo>
                  <a:pt x="139" y="9515"/>
                  <a:pt x="9768" y="-1"/>
                  <a:pt x="21598" y="0"/>
                </a:cubicBezTo>
                <a:cubicBezTo>
                  <a:pt x="21672" y="0"/>
                  <a:pt x="21747" y="0"/>
                  <a:pt x="21821" y="1"/>
                </a:cubicBezTo>
                <a:lnTo>
                  <a:pt x="21598" y="21600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91543" name="Line 23"/>
          <p:cNvSpPr>
            <a:spLocks noChangeShapeType="1"/>
          </p:cNvSpPr>
          <p:nvPr/>
        </p:nvSpPr>
        <p:spPr bwMode="auto">
          <a:xfrm flipV="1">
            <a:off x="1554163" y="1068388"/>
            <a:ext cx="0" cy="94615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91544" name="Line 24"/>
          <p:cNvSpPr>
            <a:spLocks noChangeShapeType="1"/>
          </p:cNvSpPr>
          <p:nvPr/>
        </p:nvSpPr>
        <p:spPr bwMode="auto">
          <a:xfrm>
            <a:off x="5135563" y="2030413"/>
            <a:ext cx="1054100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91545" name="Line 25"/>
          <p:cNvSpPr>
            <a:spLocks noChangeShapeType="1"/>
          </p:cNvSpPr>
          <p:nvPr/>
        </p:nvSpPr>
        <p:spPr bwMode="auto">
          <a:xfrm>
            <a:off x="5124450" y="5483225"/>
            <a:ext cx="0" cy="1027113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91546" name="Line 26"/>
          <p:cNvSpPr>
            <a:spLocks noChangeShapeType="1"/>
          </p:cNvSpPr>
          <p:nvPr/>
        </p:nvSpPr>
        <p:spPr bwMode="auto">
          <a:xfrm flipH="1">
            <a:off x="392113" y="5503863"/>
            <a:ext cx="1162050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91547" name="Line 27"/>
          <p:cNvSpPr>
            <a:spLocks noChangeShapeType="1"/>
          </p:cNvSpPr>
          <p:nvPr/>
        </p:nvSpPr>
        <p:spPr bwMode="auto">
          <a:xfrm>
            <a:off x="1554163" y="4699000"/>
            <a:ext cx="0" cy="1635125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GB"/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6423025" y="1819275"/>
            <a:ext cx="2295525" cy="2295525"/>
            <a:chOff x="4470" y="1288"/>
            <a:chExt cx="1446" cy="1446"/>
          </a:xfrm>
        </p:grpSpPr>
        <p:sp>
          <p:nvSpPr>
            <p:cNvPr id="491552" name="Line 32"/>
            <p:cNvSpPr>
              <a:spLocks noChangeShapeType="1"/>
            </p:cNvSpPr>
            <p:nvPr/>
          </p:nvSpPr>
          <p:spPr bwMode="auto">
            <a:xfrm>
              <a:off x="5193" y="1288"/>
              <a:ext cx="0" cy="144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91553" name="Line 33"/>
            <p:cNvSpPr>
              <a:spLocks noChangeShapeType="1"/>
            </p:cNvSpPr>
            <p:nvPr/>
          </p:nvSpPr>
          <p:spPr bwMode="auto">
            <a:xfrm rot="5400000">
              <a:off x="5193" y="1288"/>
              <a:ext cx="0" cy="144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1557" name="Text Box 37"/>
          <p:cNvSpPr txBox="1">
            <a:spLocks noChangeArrowheads="1"/>
          </p:cNvSpPr>
          <p:nvPr/>
        </p:nvSpPr>
        <p:spPr bwMode="auto">
          <a:xfrm>
            <a:off x="5724128" y="4365104"/>
            <a:ext cx="3317080" cy="230832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Arial" charset="0"/>
              </a:rPr>
              <a:t>The </a:t>
            </a:r>
            <a:r>
              <a:rPr lang="en-US" sz="2400" dirty="0">
                <a:cs typeface="Arial" charset="0"/>
              </a:rPr>
              <a:t>four angles create </a:t>
            </a:r>
            <a:r>
              <a:rPr lang="en-GB" sz="2400" dirty="0"/>
              <a:t>360</a:t>
            </a:r>
            <a:r>
              <a:rPr lang="en-US" sz="2400" dirty="0"/>
              <a:t>°</a:t>
            </a:r>
          </a:p>
          <a:p>
            <a:endParaRPr lang="en-US" sz="2400" dirty="0"/>
          </a:p>
          <a:p>
            <a:r>
              <a:rPr lang="en-US" sz="2400" dirty="0"/>
              <a:t>  </a:t>
            </a:r>
            <a:r>
              <a:rPr lang="en-US" sz="2400" dirty="0" smtClean="0"/>
              <a:t> </a:t>
            </a:r>
            <a:r>
              <a:rPr lang="en-US" sz="2400" dirty="0"/>
              <a:t>360 </a:t>
            </a:r>
            <a:r>
              <a:rPr lang="en-US" sz="2400" dirty="0">
                <a:cs typeface="Arial" charset="0"/>
              </a:rPr>
              <a:t>÷ 4 = 90</a:t>
            </a:r>
            <a:r>
              <a:rPr lang="en-US" sz="2400" dirty="0" smtClean="0">
                <a:cs typeface="Arial" charset="0"/>
              </a:rPr>
              <a:t>°</a:t>
            </a:r>
            <a:endParaRPr lang="en-US" sz="2400" dirty="0">
              <a:cs typeface="Arial" charset="0"/>
            </a:endParaRPr>
          </a:p>
          <a:p>
            <a:endParaRPr lang="en-US" sz="2400" dirty="0" smtClean="0">
              <a:cs typeface="Arial" charset="0"/>
            </a:endParaRPr>
          </a:p>
          <a:p>
            <a:r>
              <a:rPr lang="en-US" sz="2400" dirty="0" smtClean="0">
                <a:cs typeface="Arial" charset="0"/>
              </a:rPr>
              <a:t>Exterior angle </a:t>
            </a:r>
            <a:r>
              <a:rPr lang="en-US" sz="2400" dirty="0">
                <a:cs typeface="Arial" charset="0"/>
              </a:rPr>
              <a:t>is 90°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1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9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9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915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915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91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91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91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91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915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9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121 -2.2068E-6 L -0.00121 -0.50798 " pathEditMode="relative" ptsTypes="AA">
                                      <p:cBhvr>
                                        <p:cTn id="32" dur="2000" fill="hold"/>
                                        <p:tgtEl>
                                          <p:spTgt spid="491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5400000">
                                      <p:cBhvr>
                                        <p:cTn id="36" dur="2000" fill="hold"/>
                                        <p:tgtEl>
                                          <p:spTgt spid="4915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9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9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121 -0.50798 L 0.39289 -0.50798 " pathEditMode="relative" ptsTypes="AA">
                                      <p:cBhvr>
                                        <p:cTn id="46" dur="2000" fill="hold"/>
                                        <p:tgtEl>
                                          <p:spTgt spid="491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grpId="4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5400000">
                                      <p:cBhvr>
                                        <p:cTn id="50" dur="2000" fill="hold"/>
                                        <p:tgtEl>
                                          <p:spTgt spid="4915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9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9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39288 -0.50798 L 0.39288 -0.00462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491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mph" presetSubtype="0" fill="hold" grpId="6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5400000">
                                      <p:cBhvr>
                                        <p:cTn id="64" dur="2000" fill="hold"/>
                                        <p:tgtEl>
                                          <p:spTgt spid="4915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9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9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39288 -0.00463 L -0.00121 -0.00463 " pathEditMode="relative" ptsTypes="AA">
                                      <p:cBhvr>
                                        <p:cTn id="74" dur="2000" fill="hold"/>
                                        <p:tgtEl>
                                          <p:spTgt spid="491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grpId="8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5400000">
                                      <p:cBhvr>
                                        <p:cTn id="78" dur="2000" fill="hold"/>
                                        <p:tgtEl>
                                          <p:spTgt spid="4915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49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9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58382E-6 L 0.65816 0.14197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4915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9" y="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5.78035E-8 L 0.26476 0.13757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4915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6763E-6 L 0.26614 -0.3711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4915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" y="-1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81503E-6 L 0.6566 -0.37109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4915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8" y="-1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49155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91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91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491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2" grpId="0" animBg="1"/>
      <p:bldP spid="491522" grpId="0"/>
      <p:bldP spid="491538" grpId="0" animBg="1"/>
      <p:bldP spid="491538" grpId="1" animBg="1"/>
      <p:bldP spid="491539" grpId="0" animBg="1"/>
      <p:bldP spid="491539" grpId="1" animBg="1"/>
      <p:bldP spid="491540" grpId="0" animBg="1"/>
      <p:bldP spid="491540" grpId="1" animBg="1"/>
      <p:bldP spid="491541" grpId="0" animBg="1"/>
      <p:bldP spid="491541" grpId="1" animBg="1"/>
      <p:bldP spid="491543" grpId="0" animBg="1"/>
      <p:bldP spid="491544" grpId="0" animBg="1"/>
      <p:bldP spid="491545" grpId="0" animBg="1"/>
      <p:bldP spid="491546" grpId="0" animBg="1"/>
      <p:bldP spid="491547" grpId="0" animBg="1"/>
      <p:bldP spid="491547" grpId="1" animBg="1"/>
      <p:bldP spid="491547" grpId="2" animBg="1"/>
      <p:bldP spid="491547" grpId="3" animBg="1"/>
      <p:bldP spid="491547" grpId="4" animBg="1"/>
      <p:bldP spid="491547" grpId="5" animBg="1"/>
      <p:bldP spid="491547" grpId="6" animBg="1"/>
      <p:bldP spid="491547" grpId="7" animBg="1"/>
      <p:bldP spid="491547" grpId="8" animBg="1"/>
      <p:bldP spid="491557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67" name="AutoShape 23"/>
          <p:cNvSpPr>
            <a:spLocks noChangeArrowheads="1"/>
          </p:cNvSpPr>
          <p:nvPr/>
        </p:nvSpPr>
        <p:spPr bwMode="auto">
          <a:xfrm>
            <a:off x="1090613" y="1541463"/>
            <a:ext cx="4316412" cy="4102100"/>
          </a:xfrm>
          <a:prstGeom prst="pentagon">
            <a:avLst/>
          </a:prstGeom>
          <a:solidFill>
            <a:srgbClr val="6600FF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-99392"/>
            <a:ext cx="8229600" cy="620688"/>
          </a:xfrm>
        </p:spPr>
        <p:txBody>
          <a:bodyPr/>
          <a:lstStyle/>
          <a:p>
            <a:r>
              <a:rPr lang="en-GB" sz="3200"/>
              <a:t/>
            </a:r>
            <a:br>
              <a:rPr lang="en-GB" sz="3200"/>
            </a:br>
            <a:r>
              <a:rPr lang="en-GB" sz="3200"/>
              <a:t>REGULAR PENTAGON</a:t>
            </a:r>
          </a:p>
        </p:txBody>
      </p:sp>
      <p:pic>
        <p:nvPicPr>
          <p:cNvPr id="492548" name="Picture 4" descr="j031811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9063" y="0"/>
            <a:ext cx="1404937" cy="974725"/>
          </a:xfrm>
          <a:prstGeom prst="rect">
            <a:avLst/>
          </a:prstGeom>
          <a:noFill/>
        </p:spPr>
      </p:pic>
      <p:sp>
        <p:nvSpPr>
          <p:cNvPr id="492561" name="Text Box 17"/>
          <p:cNvSpPr txBox="1">
            <a:spLocks noChangeArrowheads="1"/>
          </p:cNvSpPr>
          <p:nvPr/>
        </p:nvSpPr>
        <p:spPr bwMode="auto">
          <a:xfrm>
            <a:off x="5328592" y="4509120"/>
            <a:ext cx="3779912" cy="230832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 smtClean="0">
                <a:cs typeface="Arial" charset="0"/>
              </a:rPr>
              <a:t>The </a:t>
            </a:r>
            <a:r>
              <a:rPr lang="en-US" sz="2400" b="1" dirty="0">
                <a:cs typeface="Arial" charset="0"/>
              </a:rPr>
              <a:t>five angles create </a:t>
            </a:r>
            <a:r>
              <a:rPr lang="en-GB" sz="2400" b="1" dirty="0"/>
              <a:t>360</a:t>
            </a:r>
            <a:r>
              <a:rPr lang="en-US" sz="2400" b="1" dirty="0" smtClean="0"/>
              <a:t>°</a:t>
            </a:r>
            <a:endParaRPr lang="en-US" sz="2400" b="1" dirty="0"/>
          </a:p>
          <a:p>
            <a:r>
              <a:rPr lang="en-US" sz="2400" b="1" dirty="0"/>
              <a:t>  </a:t>
            </a:r>
            <a:endParaRPr lang="en-US" sz="2400" b="1" dirty="0" smtClean="0"/>
          </a:p>
          <a:p>
            <a:r>
              <a:rPr lang="en-US" sz="2400" b="1" dirty="0" smtClean="0"/>
              <a:t>360 </a:t>
            </a:r>
            <a:r>
              <a:rPr lang="en-US" sz="2400" b="1" dirty="0">
                <a:cs typeface="Arial" charset="0"/>
              </a:rPr>
              <a:t>÷ 5 = 72</a:t>
            </a:r>
            <a:r>
              <a:rPr lang="en-US" sz="2400" b="1" dirty="0" smtClean="0">
                <a:cs typeface="Arial" charset="0"/>
              </a:rPr>
              <a:t>°</a:t>
            </a:r>
            <a:endParaRPr lang="en-US" sz="2400" b="1" dirty="0">
              <a:cs typeface="Arial" charset="0"/>
            </a:endParaRPr>
          </a:p>
          <a:p>
            <a:endParaRPr lang="en-US" sz="2400" b="1" dirty="0" smtClean="0">
              <a:cs typeface="Arial" charset="0"/>
            </a:endParaRPr>
          </a:p>
          <a:p>
            <a:r>
              <a:rPr lang="en-US" sz="2400" b="1" dirty="0" smtClean="0">
                <a:cs typeface="Arial" charset="0"/>
              </a:rPr>
              <a:t>Exterior angle </a:t>
            </a:r>
            <a:r>
              <a:rPr lang="en-US" sz="2400" b="1" dirty="0">
                <a:cs typeface="Arial" charset="0"/>
              </a:rPr>
              <a:t>is 72°</a:t>
            </a:r>
          </a:p>
        </p:txBody>
      </p:sp>
      <p:sp>
        <p:nvSpPr>
          <p:cNvPr id="492562" name="Arc 18"/>
          <p:cNvSpPr>
            <a:spLocks/>
          </p:cNvSpPr>
          <p:nvPr/>
        </p:nvSpPr>
        <p:spPr bwMode="auto">
          <a:xfrm>
            <a:off x="765175" y="1998663"/>
            <a:ext cx="1228725" cy="1096962"/>
          </a:xfrm>
          <a:custGeom>
            <a:avLst/>
            <a:gdLst>
              <a:gd name="G0" fmla="+- 7273 0 0"/>
              <a:gd name="G1" fmla="+- 21600 0 0"/>
              <a:gd name="G2" fmla="+- 21600 0 0"/>
              <a:gd name="T0" fmla="*/ 0 w 24326"/>
              <a:gd name="T1" fmla="*/ 1261 h 21600"/>
              <a:gd name="T2" fmla="*/ 24326 w 24326"/>
              <a:gd name="T3" fmla="*/ 8343 h 21600"/>
              <a:gd name="T4" fmla="*/ 7273 w 2432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326" h="21600" fill="none" extrusionOk="0">
                <a:moveTo>
                  <a:pt x="0" y="1261"/>
                </a:moveTo>
                <a:cubicBezTo>
                  <a:pt x="2334" y="426"/>
                  <a:pt x="4794" y="-1"/>
                  <a:pt x="7273" y="0"/>
                </a:cubicBezTo>
                <a:cubicBezTo>
                  <a:pt x="13940" y="0"/>
                  <a:pt x="20234" y="3079"/>
                  <a:pt x="24326" y="8342"/>
                </a:cubicBezTo>
              </a:path>
              <a:path w="24326" h="21600" stroke="0" extrusionOk="0">
                <a:moveTo>
                  <a:pt x="0" y="1261"/>
                </a:moveTo>
                <a:cubicBezTo>
                  <a:pt x="2334" y="426"/>
                  <a:pt x="4794" y="-1"/>
                  <a:pt x="7273" y="0"/>
                </a:cubicBezTo>
                <a:cubicBezTo>
                  <a:pt x="13940" y="0"/>
                  <a:pt x="20234" y="3079"/>
                  <a:pt x="24326" y="8342"/>
                </a:cubicBezTo>
                <a:lnTo>
                  <a:pt x="7273" y="21600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92563" name="Arc 19"/>
          <p:cNvSpPr>
            <a:spLocks/>
          </p:cNvSpPr>
          <p:nvPr/>
        </p:nvSpPr>
        <p:spPr bwMode="auto">
          <a:xfrm>
            <a:off x="790575" y="4573588"/>
            <a:ext cx="1092200" cy="1044575"/>
          </a:xfrm>
          <a:custGeom>
            <a:avLst/>
            <a:gdLst>
              <a:gd name="G0" fmla="+- 21600 0 0"/>
              <a:gd name="G1" fmla="+- 20479 0 0"/>
              <a:gd name="G2" fmla="+- 21600 0 0"/>
              <a:gd name="T0" fmla="*/ 0 w 21600"/>
              <a:gd name="T1" fmla="*/ 20603 h 20603"/>
              <a:gd name="T2" fmla="*/ 14731 w 21600"/>
              <a:gd name="T3" fmla="*/ 0 h 20603"/>
              <a:gd name="T4" fmla="*/ 21600 w 21600"/>
              <a:gd name="T5" fmla="*/ 20479 h 20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603" fill="none" extrusionOk="0">
                <a:moveTo>
                  <a:pt x="0" y="20602"/>
                </a:moveTo>
                <a:cubicBezTo>
                  <a:pt x="0" y="20561"/>
                  <a:pt x="0" y="20520"/>
                  <a:pt x="0" y="20479"/>
                </a:cubicBezTo>
                <a:cubicBezTo>
                  <a:pt x="-1" y="11196"/>
                  <a:pt x="5930" y="2952"/>
                  <a:pt x="14731" y="0"/>
                </a:cubicBezTo>
              </a:path>
              <a:path w="21600" h="20603" stroke="0" extrusionOk="0">
                <a:moveTo>
                  <a:pt x="0" y="20602"/>
                </a:moveTo>
                <a:cubicBezTo>
                  <a:pt x="0" y="20561"/>
                  <a:pt x="0" y="20520"/>
                  <a:pt x="0" y="20479"/>
                </a:cubicBezTo>
                <a:cubicBezTo>
                  <a:pt x="-1" y="11196"/>
                  <a:pt x="5930" y="2952"/>
                  <a:pt x="14731" y="0"/>
                </a:cubicBezTo>
                <a:lnTo>
                  <a:pt x="21600" y="20479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92564" name="Arc 20"/>
          <p:cNvSpPr>
            <a:spLocks/>
          </p:cNvSpPr>
          <p:nvPr/>
        </p:nvSpPr>
        <p:spPr bwMode="auto">
          <a:xfrm>
            <a:off x="3440113" y="5659438"/>
            <a:ext cx="1093787" cy="1041400"/>
          </a:xfrm>
          <a:custGeom>
            <a:avLst/>
            <a:gdLst>
              <a:gd name="G0" fmla="+- 21596 0 0"/>
              <a:gd name="G1" fmla="+- 0 0 0"/>
              <a:gd name="G2" fmla="+- 21600 0 0"/>
              <a:gd name="T0" fmla="*/ 15023 w 21596"/>
              <a:gd name="T1" fmla="*/ 20576 h 20576"/>
              <a:gd name="T2" fmla="*/ 0 w 21596"/>
              <a:gd name="T3" fmla="*/ 411 h 20576"/>
              <a:gd name="T4" fmla="*/ 21596 w 21596"/>
              <a:gd name="T5" fmla="*/ 0 h 20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6" h="20576" fill="none" extrusionOk="0">
                <a:moveTo>
                  <a:pt x="15023" y="20575"/>
                </a:moveTo>
                <a:cubicBezTo>
                  <a:pt x="6215" y="17762"/>
                  <a:pt x="175" y="9655"/>
                  <a:pt x="-1" y="411"/>
                </a:cubicBezTo>
              </a:path>
              <a:path w="21596" h="20576" stroke="0" extrusionOk="0">
                <a:moveTo>
                  <a:pt x="15023" y="20575"/>
                </a:moveTo>
                <a:cubicBezTo>
                  <a:pt x="6215" y="17762"/>
                  <a:pt x="175" y="9655"/>
                  <a:pt x="-1" y="411"/>
                </a:cubicBezTo>
                <a:lnTo>
                  <a:pt x="21596" y="0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92565" name="Arc 21"/>
          <p:cNvSpPr>
            <a:spLocks/>
          </p:cNvSpPr>
          <p:nvPr/>
        </p:nvSpPr>
        <p:spPr bwMode="auto">
          <a:xfrm>
            <a:off x="5099050" y="3148013"/>
            <a:ext cx="1212850" cy="1093787"/>
          </a:xfrm>
          <a:custGeom>
            <a:avLst/>
            <a:gdLst>
              <a:gd name="G0" fmla="+- 6746 0 0"/>
              <a:gd name="G1" fmla="+- 0 0 0"/>
              <a:gd name="G2" fmla="+- 21600 0 0"/>
              <a:gd name="T0" fmla="*/ 23972 w 23972"/>
              <a:gd name="T1" fmla="*/ 13031 h 21600"/>
              <a:gd name="T2" fmla="*/ 0 w 23972"/>
              <a:gd name="T3" fmla="*/ 20520 h 21600"/>
              <a:gd name="T4" fmla="*/ 6746 w 23972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972" h="21600" fill="none" extrusionOk="0">
                <a:moveTo>
                  <a:pt x="23972" y="13031"/>
                </a:moveTo>
                <a:cubicBezTo>
                  <a:pt x="19889" y="18428"/>
                  <a:pt x="13513" y="21599"/>
                  <a:pt x="6746" y="21600"/>
                </a:cubicBezTo>
                <a:cubicBezTo>
                  <a:pt x="4454" y="21600"/>
                  <a:pt x="2177" y="21235"/>
                  <a:pt x="0" y="20519"/>
                </a:cubicBezTo>
              </a:path>
              <a:path w="23972" h="21600" stroke="0" extrusionOk="0">
                <a:moveTo>
                  <a:pt x="23972" y="13031"/>
                </a:moveTo>
                <a:cubicBezTo>
                  <a:pt x="19889" y="18428"/>
                  <a:pt x="13513" y="21599"/>
                  <a:pt x="6746" y="21600"/>
                </a:cubicBezTo>
                <a:cubicBezTo>
                  <a:pt x="4454" y="21600"/>
                  <a:pt x="2177" y="21235"/>
                  <a:pt x="0" y="20519"/>
                </a:cubicBezTo>
                <a:lnTo>
                  <a:pt x="6746" y="0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92566" name="Arc 22"/>
          <p:cNvSpPr>
            <a:spLocks/>
          </p:cNvSpPr>
          <p:nvPr/>
        </p:nvSpPr>
        <p:spPr bwMode="auto">
          <a:xfrm>
            <a:off x="3303588" y="855663"/>
            <a:ext cx="1093787" cy="1325562"/>
          </a:xfrm>
          <a:custGeom>
            <a:avLst/>
            <a:gdLst>
              <a:gd name="G0" fmla="+- 0 0 0"/>
              <a:gd name="G1" fmla="+- 13530 0 0"/>
              <a:gd name="G2" fmla="+- 21600 0 0"/>
              <a:gd name="T0" fmla="*/ 16837 w 21600"/>
              <a:gd name="T1" fmla="*/ 0 h 26194"/>
              <a:gd name="T2" fmla="*/ 17498 w 21600"/>
              <a:gd name="T3" fmla="*/ 26194 h 26194"/>
              <a:gd name="T4" fmla="*/ 0 w 21600"/>
              <a:gd name="T5" fmla="*/ 13530 h 26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6194" fill="none" extrusionOk="0">
                <a:moveTo>
                  <a:pt x="16837" y="-1"/>
                </a:moveTo>
                <a:cubicBezTo>
                  <a:pt x="19919" y="3835"/>
                  <a:pt x="21600" y="8609"/>
                  <a:pt x="21600" y="13530"/>
                </a:cubicBezTo>
                <a:cubicBezTo>
                  <a:pt x="21600" y="18077"/>
                  <a:pt x="20164" y="22509"/>
                  <a:pt x="17498" y="26194"/>
                </a:cubicBezTo>
              </a:path>
              <a:path w="21600" h="26194" stroke="0" extrusionOk="0">
                <a:moveTo>
                  <a:pt x="16837" y="-1"/>
                </a:moveTo>
                <a:cubicBezTo>
                  <a:pt x="19919" y="3835"/>
                  <a:pt x="21600" y="8609"/>
                  <a:pt x="21600" y="13530"/>
                </a:cubicBezTo>
                <a:cubicBezTo>
                  <a:pt x="21600" y="18077"/>
                  <a:pt x="20164" y="22509"/>
                  <a:pt x="17498" y="26194"/>
                </a:cubicBezTo>
                <a:lnTo>
                  <a:pt x="0" y="13530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92568" name="Line 24"/>
          <p:cNvSpPr>
            <a:spLocks noChangeShapeType="1"/>
          </p:cNvSpPr>
          <p:nvPr/>
        </p:nvSpPr>
        <p:spPr bwMode="auto">
          <a:xfrm flipH="1">
            <a:off x="3265488" y="811213"/>
            <a:ext cx="992187" cy="722312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92569" name="Line 25"/>
          <p:cNvSpPr>
            <a:spLocks noChangeShapeType="1"/>
          </p:cNvSpPr>
          <p:nvPr/>
        </p:nvSpPr>
        <p:spPr bwMode="auto">
          <a:xfrm flipH="1" flipV="1">
            <a:off x="5378450" y="3100388"/>
            <a:ext cx="1019175" cy="750887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92570" name="Line 26"/>
          <p:cNvSpPr>
            <a:spLocks noChangeShapeType="1"/>
          </p:cNvSpPr>
          <p:nvPr/>
        </p:nvSpPr>
        <p:spPr bwMode="auto">
          <a:xfrm flipH="1">
            <a:off x="4197350" y="5624513"/>
            <a:ext cx="352425" cy="111125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92571" name="Line 27"/>
          <p:cNvSpPr>
            <a:spLocks noChangeShapeType="1"/>
          </p:cNvSpPr>
          <p:nvPr/>
        </p:nvSpPr>
        <p:spPr bwMode="auto">
          <a:xfrm flipH="1">
            <a:off x="760413" y="5640388"/>
            <a:ext cx="1158875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92572" name="Line 28"/>
          <p:cNvSpPr>
            <a:spLocks noChangeShapeType="1"/>
          </p:cNvSpPr>
          <p:nvPr/>
        </p:nvSpPr>
        <p:spPr bwMode="auto">
          <a:xfrm flipH="1" flipV="1">
            <a:off x="744538" y="2009775"/>
            <a:ext cx="361950" cy="111125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92573" name="Line 29"/>
          <p:cNvSpPr>
            <a:spLocks noChangeShapeType="1"/>
          </p:cNvSpPr>
          <p:nvPr/>
        </p:nvSpPr>
        <p:spPr bwMode="auto">
          <a:xfrm flipH="1">
            <a:off x="339725" y="2576513"/>
            <a:ext cx="1470025" cy="10668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GB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6423025" y="1819275"/>
            <a:ext cx="2295525" cy="2295525"/>
            <a:chOff x="4470" y="1288"/>
            <a:chExt cx="1446" cy="1446"/>
          </a:xfrm>
        </p:grpSpPr>
        <p:sp>
          <p:nvSpPr>
            <p:cNvPr id="492559" name="Line 15"/>
            <p:cNvSpPr>
              <a:spLocks noChangeShapeType="1"/>
            </p:cNvSpPr>
            <p:nvPr/>
          </p:nvSpPr>
          <p:spPr bwMode="auto">
            <a:xfrm>
              <a:off x="5193" y="1288"/>
              <a:ext cx="0" cy="144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92560" name="Line 16"/>
            <p:cNvSpPr>
              <a:spLocks noChangeShapeType="1"/>
            </p:cNvSpPr>
            <p:nvPr/>
          </p:nvSpPr>
          <p:spPr bwMode="auto">
            <a:xfrm rot="5400000">
              <a:off x="5193" y="1288"/>
              <a:ext cx="0" cy="144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2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2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9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9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92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925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92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92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92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92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925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92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2.77778E-7 5.8501E-6 L 0.23525 -0.22576 " pathEditMode="relative" ptsTypes="AA">
                                      <p:cBhvr>
                                        <p:cTn id="32" dur="2000" fill="hold"/>
                                        <p:tgtEl>
                                          <p:spTgt spid="4925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4320000">
                                      <p:cBhvr>
                                        <p:cTn id="36" dur="2000" fill="hold"/>
                                        <p:tgtEl>
                                          <p:spTgt spid="4925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9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9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23525 -0.22577 L 0.47119 0.00255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4925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1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grpId="4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4320000">
                                      <p:cBhvr>
                                        <p:cTn id="50" dur="2000" fill="hold"/>
                                        <p:tgtEl>
                                          <p:spTgt spid="4925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92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9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47118 0.00255 L 0.38056 0.3759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4925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" y="1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mph" presetSubtype="0" fill="hold" grpId="6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4320000">
                                      <p:cBhvr>
                                        <p:cTn id="64" dur="2000" fill="hold"/>
                                        <p:tgtEl>
                                          <p:spTgt spid="4925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92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9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38056 0.37589 L 0.08646 0.37589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4925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grpId="8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4320000">
                                      <p:cBhvr>
                                        <p:cTn id="78" dur="2000" fill="hold"/>
                                        <p:tgtEl>
                                          <p:spTgt spid="4925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492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9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0" presetClass="path" presetSubtype="0" accel="50000" decel="50000" fill="hold" grpId="9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8803 0.37636 L -0.00381 0.00185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4925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-1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mph" presetSubtype="0" fill="hold" grpId="1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4320000">
                                      <p:cBhvr>
                                        <p:cTn id="92" dur="2000" fill="hold"/>
                                        <p:tgtEl>
                                          <p:spTgt spid="4925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92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49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62428E-7 L 0.46458 0.20948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4925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" y="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68208E-6 L 0.23333 -0.02797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4925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39306E-6 L 0.33142 -0.39399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4925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" y="-1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46821E-6 L 0.62135 -0.37989 " pathEditMode="relative" rAng="0" ptsTypes="AA">
                                      <p:cBhvr>
                                        <p:cTn id="119" dur="2000" fill="hold"/>
                                        <p:tgtEl>
                                          <p:spTgt spid="4925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1" y="-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94798E-6 L 0.7026 -0.01619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4925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" y="-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9256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492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925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4925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4925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67" grpId="0" animBg="1"/>
      <p:bldP spid="492547" grpId="0"/>
      <p:bldP spid="492561" grpId="0" build="p" animBg="1"/>
      <p:bldP spid="492562" grpId="0" animBg="1"/>
      <p:bldP spid="492562" grpId="1" animBg="1"/>
      <p:bldP spid="492563" grpId="0" animBg="1"/>
      <p:bldP spid="492563" grpId="1" animBg="1"/>
      <p:bldP spid="492564" grpId="0" animBg="1"/>
      <p:bldP spid="492564" grpId="1" animBg="1"/>
      <p:bldP spid="492565" grpId="0" animBg="1"/>
      <p:bldP spid="492565" grpId="1" animBg="1"/>
      <p:bldP spid="492566" grpId="0" animBg="1"/>
      <p:bldP spid="492566" grpId="1" animBg="1"/>
      <p:bldP spid="492568" grpId="0" animBg="1"/>
      <p:bldP spid="492569" grpId="0" animBg="1"/>
      <p:bldP spid="492570" grpId="0" animBg="1"/>
      <p:bldP spid="492571" grpId="0" animBg="1"/>
      <p:bldP spid="492572" grpId="0" animBg="1"/>
      <p:bldP spid="492573" grpId="0" animBg="1"/>
      <p:bldP spid="492573" grpId="1" animBg="1"/>
      <p:bldP spid="492573" grpId="2" animBg="1"/>
      <p:bldP spid="492573" grpId="3" animBg="1"/>
      <p:bldP spid="492573" grpId="4" animBg="1"/>
      <p:bldP spid="492573" grpId="5" animBg="1"/>
      <p:bldP spid="492573" grpId="6" animBg="1"/>
      <p:bldP spid="492573" grpId="7" animBg="1"/>
      <p:bldP spid="492573" grpId="8" animBg="1"/>
      <p:bldP spid="492573" grpId="9" animBg="1"/>
      <p:bldP spid="492573" grpId="1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94" name="AutoShape 26"/>
          <p:cNvSpPr>
            <a:spLocks noChangeArrowheads="1"/>
          </p:cNvSpPr>
          <p:nvPr/>
        </p:nvSpPr>
        <p:spPr bwMode="auto">
          <a:xfrm>
            <a:off x="1296988" y="1641475"/>
            <a:ext cx="4040187" cy="3494088"/>
          </a:xfrm>
          <a:prstGeom prst="hexagon">
            <a:avLst>
              <a:gd name="adj" fmla="val 28907"/>
              <a:gd name="vf" fmla="val 115470"/>
            </a:avLst>
          </a:prstGeom>
          <a:solidFill>
            <a:srgbClr val="66FF33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/>
          <a:lstStyle/>
          <a:p>
            <a:r>
              <a:rPr lang="en-GB" sz="3200" dirty="0"/>
              <a:t>REGULAR HEXAGON</a:t>
            </a:r>
          </a:p>
        </p:txBody>
      </p:sp>
      <p:pic>
        <p:nvPicPr>
          <p:cNvPr id="493572" name="Picture 4" descr="j031811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9063" y="0"/>
            <a:ext cx="1404937" cy="974725"/>
          </a:xfrm>
          <a:prstGeom prst="rect">
            <a:avLst/>
          </a:prstGeom>
          <a:noFill/>
        </p:spPr>
      </p:pic>
      <p:sp>
        <p:nvSpPr>
          <p:cNvPr id="493573" name="Text Box 5"/>
          <p:cNvSpPr txBox="1">
            <a:spLocks noChangeArrowheads="1"/>
          </p:cNvSpPr>
          <p:nvPr/>
        </p:nvSpPr>
        <p:spPr bwMode="auto">
          <a:xfrm>
            <a:off x="4943836" y="4730368"/>
            <a:ext cx="4020652" cy="193899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cs typeface="Arial" charset="0"/>
              </a:rPr>
              <a:t>The six angles create </a:t>
            </a:r>
            <a:r>
              <a:rPr lang="en-GB" sz="2400" b="1" dirty="0"/>
              <a:t>360</a:t>
            </a:r>
            <a:r>
              <a:rPr lang="en-US" sz="2400" b="1" dirty="0"/>
              <a:t>°</a:t>
            </a:r>
          </a:p>
          <a:p>
            <a:endParaRPr lang="en-US" sz="2400" b="1" dirty="0"/>
          </a:p>
          <a:p>
            <a:r>
              <a:rPr lang="en-US" sz="2400" b="1" dirty="0"/>
              <a:t>         360 </a:t>
            </a:r>
            <a:r>
              <a:rPr lang="en-US" sz="2400" b="1" dirty="0">
                <a:cs typeface="Arial" charset="0"/>
              </a:rPr>
              <a:t>÷ 6 = 60°</a:t>
            </a:r>
          </a:p>
          <a:p>
            <a:endParaRPr lang="en-US" sz="2400" b="1" dirty="0">
              <a:cs typeface="Arial" charset="0"/>
            </a:endParaRPr>
          </a:p>
          <a:p>
            <a:r>
              <a:rPr lang="en-US" sz="2400" b="1" dirty="0" smtClean="0">
                <a:cs typeface="Arial" charset="0"/>
              </a:rPr>
              <a:t>Exterior angle </a:t>
            </a:r>
            <a:r>
              <a:rPr lang="en-US" sz="2400" b="1" dirty="0">
                <a:cs typeface="Arial" charset="0"/>
              </a:rPr>
              <a:t>is 60°</a:t>
            </a:r>
          </a:p>
        </p:txBody>
      </p:sp>
      <p:sp>
        <p:nvSpPr>
          <p:cNvPr id="493588" name="Arc 20"/>
          <p:cNvSpPr>
            <a:spLocks/>
          </p:cNvSpPr>
          <p:nvPr/>
        </p:nvSpPr>
        <p:spPr bwMode="auto">
          <a:xfrm rot="3600000">
            <a:off x="2306638" y="990600"/>
            <a:ext cx="838200" cy="857250"/>
          </a:xfrm>
          <a:custGeom>
            <a:avLst/>
            <a:gdLst>
              <a:gd name="G0" fmla="+- 10111 0 0"/>
              <a:gd name="G1" fmla="+- 21600 0 0"/>
              <a:gd name="G2" fmla="+- 21600 0 0"/>
              <a:gd name="T0" fmla="*/ 0 w 21108"/>
              <a:gd name="T1" fmla="*/ 2513 h 21600"/>
              <a:gd name="T2" fmla="*/ 21108 w 21108"/>
              <a:gd name="T3" fmla="*/ 3009 h 21600"/>
              <a:gd name="T4" fmla="*/ 10111 w 2110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08" h="21600" fill="none" extrusionOk="0">
                <a:moveTo>
                  <a:pt x="-1" y="2512"/>
                </a:moveTo>
                <a:cubicBezTo>
                  <a:pt x="3114" y="862"/>
                  <a:pt x="6586" y="-1"/>
                  <a:pt x="10111" y="0"/>
                </a:cubicBezTo>
                <a:cubicBezTo>
                  <a:pt x="13979" y="0"/>
                  <a:pt x="17777" y="1039"/>
                  <a:pt x="21108" y="3008"/>
                </a:cubicBezTo>
              </a:path>
              <a:path w="21108" h="21600" stroke="0" extrusionOk="0">
                <a:moveTo>
                  <a:pt x="-1" y="2512"/>
                </a:moveTo>
                <a:cubicBezTo>
                  <a:pt x="3114" y="862"/>
                  <a:pt x="6586" y="-1"/>
                  <a:pt x="10111" y="0"/>
                </a:cubicBezTo>
                <a:cubicBezTo>
                  <a:pt x="13979" y="0"/>
                  <a:pt x="17777" y="1039"/>
                  <a:pt x="21108" y="3008"/>
                </a:cubicBezTo>
                <a:lnTo>
                  <a:pt x="10111" y="21600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93589" name="Arc 21"/>
          <p:cNvSpPr>
            <a:spLocks/>
          </p:cNvSpPr>
          <p:nvPr/>
        </p:nvSpPr>
        <p:spPr bwMode="auto">
          <a:xfrm rot="7200000">
            <a:off x="4292600" y="1420813"/>
            <a:ext cx="825500" cy="857250"/>
          </a:xfrm>
          <a:custGeom>
            <a:avLst/>
            <a:gdLst>
              <a:gd name="G0" fmla="+- 10111 0 0"/>
              <a:gd name="G1" fmla="+- 21600 0 0"/>
              <a:gd name="G2" fmla="+- 21600 0 0"/>
              <a:gd name="T0" fmla="*/ 0 w 20824"/>
              <a:gd name="T1" fmla="*/ 2513 h 21600"/>
              <a:gd name="T2" fmla="*/ 20824 w 20824"/>
              <a:gd name="T3" fmla="*/ 2844 h 21600"/>
              <a:gd name="T4" fmla="*/ 10111 w 2082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824" h="21600" fill="none" extrusionOk="0">
                <a:moveTo>
                  <a:pt x="-1" y="2512"/>
                </a:moveTo>
                <a:cubicBezTo>
                  <a:pt x="3114" y="862"/>
                  <a:pt x="6586" y="-1"/>
                  <a:pt x="10111" y="0"/>
                </a:cubicBezTo>
                <a:cubicBezTo>
                  <a:pt x="13868" y="0"/>
                  <a:pt x="17561" y="980"/>
                  <a:pt x="20824" y="2843"/>
                </a:cubicBezTo>
              </a:path>
              <a:path w="20824" h="21600" stroke="0" extrusionOk="0">
                <a:moveTo>
                  <a:pt x="-1" y="2512"/>
                </a:moveTo>
                <a:cubicBezTo>
                  <a:pt x="3114" y="862"/>
                  <a:pt x="6586" y="-1"/>
                  <a:pt x="10111" y="0"/>
                </a:cubicBezTo>
                <a:cubicBezTo>
                  <a:pt x="13868" y="0"/>
                  <a:pt x="17561" y="980"/>
                  <a:pt x="20824" y="2843"/>
                </a:cubicBezTo>
                <a:lnTo>
                  <a:pt x="10111" y="21600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93590" name="Arc 22"/>
          <p:cNvSpPr>
            <a:spLocks/>
          </p:cNvSpPr>
          <p:nvPr/>
        </p:nvSpPr>
        <p:spPr bwMode="auto">
          <a:xfrm rot="10800000">
            <a:off x="4908550" y="3416300"/>
            <a:ext cx="838200" cy="858838"/>
          </a:xfrm>
          <a:custGeom>
            <a:avLst/>
            <a:gdLst>
              <a:gd name="G0" fmla="+- 10111 0 0"/>
              <a:gd name="G1" fmla="+- 21600 0 0"/>
              <a:gd name="G2" fmla="+- 21600 0 0"/>
              <a:gd name="T0" fmla="*/ 0 w 21108"/>
              <a:gd name="T1" fmla="*/ 2513 h 21600"/>
              <a:gd name="T2" fmla="*/ 21108 w 21108"/>
              <a:gd name="T3" fmla="*/ 3009 h 21600"/>
              <a:gd name="T4" fmla="*/ 10111 w 2110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08" h="21600" fill="none" extrusionOk="0">
                <a:moveTo>
                  <a:pt x="-1" y="2512"/>
                </a:moveTo>
                <a:cubicBezTo>
                  <a:pt x="3114" y="862"/>
                  <a:pt x="6586" y="-1"/>
                  <a:pt x="10111" y="0"/>
                </a:cubicBezTo>
                <a:cubicBezTo>
                  <a:pt x="13979" y="0"/>
                  <a:pt x="17777" y="1039"/>
                  <a:pt x="21108" y="3008"/>
                </a:cubicBezTo>
              </a:path>
              <a:path w="21108" h="21600" stroke="0" extrusionOk="0">
                <a:moveTo>
                  <a:pt x="-1" y="2512"/>
                </a:moveTo>
                <a:cubicBezTo>
                  <a:pt x="3114" y="862"/>
                  <a:pt x="6586" y="-1"/>
                  <a:pt x="10111" y="0"/>
                </a:cubicBezTo>
                <a:cubicBezTo>
                  <a:pt x="13979" y="0"/>
                  <a:pt x="17777" y="1039"/>
                  <a:pt x="21108" y="3008"/>
                </a:cubicBezTo>
                <a:lnTo>
                  <a:pt x="10111" y="21600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93591" name="Arc 23"/>
          <p:cNvSpPr>
            <a:spLocks/>
          </p:cNvSpPr>
          <p:nvPr/>
        </p:nvSpPr>
        <p:spPr bwMode="auto">
          <a:xfrm rot="14400000">
            <a:off x="3519488" y="4927600"/>
            <a:ext cx="836612" cy="858838"/>
          </a:xfrm>
          <a:custGeom>
            <a:avLst/>
            <a:gdLst>
              <a:gd name="G0" fmla="+- 10111 0 0"/>
              <a:gd name="G1" fmla="+- 21600 0 0"/>
              <a:gd name="G2" fmla="+- 21600 0 0"/>
              <a:gd name="T0" fmla="*/ 0 w 21108"/>
              <a:gd name="T1" fmla="*/ 2513 h 21600"/>
              <a:gd name="T2" fmla="*/ 21108 w 21108"/>
              <a:gd name="T3" fmla="*/ 3009 h 21600"/>
              <a:gd name="T4" fmla="*/ 10111 w 2110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08" h="21600" fill="none" extrusionOk="0">
                <a:moveTo>
                  <a:pt x="-1" y="2512"/>
                </a:moveTo>
                <a:cubicBezTo>
                  <a:pt x="3114" y="862"/>
                  <a:pt x="6586" y="-1"/>
                  <a:pt x="10111" y="0"/>
                </a:cubicBezTo>
                <a:cubicBezTo>
                  <a:pt x="13979" y="0"/>
                  <a:pt x="17777" y="1039"/>
                  <a:pt x="21108" y="3008"/>
                </a:cubicBezTo>
              </a:path>
              <a:path w="21108" h="21600" stroke="0" extrusionOk="0">
                <a:moveTo>
                  <a:pt x="-1" y="2512"/>
                </a:moveTo>
                <a:cubicBezTo>
                  <a:pt x="3114" y="862"/>
                  <a:pt x="6586" y="-1"/>
                  <a:pt x="10111" y="0"/>
                </a:cubicBezTo>
                <a:cubicBezTo>
                  <a:pt x="13979" y="0"/>
                  <a:pt x="17777" y="1039"/>
                  <a:pt x="21108" y="3008"/>
                </a:cubicBezTo>
                <a:lnTo>
                  <a:pt x="10111" y="21600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93592" name="Arc 24"/>
          <p:cNvSpPr>
            <a:spLocks/>
          </p:cNvSpPr>
          <p:nvPr/>
        </p:nvSpPr>
        <p:spPr bwMode="auto">
          <a:xfrm rot="-3600000">
            <a:off x="1483519" y="4485481"/>
            <a:ext cx="838200" cy="858838"/>
          </a:xfrm>
          <a:custGeom>
            <a:avLst/>
            <a:gdLst>
              <a:gd name="G0" fmla="+- 10111 0 0"/>
              <a:gd name="G1" fmla="+- 21600 0 0"/>
              <a:gd name="G2" fmla="+- 21600 0 0"/>
              <a:gd name="T0" fmla="*/ 0 w 21108"/>
              <a:gd name="T1" fmla="*/ 2513 h 21600"/>
              <a:gd name="T2" fmla="*/ 21108 w 21108"/>
              <a:gd name="T3" fmla="*/ 3009 h 21600"/>
              <a:gd name="T4" fmla="*/ 10111 w 2110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08" h="21600" fill="none" extrusionOk="0">
                <a:moveTo>
                  <a:pt x="-1" y="2512"/>
                </a:moveTo>
                <a:cubicBezTo>
                  <a:pt x="3114" y="862"/>
                  <a:pt x="6586" y="-1"/>
                  <a:pt x="10111" y="0"/>
                </a:cubicBezTo>
                <a:cubicBezTo>
                  <a:pt x="13979" y="0"/>
                  <a:pt x="17777" y="1039"/>
                  <a:pt x="21108" y="3008"/>
                </a:cubicBezTo>
              </a:path>
              <a:path w="21108" h="21600" stroke="0" extrusionOk="0">
                <a:moveTo>
                  <a:pt x="-1" y="2512"/>
                </a:moveTo>
                <a:cubicBezTo>
                  <a:pt x="3114" y="862"/>
                  <a:pt x="6586" y="-1"/>
                  <a:pt x="10111" y="0"/>
                </a:cubicBezTo>
                <a:cubicBezTo>
                  <a:pt x="13979" y="0"/>
                  <a:pt x="17777" y="1039"/>
                  <a:pt x="21108" y="3008"/>
                </a:cubicBezTo>
                <a:lnTo>
                  <a:pt x="10111" y="21600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93593" name="Arc 25"/>
          <p:cNvSpPr>
            <a:spLocks/>
          </p:cNvSpPr>
          <p:nvPr/>
        </p:nvSpPr>
        <p:spPr bwMode="auto">
          <a:xfrm>
            <a:off x="876300" y="2489200"/>
            <a:ext cx="838200" cy="858838"/>
          </a:xfrm>
          <a:custGeom>
            <a:avLst/>
            <a:gdLst>
              <a:gd name="G0" fmla="+- 10111 0 0"/>
              <a:gd name="G1" fmla="+- 21600 0 0"/>
              <a:gd name="G2" fmla="+- 21600 0 0"/>
              <a:gd name="T0" fmla="*/ 0 w 21108"/>
              <a:gd name="T1" fmla="*/ 2513 h 21600"/>
              <a:gd name="T2" fmla="*/ 21108 w 21108"/>
              <a:gd name="T3" fmla="*/ 3009 h 21600"/>
              <a:gd name="T4" fmla="*/ 10111 w 2110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08" h="21600" fill="none" extrusionOk="0">
                <a:moveTo>
                  <a:pt x="-1" y="2512"/>
                </a:moveTo>
                <a:cubicBezTo>
                  <a:pt x="3114" y="862"/>
                  <a:pt x="6586" y="-1"/>
                  <a:pt x="10111" y="0"/>
                </a:cubicBezTo>
                <a:cubicBezTo>
                  <a:pt x="13979" y="0"/>
                  <a:pt x="17777" y="1039"/>
                  <a:pt x="21108" y="3008"/>
                </a:cubicBezTo>
              </a:path>
              <a:path w="21108" h="21600" stroke="0" extrusionOk="0">
                <a:moveTo>
                  <a:pt x="-1" y="2512"/>
                </a:moveTo>
                <a:cubicBezTo>
                  <a:pt x="3114" y="862"/>
                  <a:pt x="6586" y="-1"/>
                  <a:pt x="10111" y="0"/>
                </a:cubicBezTo>
                <a:cubicBezTo>
                  <a:pt x="13979" y="0"/>
                  <a:pt x="17777" y="1039"/>
                  <a:pt x="21108" y="3008"/>
                </a:cubicBezTo>
                <a:lnTo>
                  <a:pt x="10111" y="21600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93595" name="Line 27"/>
          <p:cNvSpPr>
            <a:spLocks noChangeShapeType="1"/>
          </p:cNvSpPr>
          <p:nvPr/>
        </p:nvSpPr>
        <p:spPr bwMode="auto">
          <a:xfrm flipV="1">
            <a:off x="2316163" y="836613"/>
            <a:ext cx="461962" cy="79375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93596" name="Line 28"/>
          <p:cNvSpPr>
            <a:spLocks noChangeShapeType="1"/>
          </p:cNvSpPr>
          <p:nvPr/>
        </p:nvSpPr>
        <p:spPr bwMode="auto">
          <a:xfrm>
            <a:off x="4314825" y="1639888"/>
            <a:ext cx="958850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93597" name="Line 29"/>
          <p:cNvSpPr>
            <a:spLocks noChangeShapeType="1"/>
          </p:cNvSpPr>
          <p:nvPr/>
        </p:nvSpPr>
        <p:spPr bwMode="auto">
          <a:xfrm>
            <a:off x="5314950" y="3389313"/>
            <a:ext cx="546100" cy="94615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93598" name="Line 30"/>
          <p:cNvSpPr>
            <a:spLocks noChangeShapeType="1"/>
          </p:cNvSpPr>
          <p:nvPr/>
        </p:nvSpPr>
        <p:spPr bwMode="auto">
          <a:xfrm flipH="1">
            <a:off x="3819525" y="5137150"/>
            <a:ext cx="506413" cy="874713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93599" name="Line 31"/>
          <p:cNvSpPr>
            <a:spLocks noChangeShapeType="1"/>
          </p:cNvSpPr>
          <p:nvPr/>
        </p:nvSpPr>
        <p:spPr bwMode="auto">
          <a:xfrm flipH="1">
            <a:off x="1266825" y="5137150"/>
            <a:ext cx="1030288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93600" name="Line 32"/>
          <p:cNvSpPr>
            <a:spLocks noChangeShapeType="1"/>
          </p:cNvSpPr>
          <p:nvPr/>
        </p:nvSpPr>
        <p:spPr bwMode="auto">
          <a:xfrm flipH="1" flipV="1">
            <a:off x="835025" y="2570163"/>
            <a:ext cx="471488" cy="81915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93601" name="Line 33"/>
          <p:cNvSpPr>
            <a:spLocks noChangeShapeType="1"/>
          </p:cNvSpPr>
          <p:nvPr/>
        </p:nvSpPr>
        <p:spPr bwMode="auto">
          <a:xfrm flipH="1">
            <a:off x="911225" y="2709863"/>
            <a:ext cx="773113" cy="1338262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GB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6423025" y="1819275"/>
            <a:ext cx="2295525" cy="2295525"/>
            <a:chOff x="4470" y="1288"/>
            <a:chExt cx="1446" cy="1446"/>
          </a:xfrm>
        </p:grpSpPr>
        <p:sp>
          <p:nvSpPr>
            <p:cNvPr id="493586" name="Line 18"/>
            <p:cNvSpPr>
              <a:spLocks noChangeShapeType="1"/>
            </p:cNvSpPr>
            <p:nvPr/>
          </p:nvSpPr>
          <p:spPr bwMode="auto">
            <a:xfrm>
              <a:off x="5193" y="1288"/>
              <a:ext cx="0" cy="144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93587" name="Line 19"/>
            <p:cNvSpPr>
              <a:spLocks noChangeShapeType="1"/>
            </p:cNvSpPr>
            <p:nvPr/>
          </p:nvSpPr>
          <p:spPr bwMode="auto">
            <a:xfrm rot="5400000">
              <a:off x="5193" y="1288"/>
              <a:ext cx="0" cy="144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3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3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9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9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935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935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93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93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93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93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936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93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3.05556E-6 1.09877E-6 L 0.1066 -0.245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4936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" y="-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3600000">
                                      <p:cBhvr>
                                        <p:cTn id="36" dur="1000" fill="hold"/>
                                        <p:tgtEl>
                                          <p:spTgt spid="4936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93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9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11215 -0.24682 L 0.32153 -0.2484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4936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grpId="4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3600000">
                                      <p:cBhvr>
                                        <p:cTn id="50" dur="1000" fill="hold"/>
                                        <p:tgtEl>
                                          <p:spTgt spid="4936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93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93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32153 -0.25052 L 0.43212 0.0081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4936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1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mph" presetSubtype="0" fill="hold" grpId="6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3600000">
                                      <p:cBhvr>
                                        <p:cTn id="64" dur="1000" fill="hold"/>
                                        <p:tgtEl>
                                          <p:spTgt spid="4936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93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93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43455 0.00162 L 0.32396 0.25561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4936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" y="1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grpId="8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3600000">
                                      <p:cBhvr>
                                        <p:cTn id="78" dur="1000" fill="hold"/>
                                        <p:tgtEl>
                                          <p:spTgt spid="4936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493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93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0" presetClass="path" presetSubtype="0" accel="50000" decel="50000" fill="hold" grpId="9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32396 0.25561 L 0.10625 0.25561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4936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mph" presetSubtype="0" fill="hold" grpId="1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3600000">
                                      <p:cBhvr>
                                        <p:cTn id="92" dur="1000" fill="hold"/>
                                        <p:tgtEl>
                                          <p:spTgt spid="4936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93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493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0" presetClass="path" presetSubtype="0" accel="50000" decel="50000" fill="hold" grpId="1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10764 0.25561 L -0.00174 0.00162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4936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" y="-1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8" presetClass="emph" presetSubtype="0" fill="hold" grpId="1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3600000">
                                      <p:cBhvr>
                                        <p:cTn id="106" dur="1000" fill="hold"/>
                                        <p:tgtEl>
                                          <p:spTgt spid="4936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493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493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16185E-6 L 0.3533 0.1963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4935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" y="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11022E-16 L 0.2467 -0.07006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4935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" y="-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39306E-6 L 0.36319 -0.32255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4935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" y="-1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84971E-6 L 0.58593 -0.31885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4935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" y="-1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09827E-6 L 0.68958 -0.05688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4935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5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79769E-6 L 0.56962 0.19213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4935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" y="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49357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4935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935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4935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94" grpId="0" animBg="1"/>
      <p:bldP spid="493571" grpId="0"/>
      <p:bldP spid="493573" grpId="0" build="p" animBg="1"/>
      <p:bldP spid="493588" grpId="0" animBg="1"/>
      <p:bldP spid="493588" grpId="1" animBg="1"/>
      <p:bldP spid="493589" grpId="0" animBg="1"/>
      <p:bldP spid="493589" grpId="1" animBg="1"/>
      <p:bldP spid="493590" grpId="0" animBg="1"/>
      <p:bldP spid="493590" grpId="1" animBg="1"/>
      <p:bldP spid="493591" grpId="0" animBg="1"/>
      <p:bldP spid="493591" grpId="1" animBg="1"/>
      <p:bldP spid="493592" grpId="0" animBg="1"/>
      <p:bldP spid="493592" grpId="1" animBg="1"/>
      <p:bldP spid="493593" grpId="0" animBg="1"/>
      <p:bldP spid="493593" grpId="1" animBg="1"/>
      <p:bldP spid="493595" grpId="0" animBg="1"/>
      <p:bldP spid="493596" grpId="0" animBg="1"/>
      <p:bldP spid="493597" grpId="0" animBg="1"/>
      <p:bldP spid="493598" grpId="0" animBg="1"/>
      <p:bldP spid="493599" grpId="0" animBg="1"/>
      <p:bldP spid="493600" grpId="0" animBg="1"/>
      <p:bldP spid="493601" grpId="0" animBg="1"/>
      <p:bldP spid="493601" grpId="1" animBg="1"/>
      <p:bldP spid="493601" grpId="2" animBg="1"/>
      <p:bldP spid="493601" grpId="3" animBg="1"/>
      <p:bldP spid="493601" grpId="4" animBg="1"/>
      <p:bldP spid="493601" grpId="5" animBg="1"/>
      <p:bldP spid="493601" grpId="6" animBg="1"/>
      <p:bldP spid="493601" grpId="7" animBg="1"/>
      <p:bldP spid="493601" grpId="8" animBg="1"/>
      <p:bldP spid="493601" grpId="9" animBg="1"/>
      <p:bldP spid="493601" grpId="10" animBg="1"/>
      <p:bldP spid="493601" grpId="11" animBg="1"/>
      <p:bldP spid="493601" grpId="12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WordArt 5"/>
          <p:cNvSpPr>
            <a:spLocks noChangeArrowheads="1" noChangeShapeType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5157"/>
                <a:gd name="adj2" fmla="val -79"/>
              </a:avLst>
            </a:prstTxWarp>
          </a:bodyPr>
          <a:lstStyle/>
          <a:p>
            <a:r>
              <a:rPr lang="en-GB" sz="3600" kern="10" dirty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Comic Sans MS"/>
              </a:rPr>
              <a:t>Angle </a:t>
            </a:r>
            <a:r>
              <a:rPr lang="en-GB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Comic Sans MS"/>
              </a:rPr>
              <a:t>facts about regular polygons</a:t>
            </a:r>
            <a:endParaRPr lang="en-GB" sz="3600" kern="10" dirty="0">
              <a:ln w="9525">
                <a:solidFill>
                  <a:srgbClr val="80808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53882" dir="2700000" algn="ctr" rotWithShape="0">
                  <a:srgbClr val="C0C0C0"/>
                </a:outerShdw>
              </a:effectLst>
              <a:latin typeface="Comic Sans MS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403648" y="1700808"/>
            <a:ext cx="6408712" cy="1872208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sz="3600" dirty="0" smtClean="0">
                <a:solidFill>
                  <a:srgbClr val="0000FF"/>
                </a:solidFill>
                <a:latin typeface="Comic Sans MS" pitchFamily="66" charset="0"/>
              </a:rPr>
              <a:t>Exterior angle =</a:t>
            </a:r>
          </a:p>
          <a:p>
            <a:endParaRPr lang="en-GB" sz="3200" dirty="0" smtClean="0">
              <a:latin typeface="Comic Sans MS" pitchFamily="66" charset="0"/>
            </a:endParaRPr>
          </a:p>
          <a:p>
            <a:r>
              <a:rPr lang="en-GB" sz="3200" dirty="0" smtClean="0">
                <a:latin typeface="Comic Sans MS" pitchFamily="66" charset="0"/>
              </a:rPr>
              <a:t>360° ÷ number of angles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275856" y="3645024"/>
            <a:ext cx="2952328" cy="3140968"/>
            <a:chOff x="744538" y="811213"/>
            <a:chExt cx="5653087" cy="5924550"/>
          </a:xfrm>
        </p:grpSpPr>
        <p:sp>
          <p:nvSpPr>
            <p:cNvPr id="10" name="AutoShape 23"/>
            <p:cNvSpPr>
              <a:spLocks noChangeArrowheads="1"/>
            </p:cNvSpPr>
            <p:nvPr/>
          </p:nvSpPr>
          <p:spPr bwMode="auto">
            <a:xfrm>
              <a:off x="1090613" y="1490327"/>
              <a:ext cx="4316413" cy="4102099"/>
            </a:xfrm>
            <a:prstGeom prst="pentagon">
              <a:avLst/>
            </a:prstGeom>
            <a:solidFill>
              <a:srgbClr val="66FF33"/>
            </a:solidFill>
            <a:ln w="762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Arc 18"/>
            <p:cNvSpPr>
              <a:spLocks/>
            </p:cNvSpPr>
            <p:nvPr/>
          </p:nvSpPr>
          <p:spPr bwMode="auto">
            <a:xfrm>
              <a:off x="765175" y="1998663"/>
              <a:ext cx="1228725" cy="1096962"/>
            </a:xfrm>
            <a:custGeom>
              <a:avLst/>
              <a:gdLst>
                <a:gd name="G0" fmla="+- 7273 0 0"/>
                <a:gd name="G1" fmla="+- 21600 0 0"/>
                <a:gd name="G2" fmla="+- 21600 0 0"/>
                <a:gd name="T0" fmla="*/ 0 w 24326"/>
                <a:gd name="T1" fmla="*/ 1261 h 21600"/>
                <a:gd name="T2" fmla="*/ 24326 w 24326"/>
                <a:gd name="T3" fmla="*/ 8343 h 21600"/>
                <a:gd name="T4" fmla="*/ 7273 w 2432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326" h="21600" fill="none" extrusionOk="0">
                  <a:moveTo>
                    <a:pt x="0" y="1261"/>
                  </a:moveTo>
                  <a:cubicBezTo>
                    <a:pt x="2334" y="426"/>
                    <a:pt x="4794" y="-1"/>
                    <a:pt x="7273" y="0"/>
                  </a:cubicBezTo>
                  <a:cubicBezTo>
                    <a:pt x="13940" y="0"/>
                    <a:pt x="20234" y="3079"/>
                    <a:pt x="24326" y="8342"/>
                  </a:cubicBezTo>
                </a:path>
                <a:path w="24326" h="21600" stroke="0" extrusionOk="0">
                  <a:moveTo>
                    <a:pt x="0" y="1261"/>
                  </a:moveTo>
                  <a:cubicBezTo>
                    <a:pt x="2334" y="426"/>
                    <a:pt x="4794" y="-1"/>
                    <a:pt x="7273" y="0"/>
                  </a:cubicBezTo>
                  <a:cubicBezTo>
                    <a:pt x="13940" y="0"/>
                    <a:pt x="20234" y="3079"/>
                    <a:pt x="24326" y="8342"/>
                  </a:cubicBezTo>
                  <a:lnTo>
                    <a:pt x="7273" y="21600"/>
                  </a:ln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Arc 19"/>
            <p:cNvSpPr>
              <a:spLocks/>
            </p:cNvSpPr>
            <p:nvPr/>
          </p:nvSpPr>
          <p:spPr bwMode="auto">
            <a:xfrm>
              <a:off x="790575" y="4573588"/>
              <a:ext cx="1092200" cy="1044575"/>
            </a:xfrm>
            <a:custGeom>
              <a:avLst/>
              <a:gdLst>
                <a:gd name="G0" fmla="+- 21600 0 0"/>
                <a:gd name="G1" fmla="+- 20479 0 0"/>
                <a:gd name="G2" fmla="+- 21600 0 0"/>
                <a:gd name="T0" fmla="*/ 0 w 21600"/>
                <a:gd name="T1" fmla="*/ 20603 h 20603"/>
                <a:gd name="T2" fmla="*/ 14731 w 21600"/>
                <a:gd name="T3" fmla="*/ 0 h 20603"/>
                <a:gd name="T4" fmla="*/ 21600 w 21600"/>
                <a:gd name="T5" fmla="*/ 20479 h 20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0603" fill="none" extrusionOk="0">
                  <a:moveTo>
                    <a:pt x="0" y="20602"/>
                  </a:moveTo>
                  <a:cubicBezTo>
                    <a:pt x="0" y="20561"/>
                    <a:pt x="0" y="20520"/>
                    <a:pt x="0" y="20479"/>
                  </a:cubicBezTo>
                  <a:cubicBezTo>
                    <a:pt x="-1" y="11196"/>
                    <a:pt x="5930" y="2952"/>
                    <a:pt x="14731" y="0"/>
                  </a:cubicBezTo>
                </a:path>
                <a:path w="21600" h="20603" stroke="0" extrusionOk="0">
                  <a:moveTo>
                    <a:pt x="0" y="20602"/>
                  </a:moveTo>
                  <a:cubicBezTo>
                    <a:pt x="0" y="20561"/>
                    <a:pt x="0" y="20520"/>
                    <a:pt x="0" y="20479"/>
                  </a:cubicBezTo>
                  <a:cubicBezTo>
                    <a:pt x="-1" y="11196"/>
                    <a:pt x="5930" y="2952"/>
                    <a:pt x="14731" y="0"/>
                  </a:cubicBezTo>
                  <a:lnTo>
                    <a:pt x="21600" y="20479"/>
                  </a:ln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" name="Arc 20"/>
            <p:cNvSpPr>
              <a:spLocks/>
            </p:cNvSpPr>
            <p:nvPr/>
          </p:nvSpPr>
          <p:spPr bwMode="auto">
            <a:xfrm>
              <a:off x="3440113" y="5659438"/>
              <a:ext cx="1093787" cy="1041400"/>
            </a:xfrm>
            <a:custGeom>
              <a:avLst/>
              <a:gdLst>
                <a:gd name="G0" fmla="+- 21596 0 0"/>
                <a:gd name="G1" fmla="+- 0 0 0"/>
                <a:gd name="G2" fmla="+- 21600 0 0"/>
                <a:gd name="T0" fmla="*/ 15023 w 21596"/>
                <a:gd name="T1" fmla="*/ 20576 h 20576"/>
                <a:gd name="T2" fmla="*/ 0 w 21596"/>
                <a:gd name="T3" fmla="*/ 411 h 20576"/>
                <a:gd name="T4" fmla="*/ 21596 w 21596"/>
                <a:gd name="T5" fmla="*/ 0 h 20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6" h="20576" fill="none" extrusionOk="0">
                  <a:moveTo>
                    <a:pt x="15023" y="20575"/>
                  </a:moveTo>
                  <a:cubicBezTo>
                    <a:pt x="6215" y="17762"/>
                    <a:pt x="175" y="9655"/>
                    <a:pt x="-1" y="411"/>
                  </a:cubicBezTo>
                </a:path>
                <a:path w="21596" h="20576" stroke="0" extrusionOk="0">
                  <a:moveTo>
                    <a:pt x="15023" y="20575"/>
                  </a:moveTo>
                  <a:cubicBezTo>
                    <a:pt x="6215" y="17762"/>
                    <a:pt x="175" y="9655"/>
                    <a:pt x="-1" y="411"/>
                  </a:cubicBezTo>
                  <a:lnTo>
                    <a:pt x="21596" y="0"/>
                  </a:ln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" name="Arc 21"/>
            <p:cNvSpPr>
              <a:spLocks/>
            </p:cNvSpPr>
            <p:nvPr/>
          </p:nvSpPr>
          <p:spPr bwMode="auto">
            <a:xfrm>
              <a:off x="5099050" y="3148013"/>
              <a:ext cx="1212850" cy="1093787"/>
            </a:xfrm>
            <a:custGeom>
              <a:avLst/>
              <a:gdLst>
                <a:gd name="G0" fmla="+- 6746 0 0"/>
                <a:gd name="G1" fmla="+- 0 0 0"/>
                <a:gd name="G2" fmla="+- 21600 0 0"/>
                <a:gd name="T0" fmla="*/ 23972 w 23972"/>
                <a:gd name="T1" fmla="*/ 13031 h 21600"/>
                <a:gd name="T2" fmla="*/ 0 w 23972"/>
                <a:gd name="T3" fmla="*/ 20520 h 21600"/>
                <a:gd name="T4" fmla="*/ 6746 w 23972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972" h="21600" fill="none" extrusionOk="0">
                  <a:moveTo>
                    <a:pt x="23972" y="13031"/>
                  </a:moveTo>
                  <a:cubicBezTo>
                    <a:pt x="19889" y="18428"/>
                    <a:pt x="13513" y="21599"/>
                    <a:pt x="6746" y="21600"/>
                  </a:cubicBezTo>
                  <a:cubicBezTo>
                    <a:pt x="4454" y="21600"/>
                    <a:pt x="2177" y="21235"/>
                    <a:pt x="0" y="20519"/>
                  </a:cubicBezTo>
                </a:path>
                <a:path w="23972" h="21600" stroke="0" extrusionOk="0">
                  <a:moveTo>
                    <a:pt x="23972" y="13031"/>
                  </a:moveTo>
                  <a:cubicBezTo>
                    <a:pt x="19889" y="18428"/>
                    <a:pt x="13513" y="21599"/>
                    <a:pt x="6746" y="21600"/>
                  </a:cubicBezTo>
                  <a:cubicBezTo>
                    <a:pt x="4454" y="21600"/>
                    <a:pt x="2177" y="21235"/>
                    <a:pt x="0" y="20519"/>
                  </a:cubicBezTo>
                  <a:lnTo>
                    <a:pt x="6746" y="0"/>
                  </a:ln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" name="Arc 22"/>
            <p:cNvSpPr>
              <a:spLocks/>
            </p:cNvSpPr>
            <p:nvPr/>
          </p:nvSpPr>
          <p:spPr bwMode="auto">
            <a:xfrm>
              <a:off x="3303588" y="855663"/>
              <a:ext cx="1093787" cy="1325562"/>
            </a:xfrm>
            <a:custGeom>
              <a:avLst/>
              <a:gdLst>
                <a:gd name="G0" fmla="+- 0 0 0"/>
                <a:gd name="G1" fmla="+- 13530 0 0"/>
                <a:gd name="G2" fmla="+- 21600 0 0"/>
                <a:gd name="T0" fmla="*/ 16837 w 21600"/>
                <a:gd name="T1" fmla="*/ 0 h 26194"/>
                <a:gd name="T2" fmla="*/ 17498 w 21600"/>
                <a:gd name="T3" fmla="*/ 26194 h 26194"/>
                <a:gd name="T4" fmla="*/ 0 w 21600"/>
                <a:gd name="T5" fmla="*/ 13530 h 26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6194" fill="none" extrusionOk="0">
                  <a:moveTo>
                    <a:pt x="16837" y="-1"/>
                  </a:moveTo>
                  <a:cubicBezTo>
                    <a:pt x="19919" y="3835"/>
                    <a:pt x="21600" y="8609"/>
                    <a:pt x="21600" y="13530"/>
                  </a:cubicBezTo>
                  <a:cubicBezTo>
                    <a:pt x="21600" y="18077"/>
                    <a:pt x="20164" y="22509"/>
                    <a:pt x="17498" y="26194"/>
                  </a:cubicBezTo>
                </a:path>
                <a:path w="21600" h="26194" stroke="0" extrusionOk="0">
                  <a:moveTo>
                    <a:pt x="16837" y="-1"/>
                  </a:moveTo>
                  <a:cubicBezTo>
                    <a:pt x="19919" y="3835"/>
                    <a:pt x="21600" y="8609"/>
                    <a:pt x="21600" y="13530"/>
                  </a:cubicBezTo>
                  <a:cubicBezTo>
                    <a:pt x="21600" y="18077"/>
                    <a:pt x="20164" y="22509"/>
                    <a:pt x="17498" y="26194"/>
                  </a:cubicBezTo>
                  <a:lnTo>
                    <a:pt x="0" y="13530"/>
                  </a:ln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" name="Line 24"/>
            <p:cNvSpPr>
              <a:spLocks noChangeShapeType="1"/>
            </p:cNvSpPr>
            <p:nvPr/>
          </p:nvSpPr>
          <p:spPr bwMode="auto">
            <a:xfrm flipH="1">
              <a:off x="3265488" y="811213"/>
              <a:ext cx="992187" cy="72231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Line 25"/>
            <p:cNvSpPr>
              <a:spLocks noChangeShapeType="1"/>
            </p:cNvSpPr>
            <p:nvPr/>
          </p:nvSpPr>
          <p:spPr bwMode="auto">
            <a:xfrm flipH="1" flipV="1">
              <a:off x="5378450" y="3100388"/>
              <a:ext cx="1019175" cy="75088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Line 26"/>
            <p:cNvSpPr>
              <a:spLocks noChangeShapeType="1"/>
            </p:cNvSpPr>
            <p:nvPr/>
          </p:nvSpPr>
          <p:spPr bwMode="auto">
            <a:xfrm flipH="1">
              <a:off x="4197350" y="5624513"/>
              <a:ext cx="352425" cy="111125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Line 27"/>
            <p:cNvSpPr>
              <a:spLocks noChangeShapeType="1"/>
            </p:cNvSpPr>
            <p:nvPr/>
          </p:nvSpPr>
          <p:spPr bwMode="auto">
            <a:xfrm flipH="1">
              <a:off x="760413" y="5640388"/>
              <a:ext cx="1158875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Line 28"/>
            <p:cNvSpPr>
              <a:spLocks noChangeShapeType="1"/>
            </p:cNvSpPr>
            <p:nvPr/>
          </p:nvSpPr>
          <p:spPr bwMode="auto">
            <a:xfrm flipH="1" flipV="1">
              <a:off x="744538" y="2009775"/>
              <a:ext cx="361950" cy="111125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1" t="2799" r="1328" b="1679"/>
          <a:stretch/>
        </p:blipFill>
        <p:spPr bwMode="auto">
          <a:xfrm>
            <a:off x="251520" y="44624"/>
            <a:ext cx="8820598" cy="6785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02451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>
          <a:xfrm>
            <a:off x="-252536" y="-99392"/>
            <a:ext cx="8229600" cy="1143000"/>
          </a:xfrm>
        </p:spPr>
        <p:txBody>
          <a:bodyPr/>
          <a:lstStyle/>
          <a:p>
            <a:r>
              <a:rPr lang="en-GB" sz="4000" dirty="0" smtClean="0"/>
              <a:t>EXTERIOR </a:t>
            </a:r>
            <a:r>
              <a:rPr lang="en-GB" sz="4000" dirty="0"/>
              <a:t>+ </a:t>
            </a:r>
            <a:r>
              <a:rPr lang="en-GB" sz="4000" dirty="0" smtClean="0"/>
              <a:t>INTERIOR </a:t>
            </a:r>
            <a:r>
              <a:rPr lang="en-GB" sz="4000" dirty="0"/>
              <a:t>= 180</a:t>
            </a:r>
            <a:r>
              <a:rPr lang="en-US" sz="4000" dirty="0">
                <a:cs typeface="Arial" charset="0"/>
              </a:rPr>
              <a:t>°</a:t>
            </a:r>
            <a:endParaRPr lang="en-GB" sz="4000" dirty="0">
              <a:cs typeface="Arial" charset="0"/>
            </a:endParaRPr>
          </a:p>
        </p:txBody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600200"/>
            <a:ext cx="8229600" cy="4525963"/>
          </a:xfrm>
        </p:spPr>
        <p:txBody>
          <a:bodyPr/>
          <a:lstStyle/>
          <a:p>
            <a:endParaRPr lang="cy-GB" sz="1800" b="1" dirty="0">
              <a:cs typeface="Arial" charset="0"/>
            </a:endParaRPr>
          </a:p>
          <a:p>
            <a:endParaRPr lang="cy-GB" sz="1800" b="1" dirty="0">
              <a:cs typeface="Arial" charset="0"/>
            </a:endParaRPr>
          </a:p>
          <a:p>
            <a:pPr>
              <a:buNone/>
            </a:pPr>
            <a:r>
              <a:rPr lang="en-US" sz="2400" b="1" dirty="0">
                <a:cs typeface="Arial" charset="0"/>
              </a:rPr>
              <a:t>Adding the </a:t>
            </a:r>
            <a:r>
              <a:rPr lang="en-US" sz="2400" b="1" dirty="0" smtClean="0">
                <a:cs typeface="Arial" charset="0"/>
              </a:rPr>
              <a:t>exterior </a:t>
            </a:r>
            <a:r>
              <a:rPr lang="en-US" sz="2400" b="1" dirty="0">
                <a:cs typeface="Arial" charset="0"/>
              </a:rPr>
              <a:t>and </a:t>
            </a:r>
          </a:p>
          <a:p>
            <a:pPr>
              <a:buNone/>
            </a:pPr>
            <a:r>
              <a:rPr lang="en-US" sz="2400" b="1" dirty="0" smtClean="0">
                <a:cs typeface="Arial" charset="0"/>
              </a:rPr>
              <a:t>interior </a:t>
            </a:r>
            <a:r>
              <a:rPr lang="en-US" sz="2400" b="1" dirty="0">
                <a:cs typeface="Arial" charset="0"/>
              </a:rPr>
              <a:t>angles together </a:t>
            </a:r>
          </a:p>
          <a:p>
            <a:pPr>
              <a:buNone/>
            </a:pPr>
            <a:r>
              <a:rPr lang="en-US" sz="2400" b="1" dirty="0">
                <a:cs typeface="Arial" charset="0"/>
              </a:rPr>
              <a:t>always gives a total of 180°</a:t>
            </a:r>
          </a:p>
          <a:p>
            <a:endParaRPr lang="en-US" sz="1800" b="1" dirty="0">
              <a:cs typeface="Arial" charset="0"/>
            </a:endParaRPr>
          </a:p>
          <a:p>
            <a:endParaRPr lang="cy-GB" sz="1800" b="1" dirty="0">
              <a:cs typeface="Arial" charset="0"/>
            </a:endParaRPr>
          </a:p>
          <a:p>
            <a:pPr>
              <a:buNone/>
            </a:pPr>
            <a:r>
              <a:rPr lang="en-US" sz="2400" b="1" dirty="0">
                <a:cs typeface="Arial" charset="0"/>
              </a:rPr>
              <a:t>This is true for regular </a:t>
            </a:r>
            <a:endParaRPr lang="en-US" sz="2400" b="1" dirty="0" smtClean="0">
              <a:cs typeface="Arial" charset="0"/>
            </a:endParaRPr>
          </a:p>
          <a:p>
            <a:pPr>
              <a:buNone/>
            </a:pPr>
            <a:r>
              <a:rPr lang="en-US" sz="2400" b="1" dirty="0" smtClean="0">
                <a:cs typeface="Arial" charset="0"/>
              </a:rPr>
              <a:t>and </a:t>
            </a:r>
            <a:r>
              <a:rPr lang="en-US" sz="2400" b="1" dirty="0">
                <a:cs typeface="Arial" charset="0"/>
              </a:rPr>
              <a:t>irregular polygons</a:t>
            </a:r>
          </a:p>
        </p:txBody>
      </p:sp>
      <p:pic>
        <p:nvPicPr>
          <p:cNvPr id="546820" name="Picture 4" descr="j031811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9063" y="0"/>
            <a:ext cx="1404937" cy="974725"/>
          </a:xfrm>
          <a:prstGeom prst="rect">
            <a:avLst/>
          </a:prstGeom>
          <a:noFill/>
        </p:spPr>
      </p:pic>
      <p:sp>
        <p:nvSpPr>
          <p:cNvPr id="546821" name="Arc 5"/>
          <p:cNvSpPr>
            <a:spLocks/>
          </p:cNvSpPr>
          <p:nvPr/>
        </p:nvSpPr>
        <p:spPr bwMode="auto">
          <a:xfrm>
            <a:off x="4194175" y="1931988"/>
            <a:ext cx="1055688" cy="941387"/>
          </a:xfrm>
          <a:custGeom>
            <a:avLst/>
            <a:gdLst>
              <a:gd name="G0" fmla="+- 7273 0 0"/>
              <a:gd name="G1" fmla="+- 21600 0 0"/>
              <a:gd name="G2" fmla="+- 21600 0 0"/>
              <a:gd name="T0" fmla="*/ 0 w 24326"/>
              <a:gd name="T1" fmla="*/ 1261 h 21600"/>
              <a:gd name="T2" fmla="*/ 24326 w 24326"/>
              <a:gd name="T3" fmla="*/ 8343 h 21600"/>
              <a:gd name="T4" fmla="*/ 7273 w 2432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326" h="21600" fill="none" extrusionOk="0">
                <a:moveTo>
                  <a:pt x="0" y="1261"/>
                </a:moveTo>
                <a:cubicBezTo>
                  <a:pt x="2334" y="426"/>
                  <a:pt x="4794" y="-1"/>
                  <a:pt x="7273" y="0"/>
                </a:cubicBezTo>
                <a:cubicBezTo>
                  <a:pt x="13940" y="0"/>
                  <a:pt x="20234" y="3079"/>
                  <a:pt x="24326" y="8342"/>
                </a:cubicBezTo>
              </a:path>
              <a:path w="24326" h="21600" stroke="0" extrusionOk="0">
                <a:moveTo>
                  <a:pt x="0" y="1261"/>
                </a:moveTo>
                <a:cubicBezTo>
                  <a:pt x="2334" y="426"/>
                  <a:pt x="4794" y="-1"/>
                  <a:pt x="7273" y="0"/>
                </a:cubicBezTo>
                <a:cubicBezTo>
                  <a:pt x="13940" y="0"/>
                  <a:pt x="20234" y="3079"/>
                  <a:pt x="24326" y="8342"/>
                </a:cubicBezTo>
                <a:lnTo>
                  <a:pt x="7273" y="21600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6822" name="Arc 6"/>
          <p:cNvSpPr>
            <a:spLocks/>
          </p:cNvSpPr>
          <p:nvPr/>
        </p:nvSpPr>
        <p:spPr bwMode="auto">
          <a:xfrm>
            <a:off x="4216400" y="4129088"/>
            <a:ext cx="938213" cy="947737"/>
          </a:xfrm>
          <a:custGeom>
            <a:avLst/>
            <a:gdLst>
              <a:gd name="G0" fmla="+- 21600 0 0"/>
              <a:gd name="G1" fmla="+- 20754 0 0"/>
              <a:gd name="G2" fmla="+- 21600 0 0"/>
              <a:gd name="T0" fmla="*/ 23 w 21600"/>
              <a:gd name="T1" fmla="*/ 21756 h 21756"/>
              <a:gd name="T2" fmla="*/ 15615 w 21600"/>
              <a:gd name="T3" fmla="*/ 0 h 21756"/>
              <a:gd name="T4" fmla="*/ 21600 w 21600"/>
              <a:gd name="T5" fmla="*/ 20754 h 21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756" fill="none" extrusionOk="0">
                <a:moveTo>
                  <a:pt x="23" y="21755"/>
                </a:moveTo>
                <a:cubicBezTo>
                  <a:pt x="7" y="21422"/>
                  <a:pt x="0" y="21088"/>
                  <a:pt x="0" y="20754"/>
                </a:cubicBezTo>
                <a:cubicBezTo>
                  <a:pt x="-1" y="11129"/>
                  <a:pt x="6367" y="2666"/>
                  <a:pt x="15614" y="-1"/>
                </a:cubicBezTo>
              </a:path>
              <a:path w="21600" h="21756" stroke="0" extrusionOk="0">
                <a:moveTo>
                  <a:pt x="23" y="21755"/>
                </a:moveTo>
                <a:cubicBezTo>
                  <a:pt x="7" y="21422"/>
                  <a:pt x="0" y="21088"/>
                  <a:pt x="0" y="20754"/>
                </a:cubicBezTo>
                <a:cubicBezTo>
                  <a:pt x="-1" y="11129"/>
                  <a:pt x="6367" y="2666"/>
                  <a:pt x="15614" y="-1"/>
                </a:cubicBezTo>
                <a:lnTo>
                  <a:pt x="21600" y="20754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6823" name="Arc 7"/>
          <p:cNvSpPr>
            <a:spLocks/>
          </p:cNvSpPr>
          <p:nvPr/>
        </p:nvSpPr>
        <p:spPr bwMode="auto">
          <a:xfrm>
            <a:off x="6491288" y="5073650"/>
            <a:ext cx="938212" cy="895350"/>
          </a:xfrm>
          <a:custGeom>
            <a:avLst/>
            <a:gdLst>
              <a:gd name="G0" fmla="+- 21596 0 0"/>
              <a:gd name="G1" fmla="+- 0 0 0"/>
              <a:gd name="G2" fmla="+- 21600 0 0"/>
              <a:gd name="T0" fmla="*/ 15023 w 21596"/>
              <a:gd name="T1" fmla="*/ 20576 h 20576"/>
              <a:gd name="T2" fmla="*/ 0 w 21596"/>
              <a:gd name="T3" fmla="*/ 411 h 20576"/>
              <a:gd name="T4" fmla="*/ 21596 w 21596"/>
              <a:gd name="T5" fmla="*/ 0 h 20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6" h="20576" fill="none" extrusionOk="0">
                <a:moveTo>
                  <a:pt x="15023" y="20575"/>
                </a:moveTo>
                <a:cubicBezTo>
                  <a:pt x="6215" y="17762"/>
                  <a:pt x="175" y="9655"/>
                  <a:pt x="-1" y="411"/>
                </a:cubicBezTo>
              </a:path>
              <a:path w="21596" h="20576" stroke="0" extrusionOk="0">
                <a:moveTo>
                  <a:pt x="15023" y="20575"/>
                </a:moveTo>
                <a:cubicBezTo>
                  <a:pt x="6215" y="17762"/>
                  <a:pt x="175" y="9655"/>
                  <a:pt x="-1" y="411"/>
                </a:cubicBezTo>
                <a:lnTo>
                  <a:pt x="21596" y="0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6824" name="Arc 8"/>
          <p:cNvSpPr>
            <a:spLocks/>
          </p:cNvSpPr>
          <p:nvPr/>
        </p:nvSpPr>
        <p:spPr bwMode="auto">
          <a:xfrm>
            <a:off x="7916863" y="2919413"/>
            <a:ext cx="1041400" cy="938212"/>
          </a:xfrm>
          <a:custGeom>
            <a:avLst/>
            <a:gdLst>
              <a:gd name="G0" fmla="+- 6746 0 0"/>
              <a:gd name="G1" fmla="+- 0 0 0"/>
              <a:gd name="G2" fmla="+- 21600 0 0"/>
              <a:gd name="T0" fmla="*/ 23972 w 23972"/>
              <a:gd name="T1" fmla="*/ 13031 h 21600"/>
              <a:gd name="T2" fmla="*/ 0 w 23972"/>
              <a:gd name="T3" fmla="*/ 20520 h 21600"/>
              <a:gd name="T4" fmla="*/ 6746 w 23972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972" h="21600" fill="none" extrusionOk="0">
                <a:moveTo>
                  <a:pt x="23972" y="13031"/>
                </a:moveTo>
                <a:cubicBezTo>
                  <a:pt x="19889" y="18428"/>
                  <a:pt x="13513" y="21599"/>
                  <a:pt x="6746" y="21600"/>
                </a:cubicBezTo>
                <a:cubicBezTo>
                  <a:pt x="4454" y="21600"/>
                  <a:pt x="2177" y="21235"/>
                  <a:pt x="0" y="20519"/>
                </a:cubicBezTo>
              </a:path>
              <a:path w="23972" h="21600" stroke="0" extrusionOk="0">
                <a:moveTo>
                  <a:pt x="23972" y="13031"/>
                </a:moveTo>
                <a:cubicBezTo>
                  <a:pt x="19889" y="18428"/>
                  <a:pt x="13513" y="21599"/>
                  <a:pt x="6746" y="21600"/>
                </a:cubicBezTo>
                <a:cubicBezTo>
                  <a:pt x="4454" y="21600"/>
                  <a:pt x="2177" y="21235"/>
                  <a:pt x="0" y="20519"/>
                </a:cubicBezTo>
                <a:lnTo>
                  <a:pt x="6746" y="0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6825" name="Arc 9"/>
          <p:cNvSpPr>
            <a:spLocks/>
          </p:cNvSpPr>
          <p:nvPr/>
        </p:nvSpPr>
        <p:spPr bwMode="auto">
          <a:xfrm>
            <a:off x="6375400" y="950913"/>
            <a:ext cx="938213" cy="1138237"/>
          </a:xfrm>
          <a:custGeom>
            <a:avLst/>
            <a:gdLst>
              <a:gd name="G0" fmla="+- 0 0 0"/>
              <a:gd name="G1" fmla="+- 13530 0 0"/>
              <a:gd name="G2" fmla="+- 21600 0 0"/>
              <a:gd name="T0" fmla="*/ 16837 w 21600"/>
              <a:gd name="T1" fmla="*/ 0 h 26194"/>
              <a:gd name="T2" fmla="*/ 17498 w 21600"/>
              <a:gd name="T3" fmla="*/ 26194 h 26194"/>
              <a:gd name="T4" fmla="*/ 0 w 21600"/>
              <a:gd name="T5" fmla="*/ 13530 h 26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6194" fill="none" extrusionOk="0">
                <a:moveTo>
                  <a:pt x="16837" y="-1"/>
                </a:moveTo>
                <a:cubicBezTo>
                  <a:pt x="19919" y="3835"/>
                  <a:pt x="21600" y="8609"/>
                  <a:pt x="21600" y="13530"/>
                </a:cubicBezTo>
                <a:cubicBezTo>
                  <a:pt x="21600" y="18077"/>
                  <a:pt x="20164" y="22509"/>
                  <a:pt x="17498" y="26194"/>
                </a:cubicBezTo>
              </a:path>
              <a:path w="21600" h="26194" stroke="0" extrusionOk="0">
                <a:moveTo>
                  <a:pt x="16837" y="-1"/>
                </a:moveTo>
                <a:cubicBezTo>
                  <a:pt x="19919" y="3835"/>
                  <a:pt x="21600" y="8609"/>
                  <a:pt x="21600" y="13530"/>
                </a:cubicBezTo>
                <a:cubicBezTo>
                  <a:pt x="21600" y="18077"/>
                  <a:pt x="20164" y="22509"/>
                  <a:pt x="17498" y="26194"/>
                </a:cubicBezTo>
                <a:lnTo>
                  <a:pt x="0" y="13530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6826" name="AutoShape 10"/>
          <p:cNvSpPr>
            <a:spLocks noChangeArrowheads="1"/>
          </p:cNvSpPr>
          <p:nvPr/>
        </p:nvSpPr>
        <p:spPr bwMode="auto">
          <a:xfrm>
            <a:off x="4499992" y="1539875"/>
            <a:ext cx="3706813" cy="3521075"/>
          </a:xfrm>
          <a:prstGeom prst="pentagon">
            <a:avLst/>
          </a:prstGeom>
          <a:solidFill>
            <a:srgbClr val="93AAD9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6827" name="Line 11"/>
          <p:cNvSpPr>
            <a:spLocks noChangeShapeType="1"/>
          </p:cNvSpPr>
          <p:nvPr/>
        </p:nvSpPr>
        <p:spPr bwMode="auto">
          <a:xfrm flipH="1">
            <a:off x="6340475" y="912813"/>
            <a:ext cx="854075" cy="620712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46828" name="Line 12"/>
          <p:cNvSpPr>
            <a:spLocks noChangeShapeType="1"/>
          </p:cNvSpPr>
          <p:nvPr/>
        </p:nvSpPr>
        <p:spPr bwMode="auto">
          <a:xfrm flipH="1" flipV="1">
            <a:off x="8156575" y="2878138"/>
            <a:ext cx="874713" cy="642937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46829" name="Line 13"/>
          <p:cNvSpPr>
            <a:spLocks noChangeShapeType="1"/>
          </p:cNvSpPr>
          <p:nvPr/>
        </p:nvSpPr>
        <p:spPr bwMode="auto">
          <a:xfrm flipH="1">
            <a:off x="7142163" y="5057775"/>
            <a:ext cx="301625" cy="954088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46830" name="Line 14"/>
          <p:cNvSpPr>
            <a:spLocks noChangeShapeType="1"/>
          </p:cNvSpPr>
          <p:nvPr/>
        </p:nvSpPr>
        <p:spPr bwMode="auto">
          <a:xfrm flipH="1">
            <a:off x="4191000" y="5057775"/>
            <a:ext cx="995363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46831" name="Line 15"/>
          <p:cNvSpPr>
            <a:spLocks noChangeShapeType="1"/>
          </p:cNvSpPr>
          <p:nvPr/>
        </p:nvSpPr>
        <p:spPr bwMode="auto">
          <a:xfrm flipH="1" flipV="1">
            <a:off x="4176713" y="1941513"/>
            <a:ext cx="311150" cy="954087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46832" name="Arc 16"/>
          <p:cNvSpPr>
            <a:spLocks/>
          </p:cNvSpPr>
          <p:nvPr/>
        </p:nvSpPr>
        <p:spPr bwMode="auto">
          <a:xfrm>
            <a:off x="4525963" y="2344738"/>
            <a:ext cx="936625" cy="1446212"/>
          </a:xfrm>
          <a:custGeom>
            <a:avLst/>
            <a:gdLst>
              <a:gd name="G0" fmla="+- 0 0 0"/>
              <a:gd name="G1" fmla="+- 12659 0 0"/>
              <a:gd name="G2" fmla="+- 21600 0 0"/>
              <a:gd name="T0" fmla="*/ 17502 w 21600"/>
              <a:gd name="T1" fmla="*/ 0 h 33157"/>
              <a:gd name="T2" fmla="*/ 6812 w 21600"/>
              <a:gd name="T3" fmla="*/ 33157 h 33157"/>
              <a:gd name="T4" fmla="*/ 0 w 21600"/>
              <a:gd name="T5" fmla="*/ 12659 h 33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3157" fill="none" extrusionOk="0">
                <a:moveTo>
                  <a:pt x="17501" y="0"/>
                </a:moveTo>
                <a:cubicBezTo>
                  <a:pt x="20165" y="3683"/>
                  <a:pt x="21600" y="8113"/>
                  <a:pt x="21600" y="12659"/>
                </a:cubicBezTo>
                <a:cubicBezTo>
                  <a:pt x="21600" y="21963"/>
                  <a:pt x="15641" y="30222"/>
                  <a:pt x="6811" y="33156"/>
                </a:cubicBezTo>
              </a:path>
              <a:path w="21600" h="33157" stroke="0" extrusionOk="0">
                <a:moveTo>
                  <a:pt x="17501" y="0"/>
                </a:moveTo>
                <a:cubicBezTo>
                  <a:pt x="20165" y="3683"/>
                  <a:pt x="21600" y="8113"/>
                  <a:pt x="21600" y="12659"/>
                </a:cubicBezTo>
                <a:cubicBezTo>
                  <a:pt x="21600" y="21963"/>
                  <a:pt x="15641" y="30222"/>
                  <a:pt x="6811" y="33156"/>
                </a:cubicBezTo>
                <a:lnTo>
                  <a:pt x="0" y="12659"/>
                </a:lnTo>
                <a:close/>
              </a:path>
            </a:pathLst>
          </a:custGeom>
          <a:solidFill>
            <a:srgbClr val="66FF33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6833" name="Arc 17"/>
          <p:cNvSpPr>
            <a:spLocks/>
          </p:cNvSpPr>
          <p:nvPr/>
        </p:nvSpPr>
        <p:spPr bwMode="auto">
          <a:xfrm rot="4372928">
            <a:off x="5845969" y="1364457"/>
            <a:ext cx="935037" cy="1447800"/>
          </a:xfrm>
          <a:custGeom>
            <a:avLst/>
            <a:gdLst>
              <a:gd name="G0" fmla="+- 0 0 0"/>
              <a:gd name="G1" fmla="+- 12659 0 0"/>
              <a:gd name="G2" fmla="+- 21600 0 0"/>
              <a:gd name="T0" fmla="*/ 17502 w 21600"/>
              <a:gd name="T1" fmla="*/ 0 h 33157"/>
              <a:gd name="T2" fmla="*/ 6812 w 21600"/>
              <a:gd name="T3" fmla="*/ 33157 h 33157"/>
              <a:gd name="T4" fmla="*/ 0 w 21600"/>
              <a:gd name="T5" fmla="*/ 12659 h 33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3157" fill="none" extrusionOk="0">
                <a:moveTo>
                  <a:pt x="17501" y="0"/>
                </a:moveTo>
                <a:cubicBezTo>
                  <a:pt x="20165" y="3683"/>
                  <a:pt x="21600" y="8113"/>
                  <a:pt x="21600" y="12659"/>
                </a:cubicBezTo>
                <a:cubicBezTo>
                  <a:pt x="21600" y="21963"/>
                  <a:pt x="15641" y="30222"/>
                  <a:pt x="6811" y="33156"/>
                </a:cubicBezTo>
              </a:path>
              <a:path w="21600" h="33157" stroke="0" extrusionOk="0">
                <a:moveTo>
                  <a:pt x="17501" y="0"/>
                </a:moveTo>
                <a:cubicBezTo>
                  <a:pt x="20165" y="3683"/>
                  <a:pt x="21600" y="8113"/>
                  <a:pt x="21600" y="12659"/>
                </a:cubicBezTo>
                <a:cubicBezTo>
                  <a:pt x="21600" y="21963"/>
                  <a:pt x="15641" y="30222"/>
                  <a:pt x="6811" y="33156"/>
                </a:cubicBezTo>
                <a:lnTo>
                  <a:pt x="0" y="12659"/>
                </a:lnTo>
                <a:close/>
              </a:path>
            </a:pathLst>
          </a:custGeom>
          <a:solidFill>
            <a:srgbClr val="66FF33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6834" name="Arc 18"/>
          <p:cNvSpPr>
            <a:spLocks/>
          </p:cNvSpPr>
          <p:nvPr/>
        </p:nvSpPr>
        <p:spPr bwMode="auto">
          <a:xfrm rot="8649648">
            <a:off x="7194550" y="2328863"/>
            <a:ext cx="936625" cy="1446212"/>
          </a:xfrm>
          <a:custGeom>
            <a:avLst/>
            <a:gdLst>
              <a:gd name="G0" fmla="+- 0 0 0"/>
              <a:gd name="G1" fmla="+- 12659 0 0"/>
              <a:gd name="G2" fmla="+- 21600 0 0"/>
              <a:gd name="T0" fmla="*/ 17502 w 21600"/>
              <a:gd name="T1" fmla="*/ 0 h 33157"/>
              <a:gd name="T2" fmla="*/ 6812 w 21600"/>
              <a:gd name="T3" fmla="*/ 33157 h 33157"/>
              <a:gd name="T4" fmla="*/ 0 w 21600"/>
              <a:gd name="T5" fmla="*/ 12659 h 33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3157" fill="none" extrusionOk="0">
                <a:moveTo>
                  <a:pt x="17501" y="0"/>
                </a:moveTo>
                <a:cubicBezTo>
                  <a:pt x="20165" y="3683"/>
                  <a:pt x="21600" y="8113"/>
                  <a:pt x="21600" y="12659"/>
                </a:cubicBezTo>
                <a:cubicBezTo>
                  <a:pt x="21600" y="21963"/>
                  <a:pt x="15641" y="30222"/>
                  <a:pt x="6811" y="33156"/>
                </a:cubicBezTo>
              </a:path>
              <a:path w="21600" h="33157" stroke="0" extrusionOk="0">
                <a:moveTo>
                  <a:pt x="17501" y="0"/>
                </a:moveTo>
                <a:cubicBezTo>
                  <a:pt x="20165" y="3683"/>
                  <a:pt x="21600" y="8113"/>
                  <a:pt x="21600" y="12659"/>
                </a:cubicBezTo>
                <a:cubicBezTo>
                  <a:pt x="21600" y="21963"/>
                  <a:pt x="15641" y="30222"/>
                  <a:pt x="6811" y="33156"/>
                </a:cubicBezTo>
                <a:lnTo>
                  <a:pt x="0" y="12659"/>
                </a:lnTo>
                <a:close/>
              </a:path>
            </a:pathLst>
          </a:custGeom>
          <a:solidFill>
            <a:srgbClr val="66FF33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6835" name="Arc 19"/>
          <p:cNvSpPr>
            <a:spLocks/>
          </p:cNvSpPr>
          <p:nvPr/>
        </p:nvSpPr>
        <p:spPr bwMode="auto">
          <a:xfrm rot="12984152">
            <a:off x="6684963" y="3886200"/>
            <a:ext cx="935037" cy="1447800"/>
          </a:xfrm>
          <a:custGeom>
            <a:avLst/>
            <a:gdLst>
              <a:gd name="G0" fmla="+- 0 0 0"/>
              <a:gd name="G1" fmla="+- 12659 0 0"/>
              <a:gd name="G2" fmla="+- 21600 0 0"/>
              <a:gd name="T0" fmla="*/ 17502 w 21600"/>
              <a:gd name="T1" fmla="*/ 0 h 33157"/>
              <a:gd name="T2" fmla="*/ 6812 w 21600"/>
              <a:gd name="T3" fmla="*/ 33157 h 33157"/>
              <a:gd name="T4" fmla="*/ 0 w 21600"/>
              <a:gd name="T5" fmla="*/ 12659 h 33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3157" fill="none" extrusionOk="0">
                <a:moveTo>
                  <a:pt x="17501" y="0"/>
                </a:moveTo>
                <a:cubicBezTo>
                  <a:pt x="20165" y="3683"/>
                  <a:pt x="21600" y="8113"/>
                  <a:pt x="21600" y="12659"/>
                </a:cubicBezTo>
                <a:cubicBezTo>
                  <a:pt x="21600" y="21963"/>
                  <a:pt x="15641" y="30222"/>
                  <a:pt x="6811" y="33156"/>
                </a:cubicBezTo>
              </a:path>
              <a:path w="21600" h="33157" stroke="0" extrusionOk="0">
                <a:moveTo>
                  <a:pt x="17501" y="0"/>
                </a:moveTo>
                <a:cubicBezTo>
                  <a:pt x="20165" y="3683"/>
                  <a:pt x="21600" y="8113"/>
                  <a:pt x="21600" y="12659"/>
                </a:cubicBezTo>
                <a:cubicBezTo>
                  <a:pt x="21600" y="21963"/>
                  <a:pt x="15641" y="30222"/>
                  <a:pt x="6811" y="33156"/>
                </a:cubicBezTo>
                <a:lnTo>
                  <a:pt x="0" y="12659"/>
                </a:lnTo>
                <a:close/>
              </a:path>
            </a:pathLst>
          </a:custGeom>
          <a:solidFill>
            <a:srgbClr val="66FF33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6836" name="Arc 20"/>
          <p:cNvSpPr>
            <a:spLocks/>
          </p:cNvSpPr>
          <p:nvPr/>
        </p:nvSpPr>
        <p:spPr bwMode="auto">
          <a:xfrm rot="-4290867">
            <a:off x="5058569" y="3906044"/>
            <a:ext cx="935038" cy="1447800"/>
          </a:xfrm>
          <a:custGeom>
            <a:avLst/>
            <a:gdLst>
              <a:gd name="G0" fmla="+- 0 0 0"/>
              <a:gd name="G1" fmla="+- 12659 0 0"/>
              <a:gd name="G2" fmla="+- 21600 0 0"/>
              <a:gd name="T0" fmla="*/ 17502 w 21600"/>
              <a:gd name="T1" fmla="*/ 0 h 33157"/>
              <a:gd name="T2" fmla="*/ 6812 w 21600"/>
              <a:gd name="T3" fmla="*/ 33157 h 33157"/>
              <a:gd name="T4" fmla="*/ 0 w 21600"/>
              <a:gd name="T5" fmla="*/ 12659 h 33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3157" fill="none" extrusionOk="0">
                <a:moveTo>
                  <a:pt x="17501" y="0"/>
                </a:moveTo>
                <a:cubicBezTo>
                  <a:pt x="20165" y="3683"/>
                  <a:pt x="21600" y="8113"/>
                  <a:pt x="21600" y="12659"/>
                </a:cubicBezTo>
                <a:cubicBezTo>
                  <a:pt x="21600" y="21963"/>
                  <a:pt x="15641" y="30222"/>
                  <a:pt x="6811" y="33156"/>
                </a:cubicBezTo>
              </a:path>
              <a:path w="21600" h="33157" stroke="0" extrusionOk="0">
                <a:moveTo>
                  <a:pt x="17501" y="0"/>
                </a:moveTo>
                <a:cubicBezTo>
                  <a:pt x="20165" y="3683"/>
                  <a:pt x="21600" y="8113"/>
                  <a:pt x="21600" y="12659"/>
                </a:cubicBezTo>
                <a:cubicBezTo>
                  <a:pt x="21600" y="21963"/>
                  <a:pt x="15641" y="30222"/>
                  <a:pt x="6811" y="33156"/>
                </a:cubicBezTo>
                <a:lnTo>
                  <a:pt x="0" y="12659"/>
                </a:lnTo>
                <a:close/>
              </a:path>
            </a:pathLst>
          </a:custGeom>
          <a:solidFill>
            <a:srgbClr val="66FF33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46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4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468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468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46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46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46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46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46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46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46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46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46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46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546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46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46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54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546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546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546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546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546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54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546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546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18" grpId="0"/>
      <p:bldP spid="546821" grpId="0" animBg="1"/>
      <p:bldP spid="546822" grpId="0" animBg="1"/>
      <p:bldP spid="546823" grpId="0" animBg="1"/>
      <p:bldP spid="546824" grpId="0" animBg="1"/>
      <p:bldP spid="546825" grpId="0" animBg="1"/>
      <p:bldP spid="546826" grpId="0" animBg="1"/>
      <p:bldP spid="546827" grpId="0" animBg="1"/>
      <p:bldP spid="546828" grpId="0" animBg="1"/>
      <p:bldP spid="546829" grpId="0" animBg="1"/>
      <p:bldP spid="546830" grpId="0" animBg="1"/>
      <p:bldP spid="546831" grpId="0" animBg="1"/>
      <p:bldP spid="546832" grpId="0" animBg="1"/>
      <p:bldP spid="546833" grpId="0" animBg="1"/>
      <p:bldP spid="546834" grpId="0" animBg="1"/>
      <p:bldP spid="546835" grpId="0" animBg="1"/>
      <p:bldP spid="54683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WordArt 5"/>
          <p:cNvSpPr>
            <a:spLocks noChangeArrowheads="1" noChangeShapeType="1"/>
          </p:cNvSpPr>
          <p:nvPr/>
        </p:nvSpPr>
        <p:spPr bwMode="auto">
          <a:xfrm>
            <a:off x="0" y="44624"/>
            <a:ext cx="9144000" cy="1143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5157"/>
                <a:gd name="adj2" fmla="val -79"/>
              </a:avLst>
            </a:prstTxWarp>
          </a:bodyPr>
          <a:lstStyle/>
          <a:p>
            <a:r>
              <a:rPr lang="en-GB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Comic Sans MS"/>
              </a:rPr>
              <a:t>Angle facts about regular and irregular polygons</a:t>
            </a:r>
            <a:endParaRPr lang="en-GB" sz="3600" kern="10" dirty="0">
              <a:ln w="9525">
                <a:solidFill>
                  <a:srgbClr val="80808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53882" dir="2700000" algn="ctr" rotWithShape="0">
                  <a:srgbClr val="C0C0C0"/>
                </a:outerShdw>
              </a:effectLst>
              <a:latin typeface="Comic Sans MS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691680" y="1412776"/>
            <a:ext cx="5328592" cy="1584176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3200" dirty="0" smtClean="0">
                <a:solidFill>
                  <a:srgbClr val="FF0000"/>
                </a:solidFill>
                <a:latin typeface="Comic Sans MS" pitchFamily="66" charset="0"/>
              </a:rPr>
              <a:t>Interior  angle =</a:t>
            </a:r>
            <a:endParaRPr lang="en-GB" sz="3200" dirty="0" smtClean="0">
              <a:latin typeface="Comic Sans MS" pitchFamily="66" charset="0"/>
            </a:endParaRPr>
          </a:p>
          <a:p>
            <a:r>
              <a:rPr lang="en-GB" sz="3200" dirty="0" smtClean="0">
                <a:latin typeface="Comic Sans MS" pitchFamily="66" charset="0"/>
              </a:rPr>
              <a:t>180 ° - exterior angle 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347864" y="3501008"/>
            <a:ext cx="2664296" cy="2697088"/>
            <a:chOff x="4473575" y="1539875"/>
            <a:chExt cx="3706813" cy="3794125"/>
          </a:xfrm>
        </p:grpSpPr>
        <p:sp>
          <p:nvSpPr>
            <p:cNvPr id="7" name="AutoShape 10"/>
            <p:cNvSpPr>
              <a:spLocks noChangeArrowheads="1"/>
            </p:cNvSpPr>
            <p:nvPr/>
          </p:nvSpPr>
          <p:spPr bwMode="auto">
            <a:xfrm>
              <a:off x="4473575" y="1539875"/>
              <a:ext cx="3706813" cy="3521075"/>
            </a:xfrm>
            <a:prstGeom prst="pentagon">
              <a:avLst/>
            </a:prstGeom>
            <a:solidFill>
              <a:srgbClr val="93AAD9"/>
            </a:solidFill>
            <a:ln w="762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" name="Arc 16"/>
            <p:cNvSpPr>
              <a:spLocks/>
            </p:cNvSpPr>
            <p:nvPr/>
          </p:nvSpPr>
          <p:spPr bwMode="auto">
            <a:xfrm>
              <a:off x="4525963" y="2344738"/>
              <a:ext cx="936625" cy="1446212"/>
            </a:xfrm>
            <a:custGeom>
              <a:avLst/>
              <a:gdLst>
                <a:gd name="G0" fmla="+- 0 0 0"/>
                <a:gd name="G1" fmla="+- 12659 0 0"/>
                <a:gd name="G2" fmla="+- 21600 0 0"/>
                <a:gd name="T0" fmla="*/ 17502 w 21600"/>
                <a:gd name="T1" fmla="*/ 0 h 33157"/>
                <a:gd name="T2" fmla="*/ 6812 w 21600"/>
                <a:gd name="T3" fmla="*/ 33157 h 33157"/>
                <a:gd name="T4" fmla="*/ 0 w 21600"/>
                <a:gd name="T5" fmla="*/ 12659 h 3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3157" fill="none" extrusionOk="0">
                  <a:moveTo>
                    <a:pt x="17501" y="0"/>
                  </a:moveTo>
                  <a:cubicBezTo>
                    <a:pt x="20165" y="3683"/>
                    <a:pt x="21600" y="8113"/>
                    <a:pt x="21600" y="12659"/>
                  </a:cubicBezTo>
                  <a:cubicBezTo>
                    <a:pt x="21600" y="21963"/>
                    <a:pt x="15641" y="30222"/>
                    <a:pt x="6811" y="33156"/>
                  </a:cubicBezTo>
                </a:path>
                <a:path w="21600" h="33157" stroke="0" extrusionOk="0">
                  <a:moveTo>
                    <a:pt x="17501" y="0"/>
                  </a:moveTo>
                  <a:cubicBezTo>
                    <a:pt x="20165" y="3683"/>
                    <a:pt x="21600" y="8113"/>
                    <a:pt x="21600" y="12659"/>
                  </a:cubicBezTo>
                  <a:cubicBezTo>
                    <a:pt x="21600" y="21963"/>
                    <a:pt x="15641" y="30222"/>
                    <a:pt x="6811" y="33156"/>
                  </a:cubicBezTo>
                  <a:lnTo>
                    <a:pt x="0" y="12659"/>
                  </a:lnTo>
                  <a:close/>
                </a:path>
              </a:pathLst>
            </a:custGeom>
            <a:solidFill>
              <a:srgbClr val="66FF33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" name="Arc 17"/>
            <p:cNvSpPr>
              <a:spLocks/>
            </p:cNvSpPr>
            <p:nvPr/>
          </p:nvSpPr>
          <p:spPr bwMode="auto">
            <a:xfrm rot="4372928">
              <a:off x="5845969" y="1364457"/>
              <a:ext cx="935037" cy="1447800"/>
            </a:xfrm>
            <a:custGeom>
              <a:avLst/>
              <a:gdLst>
                <a:gd name="G0" fmla="+- 0 0 0"/>
                <a:gd name="G1" fmla="+- 12659 0 0"/>
                <a:gd name="G2" fmla="+- 21600 0 0"/>
                <a:gd name="T0" fmla="*/ 17502 w 21600"/>
                <a:gd name="T1" fmla="*/ 0 h 33157"/>
                <a:gd name="T2" fmla="*/ 6812 w 21600"/>
                <a:gd name="T3" fmla="*/ 33157 h 33157"/>
                <a:gd name="T4" fmla="*/ 0 w 21600"/>
                <a:gd name="T5" fmla="*/ 12659 h 3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3157" fill="none" extrusionOk="0">
                  <a:moveTo>
                    <a:pt x="17501" y="0"/>
                  </a:moveTo>
                  <a:cubicBezTo>
                    <a:pt x="20165" y="3683"/>
                    <a:pt x="21600" y="8113"/>
                    <a:pt x="21600" y="12659"/>
                  </a:cubicBezTo>
                  <a:cubicBezTo>
                    <a:pt x="21600" y="21963"/>
                    <a:pt x="15641" y="30222"/>
                    <a:pt x="6811" y="33156"/>
                  </a:cubicBezTo>
                </a:path>
                <a:path w="21600" h="33157" stroke="0" extrusionOk="0">
                  <a:moveTo>
                    <a:pt x="17501" y="0"/>
                  </a:moveTo>
                  <a:cubicBezTo>
                    <a:pt x="20165" y="3683"/>
                    <a:pt x="21600" y="8113"/>
                    <a:pt x="21600" y="12659"/>
                  </a:cubicBezTo>
                  <a:cubicBezTo>
                    <a:pt x="21600" y="21963"/>
                    <a:pt x="15641" y="30222"/>
                    <a:pt x="6811" y="33156"/>
                  </a:cubicBezTo>
                  <a:lnTo>
                    <a:pt x="0" y="12659"/>
                  </a:lnTo>
                  <a:close/>
                </a:path>
              </a:pathLst>
            </a:custGeom>
            <a:solidFill>
              <a:srgbClr val="66FF33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" name="Arc 18"/>
            <p:cNvSpPr>
              <a:spLocks/>
            </p:cNvSpPr>
            <p:nvPr/>
          </p:nvSpPr>
          <p:spPr bwMode="auto">
            <a:xfrm rot="8649648">
              <a:off x="7194550" y="2328863"/>
              <a:ext cx="936625" cy="1446212"/>
            </a:xfrm>
            <a:custGeom>
              <a:avLst/>
              <a:gdLst>
                <a:gd name="G0" fmla="+- 0 0 0"/>
                <a:gd name="G1" fmla="+- 12659 0 0"/>
                <a:gd name="G2" fmla="+- 21600 0 0"/>
                <a:gd name="T0" fmla="*/ 17502 w 21600"/>
                <a:gd name="T1" fmla="*/ 0 h 33157"/>
                <a:gd name="T2" fmla="*/ 6812 w 21600"/>
                <a:gd name="T3" fmla="*/ 33157 h 33157"/>
                <a:gd name="T4" fmla="*/ 0 w 21600"/>
                <a:gd name="T5" fmla="*/ 12659 h 3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3157" fill="none" extrusionOk="0">
                  <a:moveTo>
                    <a:pt x="17501" y="0"/>
                  </a:moveTo>
                  <a:cubicBezTo>
                    <a:pt x="20165" y="3683"/>
                    <a:pt x="21600" y="8113"/>
                    <a:pt x="21600" y="12659"/>
                  </a:cubicBezTo>
                  <a:cubicBezTo>
                    <a:pt x="21600" y="21963"/>
                    <a:pt x="15641" y="30222"/>
                    <a:pt x="6811" y="33156"/>
                  </a:cubicBezTo>
                </a:path>
                <a:path w="21600" h="33157" stroke="0" extrusionOk="0">
                  <a:moveTo>
                    <a:pt x="17501" y="0"/>
                  </a:moveTo>
                  <a:cubicBezTo>
                    <a:pt x="20165" y="3683"/>
                    <a:pt x="21600" y="8113"/>
                    <a:pt x="21600" y="12659"/>
                  </a:cubicBezTo>
                  <a:cubicBezTo>
                    <a:pt x="21600" y="21963"/>
                    <a:pt x="15641" y="30222"/>
                    <a:pt x="6811" y="33156"/>
                  </a:cubicBezTo>
                  <a:lnTo>
                    <a:pt x="0" y="12659"/>
                  </a:lnTo>
                  <a:close/>
                </a:path>
              </a:pathLst>
            </a:custGeom>
            <a:solidFill>
              <a:srgbClr val="66FF33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Arc 19"/>
            <p:cNvSpPr>
              <a:spLocks/>
            </p:cNvSpPr>
            <p:nvPr/>
          </p:nvSpPr>
          <p:spPr bwMode="auto">
            <a:xfrm rot="12984152">
              <a:off x="6684963" y="3886200"/>
              <a:ext cx="935037" cy="1447800"/>
            </a:xfrm>
            <a:custGeom>
              <a:avLst/>
              <a:gdLst>
                <a:gd name="G0" fmla="+- 0 0 0"/>
                <a:gd name="G1" fmla="+- 12659 0 0"/>
                <a:gd name="G2" fmla="+- 21600 0 0"/>
                <a:gd name="T0" fmla="*/ 17502 w 21600"/>
                <a:gd name="T1" fmla="*/ 0 h 33157"/>
                <a:gd name="T2" fmla="*/ 6812 w 21600"/>
                <a:gd name="T3" fmla="*/ 33157 h 33157"/>
                <a:gd name="T4" fmla="*/ 0 w 21600"/>
                <a:gd name="T5" fmla="*/ 12659 h 3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3157" fill="none" extrusionOk="0">
                  <a:moveTo>
                    <a:pt x="17501" y="0"/>
                  </a:moveTo>
                  <a:cubicBezTo>
                    <a:pt x="20165" y="3683"/>
                    <a:pt x="21600" y="8113"/>
                    <a:pt x="21600" y="12659"/>
                  </a:cubicBezTo>
                  <a:cubicBezTo>
                    <a:pt x="21600" y="21963"/>
                    <a:pt x="15641" y="30222"/>
                    <a:pt x="6811" y="33156"/>
                  </a:cubicBezTo>
                </a:path>
                <a:path w="21600" h="33157" stroke="0" extrusionOk="0">
                  <a:moveTo>
                    <a:pt x="17501" y="0"/>
                  </a:moveTo>
                  <a:cubicBezTo>
                    <a:pt x="20165" y="3683"/>
                    <a:pt x="21600" y="8113"/>
                    <a:pt x="21600" y="12659"/>
                  </a:cubicBezTo>
                  <a:cubicBezTo>
                    <a:pt x="21600" y="21963"/>
                    <a:pt x="15641" y="30222"/>
                    <a:pt x="6811" y="33156"/>
                  </a:cubicBezTo>
                  <a:lnTo>
                    <a:pt x="0" y="12659"/>
                  </a:lnTo>
                  <a:close/>
                </a:path>
              </a:pathLst>
            </a:custGeom>
            <a:solidFill>
              <a:srgbClr val="66FF33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Arc 20"/>
            <p:cNvSpPr>
              <a:spLocks/>
            </p:cNvSpPr>
            <p:nvPr/>
          </p:nvSpPr>
          <p:spPr bwMode="auto">
            <a:xfrm rot="-4290867">
              <a:off x="5058569" y="3906044"/>
              <a:ext cx="935038" cy="1447800"/>
            </a:xfrm>
            <a:custGeom>
              <a:avLst/>
              <a:gdLst>
                <a:gd name="G0" fmla="+- 0 0 0"/>
                <a:gd name="G1" fmla="+- 12659 0 0"/>
                <a:gd name="G2" fmla="+- 21600 0 0"/>
                <a:gd name="T0" fmla="*/ 17502 w 21600"/>
                <a:gd name="T1" fmla="*/ 0 h 33157"/>
                <a:gd name="T2" fmla="*/ 6812 w 21600"/>
                <a:gd name="T3" fmla="*/ 33157 h 33157"/>
                <a:gd name="T4" fmla="*/ 0 w 21600"/>
                <a:gd name="T5" fmla="*/ 12659 h 3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3157" fill="none" extrusionOk="0">
                  <a:moveTo>
                    <a:pt x="17501" y="0"/>
                  </a:moveTo>
                  <a:cubicBezTo>
                    <a:pt x="20165" y="3683"/>
                    <a:pt x="21600" y="8113"/>
                    <a:pt x="21600" y="12659"/>
                  </a:cubicBezTo>
                  <a:cubicBezTo>
                    <a:pt x="21600" y="21963"/>
                    <a:pt x="15641" y="30222"/>
                    <a:pt x="6811" y="33156"/>
                  </a:cubicBezTo>
                </a:path>
                <a:path w="21600" h="33157" stroke="0" extrusionOk="0">
                  <a:moveTo>
                    <a:pt x="17501" y="0"/>
                  </a:moveTo>
                  <a:cubicBezTo>
                    <a:pt x="20165" y="3683"/>
                    <a:pt x="21600" y="8113"/>
                    <a:pt x="21600" y="12659"/>
                  </a:cubicBezTo>
                  <a:cubicBezTo>
                    <a:pt x="21600" y="21963"/>
                    <a:pt x="15641" y="30222"/>
                    <a:pt x="6811" y="33156"/>
                  </a:cubicBezTo>
                  <a:lnTo>
                    <a:pt x="0" y="12659"/>
                  </a:lnTo>
                  <a:close/>
                </a:path>
              </a:pathLst>
            </a:custGeom>
            <a:solidFill>
              <a:srgbClr val="66FF33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4" name="Arc 5"/>
          <p:cNvSpPr>
            <a:spLocks/>
          </p:cNvSpPr>
          <p:nvPr/>
        </p:nvSpPr>
        <p:spPr bwMode="auto">
          <a:xfrm>
            <a:off x="3131840" y="3789040"/>
            <a:ext cx="792088" cy="648072"/>
          </a:xfrm>
          <a:custGeom>
            <a:avLst/>
            <a:gdLst>
              <a:gd name="G0" fmla="+- 7273 0 0"/>
              <a:gd name="G1" fmla="+- 21600 0 0"/>
              <a:gd name="G2" fmla="+- 21600 0 0"/>
              <a:gd name="T0" fmla="*/ 0 w 24326"/>
              <a:gd name="T1" fmla="*/ 1261 h 21600"/>
              <a:gd name="T2" fmla="*/ 24326 w 24326"/>
              <a:gd name="T3" fmla="*/ 8343 h 21600"/>
              <a:gd name="T4" fmla="*/ 7273 w 2432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326" h="21600" fill="none" extrusionOk="0">
                <a:moveTo>
                  <a:pt x="0" y="1261"/>
                </a:moveTo>
                <a:cubicBezTo>
                  <a:pt x="2334" y="426"/>
                  <a:pt x="4794" y="-1"/>
                  <a:pt x="7273" y="0"/>
                </a:cubicBezTo>
                <a:cubicBezTo>
                  <a:pt x="13940" y="0"/>
                  <a:pt x="20234" y="3079"/>
                  <a:pt x="24326" y="8342"/>
                </a:cubicBezTo>
              </a:path>
              <a:path w="24326" h="21600" stroke="0" extrusionOk="0">
                <a:moveTo>
                  <a:pt x="0" y="1261"/>
                </a:moveTo>
                <a:cubicBezTo>
                  <a:pt x="2334" y="426"/>
                  <a:pt x="4794" y="-1"/>
                  <a:pt x="7273" y="0"/>
                </a:cubicBezTo>
                <a:cubicBezTo>
                  <a:pt x="13940" y="0"/>
                  <a:pt x="20234" y="3079"/>
                  <a:pt x="24326" y="8342"/>
                </a:cubicBezTo>
                <a:lnTo>
                  <a:pt x="7273" y="21600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flipH="1" flipV="1">
            <a:off x="3131840" y="3645024"/>
            <a:ext cx="212234" cy="735149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WordArt 5"/>
          <p:cNvSpPr>
            <a:spLocks noChangeArrowheads="1" noChangeShapeType="1"/>
          </p:cNvSpPr>
          <p:nvPr/>
        </p:nvSpPr>
        <p:spPr bwMode="auto">
          <a:xfrm>
            <a:off x="457200" y="116632"/>
            <a:ext cx="8229600" cy="1143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5157"/>
                <a:gd name="adj2" fmla="val -79"/>
              </a:avLst>
            </a:prstTxWarp>
          </a:bodyPr>
          <a:lstStyle/>
          <a:p>
            <a:r>
              <a:rPr lang="en-GB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Comic Sans MS"/>
              </a:rPr>
              <a:t>Summary of Angle facts</a:t>
            </a:r>
            <a:endParaRPr lang="en-GB" sz="3600" kern="10" dirty="0">
              <a:ln w="9525">
                <a:solidFill>
                  <a:srgbClr val="80808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53882" dir="2700000" algn="ctr" rotWithShape="0">
                  <a:srgbClr val="C0C0C0"/>
                </a:outerShdw>
              </a:effectLst>
              <a:latin typeface="Comic Sans MS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403648" y="1556792"/>
            <a:ext cx="6408712" cy="1872208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sz="3200" dirty="0" smtClean="0">
                <a:solidFill>
                  <a:srgbClr val="0000FF"/>
                </a:solidFill>
                <a:latin typeface="Comic Sans MS" pitchFamily="66" charset="0"/>
              </a:rPr>
              <a:t>Exterior angle =</a:t>
            </a:r>
          </a:p>
          <a:p>
            <a:endParaRPr lang="en-GB" sz="3200" dirty="0" smtClean="0">
              <a:latin typeface="Comic Sans MS" pitchFamily="66" charset="0"/>
            </a:endParaRPr>
          </a:p>
          <a:p>
            <a:r>
              <a:rPr lang="en-GB" sz="3200" dirty="0" smtClean="0">
                <a:latin typeface="Comic Sans MS" pitchFamily="66" charset="0"/>
              </a:rPr>
              <a:t>360° ÷ number of angles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051720" y="3789040"/>
            <a:ext cx="5328592" cy="1152128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sz="3200" dirty="0" smtClean="0">
                <a:solidFill>
                  <a:srgbClr val="FF0000"/>
                </a:solidFill>
                <a:latin typeface="Comic Sans MS" pitchFamily="66" charset="0"/>
              </a:rPr>
              <a:t>Interior  angle =</a:t>
            </a:r>
            <a:endParaRPr lang="en-GB" sz="3200" dirty="0" smtClean="0">
              <a:latin typeface="Comic Sans MS" pitchFamily="66" charset="0"/>
            </a:endParaRPr>
          </a:p>
          <a:p>
            <a:r>
              <a:rPr lang="en-GB" sz="3200" dirty="0" smtClean="0">
                <a:latin typeface="Comic Sans MS" pitchFamily="66" charset="0"/>
              </a:rPr>
              <a:t>180 ° </a:t>
            </a:r>
            <a:r>
              <a:rPr lang="en-GB" sz="3600" dirty="0" smtClean="0">
                <a:latin typeface="Comic Sans MS" pitchFamily="66" charset="0"/>
              </a:rPr>
              <a:t>-</a:t>
            </a:r>
            <a:r>
              <a:rPr lang="en-GB" sz="3200" dirty="0" smtClean="0">
                <a:latin typeface="Comic Sans MS" pitchFamily="66" charset="0"/>
              </a:rPr>
              <a:t> exterior angle  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115616" y="5345832"/>
            <a:ext cx="6840760" cy="1179512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sz="3200" dirty="0" smtClean="0">
                <a:solidFill>
                  <a:srgbClr val="CC00CC"/>
                </a:solidFill>
                <a:latin typeface="Comic Sans MS" pitchFamily="66" charset="0"/>
              </a:rPr>
              <a:t>Sum of interior angles =</a:t>
            </a:r>
          </a:p>
          <a:p>
            <a:r>
              <a:rPr lang="en-GB" sz="3200" dirty="0" smtClean="0">
                <a:latin typeface="Comic Sans MS" pitchFamily="66" charset="0"/>
              </a:rPr>
              <a:t>Interior angle x number of angles  </a:t>
            </a:r>
          </a:p>
        </p:txBody>
      </p:sp>
    </p:spTree>
    <p:extLst>
      <p:ext uri="{BB962C8B-B14F-4D97-AF65-F5344CB8AC3E}">
        <p14:creationId xmlns:p14="http://schemas.microsoft.com/office/powerpoint/2010/main" val="14040367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396536" cy="1143000"/>
          </a:xfrm>
        </p:spPr>
        <p:txBody>
          <a:bodyPr/>
          <a:lstStyle/>
          <a:p>
            <a:pPr algn="l"/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Example 1 – For this regular hexagon calculate: </a:t>
            </a:r>
            <a:br>
              <a:rPr lang="en-GB" sz="2400" dirty="0" smtClean="0"/>
            </a:br>
            <a:r>
              <a:rPr lang="en-GB" sz="2400" dirty="0" smtClean="0"/>
              <a:t>a) exterior angle b) interior angle  c) sum of interior angles </a:t>
            </a:r>
            <a:br>
              <a:rPr lang="en-GB" sz="2400" dirty="0" smtClean="0"/>
            </a:br>
            <a:endParaRPr lang="en-GB" sz="2400" dirty="0"/>
          </a:p>
        </p:txBody>
      </p:sp>
      <p:pic>
        <p:nvPicPr>
          <p:cNvPr id="153601" name="Picture 1"/>
          <p:cNvPicPr>
            <a:picLocks noChangeAspect="1" noChangeArrowheads="1"/>
          </p:cNvPicPr>
          <p:nvPr/>
        </p:nvPicPr>
        <p:blipFill>
          <a:blip r:embed="rId2" cstate="print"/>
          <a:srcRect l="31594" t="38385" r="47734" b="39880"/>
          <a:stretch>
            <a:fillRect/>
          </a:stretch>
        </p:blipFill>
        <p:spPr bwMode="auto">
          <a:xfrm>
            <a:off x="1115616" y="2060848"/>
            <a:ext cx="6192688" cy="4069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626" name="Picture 2"/>
          <p:cNvPicPr>
            <a:picLocks noChangeAspect="1" noChangeArrowheads="1"/>
          </p:cNvPicPr>
          <p:nvPr/>
        </p:nvPicPr>
        <p:blipFill>
          <a:blip r:embed="rId2" cstate="print"/>
          <a:srcRect l="28641" t="37346" r="46734" b="37990"/>
          <a:stretch>
            <a:fillRect/>
          </a:stretch>
        </p:blipFill>
        <p:spPr bwMode="auto">
          <a:xfrm>
            <a:off x="827584" y="1916832"/>
            <a:ext cx="7056784" cy="4417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396536" cy="1143000"/>
          </a:xfrm>
        </p:spPr>
        <p:txBody>
          <a:bodyPr/>
          <a:lstStyle/>
          <a:p>
            <a:pPr algn="l"/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Example 2 – For this regular pentagon calculate: </a:t>
            </a:r>
            <a:br>
              <a:rPr lang="en-GB" sz="2400" dirty="0" smtClean="0"/>
            </a:br>
            <a:r>
              <a:rPr lang="en-GB" sz="2400" dirty="0" smtClean="0"/>
              <a:t>a) exterior angle b) interior angle  c) sum of interior angles </a:t>
            </a:r>
            <a:br>
              <a:rPr lang="en-GB" sz="2400" dirty="0" smtClean="0"/>
            </a:b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l="31608" t="38018" r="55246" b="39991"/>
          <a:stretch>
            <a:fillRect/>
          </a:stretch>
        </p:blipFill>
        <p:spPr bwMode="auto">
          <a:xfrm>
            <a:off x="2267744" y="1916831"/>
            <a:ext cx="4392488" cy="459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396536" cy="1143000"/>
          </a:xfrm>
        </p:spPr>
        <p:txBody>
          <a:bodyPr/>
          <a:lstStyle/>
          <a:p>
            <a:pPr algn="l"/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Example 3 – For this regular octagon calculate: </a:t>
            </a:r>
            <a:br>
              <a:rPr lang="en-GB" sz="2400" dirty="0" smtClean="0"/>
            </a:br>
            <a:r>
              <a:rPr lang="en-GB" sz="2400" dirty="0" smtClean="0"/>
              <a:t>a) exterior angle b) interior angle  c) sum of interior angles </a:t>
            </a:r>
            <a:br>
              <a:rPr lang="en-GB" sz="2400" dirty="0" smtClean="0"/>
            </a:b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710952"/>
          </a:xfrm>
        </p:spPr>
        <p:txBody>
          <a:bodyPr/>
          <a:lstStyle/>
          <a:p>
            <a:r>
              <a:rPr lang="en-GB" sz="3600"/>
              <a:t/>
            </a:r>
            <a:br>
              <a:rPr lang="en-GB" sz="3600"/>
            </a:br>
            <a:r>
              <a:rPr lang="en-GB" sz="3600"/>
              <a:t>IRREGULAR POLYGON</a:t>
            </a:r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r>
              <a:rPr lang="en-US" sz="1800" b="1" dirty="0">
                <a:cs typeface="Arial" charset="0"/>
              </a:rPr>
              <a:t>The sum of external angles of a polygon always adds to 360°</a:t>
            </a:r>
          </a:p>
        </p:txBody>
      </p:sp>
      <p:pic>
        <p:nvPicPr>
          <p:cNvPr id="540677" name="Picture 5" descr="j031811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39063" y="0"/>
            <a:ext cx="1404937" cy="974725"/>
          </a:xfrm>
          <a:prstGeom prst="rect">
            <a:avLst/>
          </a:prstGeom>
          <a:noFill/>
        </p:spPr>
      </p:pic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1150938" y="1922463"/>
            <a:ext cx="4991100" cy="3525837"/>
            <a:chOff x="1589" y="1341"/>
            <a:chExt cx="3144" cy="2221"/>
          </a:xfrm>
        </p:grpSpPr>
        <p:graphicFrame>
          <p:nvGraphicFramePr>
            <p:cNvPr id="540707" name="Object 35"/>
            <p:cNvGraphicFramePr>
              <a:graphicFrameLocks noChangeAspect="1"/>
            </p:cNvGraphicFramePr>
            <p:nvPr/>
          </p:nvGraphicFramePr>
          <p:xfrm>
            <a:off x="1907" y="1579"/>
            <a:ext cx="2382" cy="17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2" name="Bitmap Image" r:id="rId4" imgW="5276190" imgH="3982006" progId="PBrush">
                    <p:embed/>
                  </p:oleObj>
                </mc:Choice>
                <mc:Fallback>
                  <p:oleObj name="Bitmap Image" r:id="rId4" imgW="5276190" imgH="3982006" progId="PBrush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7" y="1579"/>
                          <a:ext cx="2382" cy="17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40708" name="Line 36"/>
            <p:cNvSpPr>
              <a:spLocks noChangeShapeType="1"/>
            </p:cNvSpPr>
            <p:nvPr/>
          </p:nvSpPr>
          <p:spPr bwMode="auto">
            <a:xfrm flipV="1">
              <a:off x="2741" y="1341"/>
              <a:ext cx="440" cy="2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540709" name="Line 37"/>
            <p:cNvSpPr>
              <a:spLocks noChangeShapeType="1"/>
            </p:cNvSpPr>
            <p:nvPr/>
          </p:nvSpPr>
          <p:spPr bwMode="auto">
            <a:xfrm>
              <a:off x="4265" y="2893"/>
              <a:ext cx="468" cy="37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540710" name="Line 38"/>
            <p:cNvSpPr>
              <a:spLocks noChangeShapeType="1"/>
            </p:cNvSpPr>
            <p:nvPr/>
          </p:nvSpPr>
          <p:spPr bwMode="auto">
            <a:xfrm flipH="1">
              <a:off x="1901" y="3339"/>
              <a:ext cx="664" cy="22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540711" name="Line 39"/>
            <p:cNvSpPr>
              <a:spLocks noChangeShapeType="1"/>
            </p:cNvSpPr>
            <p:nvPr/>
          </p:nvSpPr>
          <p:spPr bwMode="auto">
            <a:xfrm flipH="1" flipV="1">
              <a:off x="1589" y="3001"/>
              <a:ext cx="514" cy="19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540712" name="Line 40"/>
            <p:cNvSpPr>
              <a:spLocks noChangeShapeType="1"/>
            </p:cNvSpPr>
            <p:nvPr/>
          </p:nvSpPr>
          <p:spPr bwMode="auto">
            <a:xfrm flipH="1" flipV="1">
              <a:off x="1840" y="1626"/>
              <a:ext cx="88" cy="53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540713" name="Arc 41"/>
            <p:cNvSpPr>
              <a:spLocks/>
            </p:cNvSpPr>
            <p:nvPr/>
          </p:nvSpPr>
          <p:spPr bwMode="auto">
            <a:xfrm>
              <a:off x="2761" y="1369"/>
              <a:ext cx="462" cy="546"/>
            </a:xfrm>
            <a:custGeom>
              <a:avLst/>
              <a:gdLst>
                <a:gd name="G0" fmla="+- 0 0 0"/>
                <a:gd name="G1" fmla="+- 12089 0 0"/>
                <a:gd name="G2" fmla="+- 21600 0 0"/>
                <a:gd name="T0" fmla="*/ 17900 w 21600"/>
                <a:gd name="T1" fmla="*/ 0 h 25520"/>
                <a:gd name="T2" fmla="*/ 16917 w 21600"/>
                <a:gd name="T3" fmla="*/ 25520 h 25520"/>
                <a:gd name="T4" fmla="*/ 0 w 21600"/>
                <a:gd name="T5" fmla="*/ 12089 h 25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5520" fill="none" extrusionOk="0">
                  <a:moveTo>
                    <a:pt x="17900" y="-1"/>
                  </a:moveTo>
                  <a:cubicBezTo>
                    <a:pt x="20311" y="3570"/>
                    <a:pt x="21600" y="7780"/>
                    <a:pt x="21600" y="12089"/>
                  </a:cubicBezTo>
                  <a:cubicBezTo>
                    <a:pt x="21600" y="16966"/>
                    <a:pt x="19949" y="21699"/>
                    <a:pt x="16916" y="25519"/>
                  </a:cubicBezTo>
                </a:path>
                <a:path w="21600" h="25520" stroke="0" extrusionOk="0">
                  <a:moveTo>
                    <a:pt x="17900" y="-1"/>
                  </a:moveTo>
                  <a:cubicBezTo>
                    <a:pt x="20311" y="3570"/>
                    <a:pt x="21600" y="7780"/>
                    <a:pt x="21600" y="12089"/>
                  </a:cubicBezTo>
                  <a:cubicBezTo>
                    <a:pt x="21600" y="16966"/>
                    <a:pt x="19949" y="21699"/>
                    <a:pt x="16916" y="25519"/>
                  </a:cubicBezTo>
                  <a:lnTo>
                    <a:pt x="0" y="12089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0714" name="Arc 42"/>
            <p:cNvSpPr>
              <a:spLocks/>
            </p:cNvSpPr>
            <p:nvPr/>
          </p:nvSpPr>
          <p:spPr bwMode="auto">
            <a:xfrm>
              <a:off x="3787" y="2896"/>
              <a:ext cx="819" cy="462"/>
            </a:xfrm>
            <a:custGeom>
              <a:avLst/>
              <a:gdLst>
                <a:gd name="G0" fmla="+- 20527 0 0"/>
                <a:gd name="G1" fmla="+- 0 0 0"/>
                <a:gd name="G2" fmla="+- 21600 0 0"/>
                <a:gd name="T0" fmla="*/ 38278 w 38278"/>
                <a:gd name="T1" fmla="*/ 12307 h 21600"/>
                <a:gd name="T2" fmla="*/ 0 w 38278"/>
                <a:gd name="T3" fmla="*/ 6724 h 21600"/>
                <a:gd name="T4" fmla="*/ 20527 w 38278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278" h="21600" fill="none" extrusionOk="0">
                  <a:moveTo>
                    <a:pt x="38277" y="12306"/>
                  </a:moveTo>
                  <a:cubicBezTo>
                    <a:pt x="34242" y="18127"/>
                    <a:pt x="27609" y="21599"/>
                    <a:pt x="20527" y="21600"/>
                  </a:cubicBezTo>
                  <a:cubicBezTo>
                    <a:pt x="11188" y="21600"/>
                    <a:pt x="2907" y="15598"/>
                    <a:pt x="0" y="6723"/>
                  </a:cubicBezTo>
                </a:path>
                <a:path w="38278" h="21600" stroke="0" extrusionOk="0">
                  <a:moveTo>
                    <a:pt x="38277" y="12306"/>
                  </a:moveTo>
                  <a:cubicBezTo>
                    <a:pt x="34242" y="18127"/>
                    <a:pt x="27609" y="21599"/>
                    <a:pt x="20527" y="21600"/>
                  </a:cubicBezTo>
                  <a:cubicBezTo>
                    <a:pt x="11188" y="21600"/>
                    <a:pt x="2907" y="15598"/>
                    <a:pt x="0" y="6723"/>
                  </a:cubicBezTo>
                  <a:lnTo>
                    <a:pt x="20527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0715" name="Arc 43"/>
            <p:cNvSpPr>
              <a:spLocks/>
            </p:cNvSpPr>
            <p:nvPr/>
          </p:nvSpPr>
          <p:spPr bwMode="auto">
            <a:xfrm>
              <a:off x="2077" y="3197"/>
              <a:ext cx="462" cy="301"/>
            </a:xfrm>
            <a:custGeom>
              <a:avLst/>
              <a:gdLst>
                <a:gd name="G0" fmla="+- 21600 0 0"/>
                <a:gd name="G1" fmla="+- 6912 0 0"/>
                <a:gd name="G2" fmla="+- 21600 0 0"/>
                <a:gd name="T0" fmla="*/ 1228 w 21600"/>
                <a:gd name="T1" fmla="*/ 14092 h 14092"/>
                <a:gd name="T2" fmla="*/ 1136 w 21600"/>
                <a:gd name="T3" fmla="*/ 0 h 14092"/>
                <a:gd name="T4" fmla="*/ 21600 w 21600"/>
                <a:gd name="T5" fmla="*/ 6912 h 140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4092" fill="none" extrusionOk="0">
                  <a:moveTo>
                    <a:pt x="1228" y="14091"/>
                  </a:moveTo>
                  <a:cubicBezTo>
                    <a:pt x="415" y="11785"/>
                    <a:pt x="0" y="9357"/>
                    <a:pt x="0" y="6912"/>
                  </a:cubicBezTo>
                  <a:cubicBezTo>
                    <a:pt x="-1" y="4561"/>
                    <a:pt x="383" y="2226"/>
                    <a:pt x="1135" y="-1"/>
                  </a:cubicBezTo>
                </a:path>
                <a:path w="21600" h="14092" stroke="0" extrusionOk="0">
                  <a:moveTo>
                    <a:pt x="1228" y="14091"/>
                  </a:moveTo>
                  <a:cubicBezTo>
                    <a:pt x="415" y="11785"/>
                    <a:pt x="0" y="9357"/>
                    <a:pt x="0" y="6912"/>
                  </a:cubicBezTo>
                  <a:cubicBezTo>
                    <a:pt x="-1" y="4561"/>
                    <a:pt x="383" y="2226"/>
                    <a:pt x="1135" y="-1"/>
                  </a:cubicBezTo>
                  <a:lnTo>
                    <a:pt x="21600" y="6912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0716" name="Arc 44"/>
            <p:cNvSpPr>
              <a:spLocks/>
            </p:cNvSpPr>
            <p:nvPr/>
          </p:nvSpPr>
          <p:spPr bwMode="auto">
            <a:xfrm>
              <a:off x="1611" y="2703"/>
              <a:ext cx="440" cy="458"/>
            </a:xfrm>
            <a:custGeom>
              <a:avLst/>
              <a:gdLst>
                <a:gd name="G0" fmla="+- 20578 0 0"/>
                <a:gd name="G1" fmla="+- 21428 0 0"/>
                <a:gd name="G2" fmla="+- 21600 0 0"/>
                <a:gd name="T0" fmla="*/ 0 w 20578"/>
                <a:gd name="T1" fmla="*/ 14864 h 21428"/>
                <a:gd name="T2" fmla="*/ 17856 w 20578"/>
                <a:gd name="T3" fmla="*/ 0 h 21428"/>
                <a:gd name="T4" fmla="*/ 20578 w 20578"/>
                <a:gd name="T5" fmla="*/ 21428 h 21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578" h="21428" fill="none" extrusionOk="0">
                  <a:moveTo>
                    <a:pt x="-1" y="14863"/>
                  </a:moveTo>
                  <a:cubicBezTo>
                    <a:pt x="2553" y="6857"/>
                    <a:pt x="9519" y="1059"/>
                    <a:pt x="17856" y="0"/>
                  </a:cubicBezTo>
                </a:path>
                <a:path w="20578" h="21428" stroke="0" extrusionOk="0">
                  <a:moveTo>
                    <a:pt x="-1" y="14863"/>
                  </a:moveTo>
                  <a:cubicBezTo>
                    <a:pt x="2553" y="6857"/>
                    <a:pt x="9519" y="1059"/>
                    <a:pt x="17856" y="0"/>
                  </a:cubicBezTo>
                  <a:lnTo>
                    <a:pt x="20578" y="2142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0717" name="Arc 45"/>
            <p:cNvSpPr>
              <a:spLocks/>
            </p:cNvSpPr>
            <p:nvPr/>
          </p:nvSpPr>
          <p:spPr bwMode="auto">
            <a:xfrm>
              <a:off x="1849" y="1675"/>
              <a:ext cx="471" cy="462"/>
            </a:xfrm>
            <a:custGeom>
              <a:avLst/>
              <a:gdLst>
                <a:gd name="G0" fmla="+- 3854 0 0"/>
                <a:gd name="G1" fmla="+- 21600 0 0"/>
                <a:gd name="G2" fmla="+- 21600 0 0"/>
                <a:gd name="T0" fmla="*/ 0 w 22043"/>
                <a:gd name="T1" fmla="*/ 347 h 21600"/>
                <a:gd name="T2" fmla="*/ 22043 w 22043"/>
                <a:gd name="T3" fmla="*/ 9950 h 21600"/>
                <a:gd name="T4" fmla="*/ 3854 w 22043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43" h="21600" fill="none" extrusionOk="0">
                  <a:moveTo>
                    <a:pt x="-1" y="346"/>
                  </a:moveTo>
                  <a:cubicBezTo>
                    <a:pt x="1271" y="116"/>
                    <a:pt x="2561" y="-1"/>
                    <a:pt x="3854" y="0"/>
                  </a:cubicBezTo>
                  <a:cubicBezTo>
                    <a:pt x="11216" y="0"/>
                    <a:pt x="18071" y="3750"/>
                    <a:pt x="22042" y="9950"/>
                  </a:cubicBezTo>
                </a:path>
                <a:path w="22043" h="21600" stroke="0" extrusionOk="0">
                  <a:moveTo>
                    <a:pt x="-1" y="346"/>
                  </a:moveTo>
                  <a:cubicBezTo>
                    <a:pt x="1271" y="116"/>
                    <a:pt x="2561" y="-1"/>
                    <a:pt x="3854" y="0"/>
                  </a:cubicBezTo>
                  <a:cubicBezTo>
                    <a:pt x="11216" y="0"/>
                    <a:pt x="18071" y="3750"/>
                    <a:pt x="22042" y="9950"/>
                  </a:cubicBezTo>
                  <a:lnTo>
                    <a:pt x="3854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40720" name="Text Box 48"/>
          <p:cNvSpPr txBox="1">
            <a:spLocks noChangeArrowheads="1"/>
          </p:cNvSpPr>
          <p:nvPr/>
        </p:nvSpPr>
        <p:spPr bwMode="auto">
          <a:xfrm>
            <a:off x="1673225" y="2603500"/>
            <a:ext cx="53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65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0721" name="Text Box 49"/>
          <p:cNvSpPr txBox="1">
            <a:spLocks noChangeArrowheads="1"/>
          </p:cNvSpPr>
          <p:nvPr/>
        </p:nvSpPr>
        <p:spPr bwMode="auto">
          <a:xfrm>
            <a:off x="3170238" y="2193925"/>
            <a:ext cx="53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73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0722" name="Text Box 50"/>
          <p:cNvSpPr txBox="1">
            <a:spLocks noChangeArrowheads="1"/>
          </p:cNvSpPr>
          <p:nvPr/>
        </p:nvSpPr>
        <p:spPr bwMode="auto">
          <a:xfrm>
            <a:off x="1389063" y="4267200"/>
            <a:ext cx="53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59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0723" name="Text Box 51"/>
          <p:cNvSpPr txBox="1">
            <a:spLocks noChangeArrowheads="1"/>
          </p:cNvSpPr>
          <p:nvPr/>
        </p:nvSpPr>
        <p:spPr bwMode="auto">
          <a:xfrm>
            <a:off x="1895475" y="4924425"/>
            <a:ext cx="53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22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0724" name="Text Box 52"/>
          <p:cNvSpPr txBox="1">
            <a:spLocks noChangeArrowheads="1"/>
          </p:cNvSpPr>
          <p:nvPr/>
        </p:nvSpPr>
        <p:spPr bwMode="auto">
          <a:xfrm>
            <a:off x="5110163" y="458946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A</a:t>
            </a:r>
            <a:endParaRPr lang="en-US" sz="1800">
              <a:cs typeface="Arial" charset="0"/>
            </a:endParaRPr>
          </a:p>
        </p:txBody>
      </p:sp>
      <p:sp>
        <p:nvSpPr>
          <p:cNvPr id="540725" name="Text Box 53"/>
          <p:cNvSpPr txBox="1">
            <a:spLocks noChangeArrowheads="1"/>
          </p:cNvSpPr>
          <p:nvPr/>
        </p:nvSpPr>
        <p:spPr bwMode="auto">
          <a:xfrm>
            <a:off x="7550150" y="2295525"/>
            <a:ext cx="53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65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0726" name="Text Box 54"/>
          <p:cNvSpPr txBox="1">
            <a:spLocks noChangeArrowheads="1"/>
          </p:cNvSpPr>
          <p:nvPr/>
        </p:nvSpPr>
        <p:spPr bwMode="auto">
          <a:xfrm>
            <a:off x="7550150" y="1898650"/>
            <a:ext cx="53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73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0727" name="Text Box 55"/>
          <p:cNvSpPr txBox="1">
            <a:spLocks noChangeArrowheads="1"/>
          </p:cNvSpPr>
          <p:nvPr/>
        </p:nvSpPr>
        <p:spPr bwMode="auto">
          <a:xfrm>
            <a:off x="7550150" y="2692400"/>
            <a:ext cx="53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59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0728" name="Text Box 56"/>
          <p:cNvSpPr txBox="1">
            <a:spLocks noChangeArrowheads="1"/>
          </p:cNvSpPr>
          <p:nvPr/>
        </p:nvSpPr>
        <p:spPr bwMode="auto">
          <a:xfrm>
            <a:off x="7550150" y="3089275"/>
            <a:ext cx="53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22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0729" name="Line 57"/>
          <p:cNvSpPr>
            <a:spLocks noChangeShapeType="1"/>
          </p:cNvSpPr>
          <p:nvPr/>
        </p:nvSpPr>
        <p:spPr bwMode="auto">
          <a:xfrm>
            <a:off x="6883400" y="3511550"/>
            <a:ext cx="169227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4D4D4D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40730" name="Line 58"/>
          <p:cNvSpPr>
            <a:spLocks noChangeShapeType="1"/>
          </p:cNvSpPr>
          <p:nvPr/>
        </p:nvSpPr>
        <p:spPr bwMode="auto">
          <a:xfrm>
            <a:off x="6908800" y="4029075"/>
            <a:ext cx="169227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4D4D4D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40732" name="Text Box 60"/>
          <p:cNvSpPr txBox="1">
            <a:spLocks noChangeArrowheads="1"/>
          </p:cNvSpPr>
          <p:nvPr/>
        </p:nvSpPr>
        <p:spPr bwMode="auto">
          <a:xfrm>
            <a:off x="7069138" y="3108325"/>
            <a:ext cx="317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+</a:t>
            </a:r>
            <a:endParaRPr lang="en-US" sz="1800">
              <a:cs typeface="Arial" charset="0"/>
            </a:endParaRPr>
          </a:p>
        </p:txBody>
      </p:sp>
      <p:sp>
        <p:nvSpPr>
          <p:cNvPr id="540735" name="Text Box 63"/>
          <p:cNvSpPr txBox="1">
            <a:spLocks noChangeArrowheads="1"/>
          </p:cNvSpPr>
          <p:nvPr/>
        </p:nvSpPr>
        <p:spPr bwMode="auto">
          <a:xfrm>
            <a:off x="7432675" y="3590925"/>
            <a:ext cx="657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219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0736" name="Text Box 64"/>
          <p:cNvSpPr txBox="1">
            <a:spLocks noChangeArrowheads="1"/>
          </p:cNvSpPr>
          <p:nvPr/>
        </p:nvSpPr>
        <p:spPr bwMode="auto">
          <a:xfrm>
            <a:off x="7451725" y="4391025"/>
            <a:ext cx="657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360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0737" name="Text Box 65"/>
          <p:cNvSpPr txBox="1">
            <a:spLocks noChangeArrowheads="1"/>
          </p:cNvSpPr>
          <p:nvPr/>
        </p:nvSpPr>
        <p:spPr bwMode="auto">
          <a:xfrm>
            <a:off x="7454900" y="4821238"/>
            <a:ext cx="657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219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0738" name="Line 66"/>
          <p:cNvSpPr>
            <a:spLocks noChangeShapeType="1"/>
          </p:cNvSpPr>
          <p:nvPr/>
        </p:nvSpPr>
        <p:spPr bwMode="auto">
          <a:xfrm>
            <a:off x="6940550" y="5203825"/>
            <a:ext cx="169227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4D4D4D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40739" name="Line 67"/>
          <p:cNvSpPr>
            <a:spLocks noChangeShapeType="1"/>
          </p:cNvSpPr>
          <p:nvPr/>
        </p:nvSpPr>
        <p:spPr bwMode="auto">
          <a:xfrm>
            <a:off x="6965950" y="5721350"/>
            <a:ext cx="169227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4D4D4D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40740" name="Text Box 68"/>
          <p:cNvSpPr txBox="1">
            <a:spLocks noChangeArrowheads="1"/>
          </p:cNvSpPr>
          <p:nvPr/>
        </p:nvSpPr>
        <p:spPr bwMode="auto">
          <a:xfrm>
            <a:off x="7126288" y="4705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_</a:t>
            </a:r>
            <a:endParaRPr lang="en-US" sz="1800">
              <a:cs typeface="Arial" charset="0"/>
            </a:endParaRPr>
          </a:p>
        </p:txBody>
      </p:sp>
      <p:sp>
        <p:nvSpPr>
          <p:cNvPr id="540741" name="Text Box 69"/>
          <p:cNvSpPr txBox="1">
            <a:spLocks noChangeArrowheads="1"/>
          </p:cNvSpPr>
          <p:nvPr/>
        </p:nvSpPr>
        <p:spPr bwMode="auto">
          <a:xfrm>
            <a:off x="7458075" y="5283200"/>
            <a:ext cx="657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141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0742" name="Text Box 70"/>
          <p:cNvSpPr txBox="1">
            <a:spLocks noChangeArrowheads="1"/>
          </p:cNvSpPr>
          <p:nvPr/>
        </p:nvSpPr>
        <p:spPr bwMode="auto">
          <a:xfrm>
            <a:off x="7216775" y="6227763"/>
            <a:ext cx="1082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A = 141</a:t>
            </a:r>
            <a:r>
              <a:rPr lang="en-US" sz="1800">
                <a:cs typeface="Arial" charset="0"/>
              </a:rPr>
              <a:t>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0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40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4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4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40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4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4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4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4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4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4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4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4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4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4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4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4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4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4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4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4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4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720" grpId="0"/>
      <p:bldP spid="540721" grpId="0"/>
      <p:bldP spid="540722" grpId="0"/>
      <p:bldP spid="540723" grpId="0"/>
      <p:bldP spid="540724" grpId="0"/>
      <p:bldP spid="540725" grpId="0"/>
      <p:bldP spid="540726" grpId="0"/>
      <p:bldP spid="540727" grpId="0"/>
      <p:bldP spid="540728" grpId="0"/>
      <p:bldP spid="540729" grpId="0" animBg="1"/>
      <p:bldP spid="540730" grpId="0" animBg="1"/>
      <p:bldP spid="540732" grpId="0"/>
      <p:bldP spid="540735" grpId="0"/>
      <p:bldP spid="540736" grpId="0"/>
      <p:bldP spid="540737" grpId="0"/>
      <p:bldP spid="540738" grpId="0" animBg="1"/>
      <p:bldP spid="540739" grpId="0" animBg="1"/>
      <p:bldP spid="540740" grpId="0"/>
      <p:bldP spid="540741" grpId="0"/>
      <p:bldP spid="54074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-27384"/>
            <a:ext cx="8229600" cy="566936"/>
          </a:xfrm>
        </p:spPr>
        <p:txBody>
          <a:bodyPr/>
          <a:lstStyle/>
          <a:p>
            <a:r>
              <a:rPr lang="en-GB" sz="4000" dirty="0"/>
              <a:t/>
            </a:r>
            <a:br>
              <a:rPr lang="en-GB" sz="4000" dirty="0"/>
            </a:br>
            <a:r>
              <a:rPr lang="en-GB" sz="4000" dirty="0"/>
              <a:t>IRREGULAR POLYGON</a:t>
            </a:r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r>
              <a:rPr lang="en-US" sz="1800" b="1" dirty="0">
                <a:cs typeface="Arial" charset="0"/>
              </a:rPr>
              <a:t>The sum of external angles of a polygon always adds to 360°</a:t>
            </a:r>
          </a:p>
        </p:txBody>
      </p:sp>
      <p:pic>
        <p:nvPicPr>
          <p:cNvPr id="547844" name="Picture 4" descr="j031811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39063" y="0"/>
            <a:ext cx="1404937" cy="974725"/>
          </a:xfrm>
          <a:prstGeom prst="rect">
            <a:avLst/>
          </a:prstGeom>
          <a:noFill/>
        </p:spPr>
      </p:pic>
      <p:sp>
        <p:nvSpPr>
          <p:cNvPr id="547857" name="Text Box 17"/>
          <p:cNvSpPr txBox="1">
            <a:spLocks noChangeArrowheads="1"/>
          </p:cNvSpPr>
          <p:nvPr/>
        </p:nvSpPr>
        <p:spPr bwMode="auto">
          <a:xfrm>
            <a:off x="2914650" y="5208588"/>
            <a:ext cx="53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25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7858" name="Text Box 18"/>
          <p:cNvSpPr txBox="1">
            <a:spLocks noChangeArrowheads="1"/>
          </p:cNvSpPr>
          <p:nvPr/>
        </p:nvSpPr>
        <p:spPr bwMode="auto">
          <a:xfrm>
            <a:off x="2841625" y="2132013"/>
            <a:ext cx="53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45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7859" name="Text Box 19"/>
          <p:cNvSpPr txBox="1">
            <a:spLocks noChangeArrowheads="1"/>
          </p:cNvSpPr>
          <p:nvPr/>
        </p:nvSpPr>
        <p:spPr bwMode="auto">
          <a:xfrm>
            <a:off x="1427163" y="4114800"/>
            <a:ext cx="53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43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7860" name="Text Box 20"/>
          <p:cNvSpPr txBox="1">
            <a:spLocks noChangeArrowheads="1"/>
          </p:cNvSpPr>
          <p:nvPr/>
        </p:nvSpPr>
        <p:spPr bwMode="auto">
          <a:xfrm>
            <a:off x="1612900" y="2774950"/>
            <a:ext cx="53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38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7861" name="Text Box 21"/>
          <p:cNvSpPr txBox="1">
            <a:spLocks noChangeArrowheads="1"/>
          </p:cNvSpPr>
          <p:nvPr/>
        </p:nvSpPr>
        <p:spPr bwMode="auto">
          <a:xfrm>
            <a:off x="5272088" y="5487988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B</a:t>
            </a:r>
            <a:endParaRPr lang="en-US" sz="1800">
              <a:cs typeface="Arial" charset="0"/>
            </a:endParaRPr>
          </a:p>
        </p:txBody>
      </p:sp>
      <p:sp>
        <p:nvSpPr>
          <p:cNvPr id="547862" name="Text Box 22"/>
          <p:cNvSpPr txBox="1">
            <a:spLocks noChangeArrowheads="1"/>
          </p:cNvSpPr>
          <p:nvPr/>
        </p:nvSpPr>
        <p:spPr bwMode="auto">
          <a:xfrm>
            <a:off x="7550150" y="2533650"/>
            <a:ext cx="53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38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7863" name="Text Box 23"/>
          <p:cNvSpPr txBox="1">
            <a:spLocks noChangeArrowheads="1"/>
          </p:cNvSpPr>
          <p:nvPr/>
        </p:nvSpPr>
        <p:spPr bwMode="auto">
          <a:xfrm>
            <a:off x="7550150" y="2136775"/>
            <a:ext cx="53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45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7864" name="Text Box 24"/>
          <p:cNvSpPr txBox="1">
            <a:spLocks noChangeArrowheads="1"/>
          </p:cNvSpPr>
          <p:nvPr/>
        </p:nvSpPr>
        <p:spPr bwMode="auto">
          <a:xfrm>
            <a:off x="7550150" y="2930525"/>
            <a:ext cx="53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43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7865" name="Text Box 25"/>
          <p:cNvSpPr txBox="1">
            <a:spLocks noChangeArrowheads="1"/>
          </p:cNvSpPr>
          <p:nvPr/>
        </p:nvSpPr>
        <p:spPr bwMode="auto">
          <a:xfrm>
            <a:off x="7550150" y="3327400"/>
            <a:ext cx="53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25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7866" name="Line 26"/>
          <p:cNvSpPr>
            <a:spLocks noChangeShapeType="1"/>
          </p:cNvSpPr>
          <p:nvPr/>
        </p:nvSpPr>
        <p:spPr bwMode="auto">
          <a:xfrm>
            <a:off x="6883400" y="3749675"/>
            <a:ext cx="169227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4D4D4D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47867" name="Line 27"/>
          <p:cNvSpPr>
            <a:spLocks noChangeShapeType="1"/>
          </p:cNvSpPr>
          <p:nvPr/>
        </p:nvSpPr>
        <p:spPr bwMode="auto">
          <a:xfrm>
            <a:off x="6908800" y="4283075"/>
            <a:ext cx="169227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4D4D4D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47868" name="Text Box 28"/>
          <p:cNvSpPr txBox="1">
            <a:spLocks noChangeArrowheads="1"/>
          </p:cNvSpPr>
          <p:nvPr/>
        </p:nvSpPr>
        <p:spPr bwMode="auto">
          <a:xfrm>
            <a:off x="7069138" y="3346450"/>
            <a:ext cx="317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+</a:t>
            </a:r>
            <a:endParaRPr lang="en-US" sz="1800">
              <a:cs typeface="Arial" charset="0"/>
            </a:endParaRPr>
          </a:p>
        </p:txBody>
      </p:sp>
      <p:sp>
        <p:nvSpPr>
          <p:cNvPr id="547869" name="Text Box 29"/>
          <p:cNvSpPr txBox="1">
            <a:spLocks noChangeArrowheads="1"/>
          </p:cNvSpPr>
          <p:nvPr/>
        </p:nvSpPr>
        <p:spPr bwMode="auto">
          <a:xfrm>
            <a:off x="7432675" y="3829050"/>
            <a:ext cx="657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239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7870" name="Text Box 30"/>
          <p:cNvSpPr txBox="1">
            <a:spLocks noChangeArrowheads="1"/>
          </p:cNvSpPr>
          <p:nvPr/>
        </p:nvSpPr>
        <p:spPr bwMode="auto">
          <a:xfrm>
            <a:off x="7451725" y="4645025"/>
            <a:ext cx="657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360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7871" name="Text Box 31"/>
          <p:cNvSpPr txBox="1">
            <a:spLocks noChangeArrowheads="1"/>
          </p:cNvSpPr>
          <p:nvPr/>
        </p:nvSpPr>
        <p:spPr bwMode="auto">
          <a:xfrm>
            <a:off x="7454900" y="5075238"/>
            <a:ext cx="657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239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7872" name="Line 32"/>
          <p:cNvSpPr>
            <a:spLocks noChangeShapeType="1"/>
          </p:cNvSpPr>
          <p:nvPr/>
        </p:nvSpPr>
        <p:spPr bwMode="auto">
          <a:xfrm>
            <a:off x="6940550" y="5457825"/>
            <a:ext cx="169227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4D4D4D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47873" name="Line 33"/>
          <p:cNvSpPr>
            <a:spLocks noChangeShapeType="1"/>
          </p:cNvSpPr>
          <p:nvPr/>
        </p:nvSpPr>
        <p:spPr bwMode="auto">
          <a:xfrm>
            <a:off x="6965950" y="5975350"/>
            <a:ext cx="169227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4D4D4D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47874" name="Text Box 34"/>
          <p:cNvSpPr txBox="1">
            <a:spLocks noChangeArrowheads="1"/>
          </p:cNvSpPr>
          <p:nvPr/>
        </p:nvSpPr>
        <p:spPr bwMode="auto">
          <a:xfrm>
            <a:off x="7126288" y="4959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_</a:t>
            </a:r>
            <a:endParaRPr lang="en-US" sz="1800">
              <a:cs typeface="Arial" charset="0"/>
            </a:endParaRPr>
          </a:p>
        </p:txBody>
      </p:sp>
      <p:sp>
        <p:nvSpPr>
          <p:cNvPr id="547875" name="Text Box 35"/>
          <p:cNvSpPr txBox="1">
            <a:spLocks noChangeArrowheads="1"/>
          </p:cNvSpPr>
          <p:nvPr/>
        </p:nvSpPr>
        <p:spPr bwMode="auto">
          <a:xfrm>
            <a:off x="7458075" y="5537200"/>
            <a:ext cx="657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121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7876" name="Text Box 36"/>
          <p:cNvSpPr txBox="1">
            <a:spLocks noChangeArrowheads="1"/>
          </p:cNvSpPr>
          <p:nvPr/>
        </p:nvSpPr>
        <p:spPr bwMode="auto">
          <a:xfrm>
            <a:off x="7216775" y="6259513"/>
            <a:ext cx="1082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B = 121</a:t>
            </a:r>
            <a:r>
              <a:rPr lang="en-US" sz="1800">
                <a:cs typeface="Arial" charset="0"/>
              </a:rPr>
              <a:t>°</a:t>
            </a: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1087438" y="1698625"/>
            <a:ext cx="4840287" cy="4400550"/>
            <a:chOff x="-819" y="3625"/>
            <a:chExt cx="3049" cy="2772"/>
          </a:xfrm>
        </p:grpSpPr>
        <p:graphicFrame>
          <p:nvGraphicFramePr>
            <p:cNvPr id="547878" name="Object 38"/>
            <p:cNvGraphicFramePr>
              <a:graphicFrameLocks noChangeAspect="1"/>
            </p:cNvGraphicFramePr>
            <p:nvPr/>
          </p:nvGraphicFramePr>
          <p:xfrm>
            <a:off x="-426" y="4160"/>
            <a:ext cx="2544" cy="19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6" name="Bitmap Image" r:id="rId4" imgW="4933333" imgH="3704762" progId="PBrush">
                    <p:embed/>
                  </p:oleObj>
                </mc:Choice>
                <mc:Fallback>
                  <p:oleObj name="Bitmap Image" r:id="rId4" imgW="4933333" imgH="3704762" progId="PBrush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426" y="4160"/>
                          <a:ext cx="2544" cy="19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47879" name="Line 39"/>
            <p:cNvSpPr>
              <a:spLocks noChangeShapeType="1"/>
            </p:cNvSpPr>
            <p:nvPr/>
          </p:nvSpPr>
          <p:spPr bwMode="auto">
            <a:xfrm flipH="1" flipV="1">
              <a:off x="-548" y="4161"/>
              <a:ext cx="142" cy="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547880" name="Line 40"/>
            <p:cNvSpPr>
              <a:spLocks noChangeShapeType="1"/>
            </p:cNvSpPr>
            <p:nvPr/>
          </p:nvSpPr>
          <p:spPr bwMode="auto">
            <a:xfrm flipV="1">
              <a:off x="55" y="3625"/>
              <a:ext cx="481" cy="5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547881" name="Line 41"/>
            <p:cNvSpPr>
              <a:spLocks noChangeShapeType="1"/>
            </p:cNvSpPr>
            <p:nvPr/>
          </p:nvSpPr>
          <p:spPr bwMode="auto">
            <a:xfrm>
              <a:off x="1627" y="4201"/>
              <a:ext cx="4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547882" name="Line 42"/>
            <p:cNvSpPr>
              <a:spLocks noChangeShapeType="1"/>
            </p:cNvSpPr>
            <p:nvPr/>
          </p:nvSpPr>
          <p:spPr bwMode="auto">
            <a:xfrm>
              <a:off x="2074" y="5895"/>
              <a:ext cx="156" cy="50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547883" name="Line 43"/>
            <p:cNvSpPr>
              <a:spLocks noChangeShapeType="1"/>
            </p:cNvSpPr>
            <p:nvPr/>
          </p:nvSpPr>
          <p:spPr bwMode="auto">
            <a:xfrm flipH="1">
              <a:off x="285" y="6044"/>
              <a:ext cx="678" cy="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547884" name="Line 44"/>
            <p:cNvSpPr>
              <a:spLocks noChangeShapeType="1"/>
            </p:cNvSpPr>
            <p:nvPr/>
          </p:nvSpPr>
          <p:spPr bwMode="auto">
            <a:xfrm flipH="1" flipV="1">
              <a:off x="-819" y="5319"/>
              <a:ext cx="616" cy="2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547885" name="Arc 45"/>
            <p:cNvSpPr>
              <a:spLocks/>
            </p:cNvSpPr>
            <p:nvPr/>
          </p:nvSpPr>
          <p:spPr bwMode="auto">
            <a:xfrm>
              <a:off x="-530" y="4203"/>
              <a:ext cx="425" cy="462"/>
            </a:xfrm>
            <a:custGeom>
              <a:avLst/>
              <a:gdLst>
                <a:gd name="G0" fmla="+- 2892 0 0"/>
                <a:gd name="G1" fmla="+- 21600 0 0"/>
                <a:gd name="G2" fmla="+- 21600 0 0"/>
                <a:gd name="T0" fmla="*/ 0 w 19926"/>
                <a:gd name="T1" fmla="*/ 194 h 21600"/>
                <a:gd name="T2" fmla="*/ 19926 w 19926"/>
                <a:gd name="T3" fmla="*/ 8318 h 21600"/>
                <a:gd name="T4" fmla="*/ 2892 w 1992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926" h="21600" fill="none" extrusionOk="0">
                  <a:moveTo>
                    <a:pt x="0" y="194"/>
                  </a:moveTo>
                  <a:cubicBezTo>
                    <a:pt x="958" y="64"/>
                    <a:pt x="1924" y="-1"/>
                    <a:pt x="2892" y="0"/>
                  </a:cubicBezTo>
                  <a:cubicBezTo>
                    <a:pt x="9548" y="0"/>
                    <a:pt x="15832" y="3068"/>
                    <a:pt x="19925" y="8318"/>
                  </a:cubicBezTo>
                </a:path>
                <a:path w="19926" h="21600" stroke="0" extrusionOk="0">
                  <a:moveTo>
                    <a:pt x="0" y="194"/>
                  </a:moveTo>
                  <a:cubicBezTo>
                    <a:pt x="958" y="64"/>
                    <a:pt x="1924" y="-1"/>
                    <a:pt x="2892" y="0"/>
                  </a:cubicBezTo>
                  <a:cubicBezTo>
                    <a:pt x="9548" y="0"/>
                    <a:pt x="15832" y="3068"/>
                    <a:pt x="19925" y="8318"/>
                  </a:cubicBezTo>
                  <a:lnTo>
                    <a:pt x="2892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7886" name="Arc 46"/>
            <p:cNvSpPr>
              <a:spLocks/>
            </p:cNvSpPr>
            <p:nvPr/>
          </p:nvSpPr>
          <p:spPr bwMode="auto">
            <a:xfrm>
              <a:off x="238" y="3733"/>
              <a:ext cx="460" cy="447"/>
            </a:xfrm>
            <a:custGeom>
              <a:avLst/>
              <a:gdLst>
                <a:gd name="G0" fmla="+- 0 0 0"/>
                <a:gd name="G1" fmla="+- 19230 0 0"/>
                <a:gd name="G2" fmla="+- 21600 0 0"/>
                <a:gd name="T0" fmla="*/ 9837 w 21600"/>
                <a:gd name="T1" fmla="*/ 0 h 20905"/>
                <a:gd name="T2" fmla="*/ 21535 w 21600"/>
                <a:gd name="T3" fmla="*/ 20905 h 20905"/>
                <a:gd name="T4" fmla="*/ 0 w 21600"/>
                <a:gd name="T5" fmla="*/ 19230 h 20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0905" fill="none" extrusionOk="0">
                  <a:moveTo>
                    <a:pt x="9837" y="-1"/>
                  </a:moveTo>
                  <a:cubicBezTo>
                    <a:pt x="17057" y="3693"/>
                    <a:pt x="21600" y="11120"/>
                    <a:pt x="21600" y="19230"/>
                  </a:cubicBezTo>
                  <a:cubicBezTo>
                    <a:pt x="21600" y="19788"/>
                    <a:pt x="21578" y="20347"/>
                    <a:pt x="21534" y="20904"/>
                  </a:cubicBezTo>
                </a:path>
                <a:path w="21600" h="20905" stroke="0" extrusionOk="0">
                  <a:moveTo>
                    <a:pt x="9837" y="-1"/>
                  </a:moveTo>
                  <a:cubicBezTo>
                    <a:pt x="17057" y="3693"/>
                    <a:pt x="21600" y="11120"/>
                    <a:pt x="21600" y="19230"/>
                  </a:cubicBezTo>
                  <a:cubicBezTo>
                    <a:pt x="21600" y="19788"/>
                    <a:pt x="21578" y="20347"/>
                    <a:pt x="21534" y="20904"/>
                  </a:cubicBezTo>
                  <a:lnTo>
                    <a:pt x="0" y="1923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7887" name="Arc 47"/>
            <p:cNvSpPr>
              <a:spLocks/>
            </p:cNvSpPr>
            <p:nvPr/>
          </p:nvSpPr>
          <p:spPr bwMode="auto">
            <a:xfrm>
              <a:off x="1601" y="4200"/>
              <a:ext cx="461" cy="493"/>
            </a:xfrm>
            <a:custGeom>
              <a:avLst/>
              <a:gdLst>
                <a:gd name="G0" fmla="+- 0 0 0"/>
                <a:gd name="G1" fmla="+- 2491 0 0"/>
                <a:gd name="G2" fmla="+- 21600 0 0"/>
                <a:gd name="T0" fmla="*/ 21456 w 21600"/>
                <a:gd name="T1" fmla="*/ 0 h 23048"/>
                <a:gd name="T2" fmla="*/ 6630 w 21600"/>
                <a:gd name="T3" fmla="*/ 23048 h 23048"/>
                <a:gd name="T4" fmla="*/ 0 w 21600"/>
                <a:gd name="T5" fmla="*/ 2491 h 23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3048" fill="none" extrusionOk="0">
                  <a:moveTo>
                    <a:pt x="21455" y="0"/>
                  </a:moveTo>
                  <a:cubicBezTo>
                    <a:pt x="21551" y="826"/>
                    <a:pt x="21600" y="1658"/>
                    <a:pt x="21600" y="2491"/>
                  </a:cubicBezTo>
                  <a:cubicBezTo>
                    <a:pt x="21600" y="11865"/>
                    <a:pt x="15552" y="20170"/>
                    <a:pt x="6630" y="23048"/>
                  </a:cubicBezTo>
                </a:path>
                <a:path w="21600" h="23048" stroke="0" extrusionOk="0">
                  <a:moveTo>
                    <a:pt x="21455" y="0"/>
                  </a:moveTo>
                  <a:cubicBezTo>
                    <a:pt x="21551" y="826"/>
                    <a:pt x="21600" y="1658"/>
                    <a:pt x="21600" y="2491"/>
                  </a:cubicBezTo>
                  <a:cubicBezTo>
                    <a:pt x="21600" y="11865"/>
                    <a:pt x="15552" y="20170"/>
                    <a:pt x="6630" y="23048"/>
                  </a:cubicBezTo>
                  <a:lnTo>
                    <a:pt x="0" y="2491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7888" name="Arc 48"/>
            <p:cNvSpPr>
              <a:spLocks/>
            </p:cNvSpPr>
            <p:nvPr/>
          </p:nvSpPr>
          <p:spPr bwMode="auto">
            <a:xfrm>
              <a:off x="1578" y="5899"/>
              <a:ext cx="622" cy="462"/>
            </a:xfrm>
            <a:custGeom>
              <a:avLst/>
              <a:gdLst>
                <a:gd name="G0" fmla="+- 21435 0 0"/>
                <a:gd name="G1" fmla="+- 0 0 0"/>
                <a:gd name="G2" fmla="+- 21600 0 0"/>
                <a:gd name="T0" fmla="*/ 29196 w 29196"/>
                <a:gd name="T1" fmla="*/ 20157 h 21600"/>
                <a:gd name="T2" fmla="*/ 0 w 29196"/>
                <a:gd name="T3" fmla="*/ 2662 h 21600"/>
                <a:gd name="T4" fmla="*/ 21435 w 29196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196" h="21600" fill="none" extrusionOk="0">
                  <a:moveTo>
                    <a:pt x="29196" y="20157"/>
                  </a:moveTo>
                  <a:cubicBezTo>
                    <a:pt x="26719" y="21110"/>
                    <a:pt x="24088" y="21599"/>
                    <a:pt x="21435" y="21600"/>
                  </a:cubicBezTo>
                  <a:cubicBezTo>
                    <a:pt x="10535" y="21600"/>
                    <a:pt x="1343" y="13478"/>
                    <a:pt x="-1" y="2662"/>
                  </a:cubicBezTo>
                </a:path>
                <a:path w="29196" h="21600" stroke="0" extrusionOk="0">
                  <a:moveTo>
                    <a:pt x="29196" y="20157"/>
                  </a:moveTo>
                  <a:cubicBezTo>
                    <a:pt x="26719" y="21110"/>
                    <a:pt x="24088" y="21599"/>
                    <a:pt x="21435" y="21600"/>
                  </a:cubicBezTo>
                  <a:cubicBezTo>
                    <a:pt x="10535" y="21600"/>
                    <a:pt x="1343" y="13478"/>
                    <a:pt x="-1" y="2662"/>
                  </a:cubicBezTo>
                  <a:lnTo>
                    <a:pt x="21435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7889" name="Arc 49"/>
            <p:cNvSpPr>
              <a:spLocks/>
            </p:cNvSpPr>
            <p:nvPr/>
          </p:nvSpPr>
          <p:spPr bwMode="auto">
            <a:xfrm>
              <a:off x="328" y="5810"/>
              <a:ext cx="461" cy="286"/>
            </a:xfrm>
            <a:custGeom>
              <a:avLst/>
              <a:gdLst>
                <a:gd name="G0" fmla="+- 21600 0 0"/>
                <a:gd name="G1" fmla="+- 8024 0 0"/>
                <a:gd name="G2" fmla="+- 21600 0 0"/>
                <a:gd name="T0" fmla="*/ 669 w 21600"/>
                <a:gd name="T1" fmla="*/ 13358 h 13358"/>
                <a:gd name="T2" fmla="*/ 1546 w 21600"/>
                <a:gd name="T3" fmla="*/ 0 h 13358"/>
                <a:gd name="T4" fmla="*/ 21600 w 21600"/>
                <a:gd name="T5" fmla="*/ 8024 h 13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3358" fill="none" extrusionOk="0">
                  <a:moveTo>
                    <a:pt x="668" y="13358"/>
                  </a:moveTo>
                  <a:cubicBezTo>
                    <a:pt x="224" y="11614"/>
                    <a:pt x="0" y="9822"/>
                    <a:pt x="0" y="8024"/>
                  </a:cubicBezTo>
                  <a:cubicBezTo>
                    <a:pt x="-1" y="5275"/>
                    <a:pt x="524" y="2551"/>
                    <a:pt x="1545" y="-1"/>
                  </a:cubicBezTo>
                </a:path>
                <a:path w="21600" h="13358" stroke="0" extrusionOk="0">
                  <a:moveTo>
                    <a:pt x="668" y="13358"/>
                  </a:moveTo>
                  <a:cubicBezTo>
                    <a:pt x="224" y="11614"/>
                    <a:pt x="0" y="9822"/>
                    <a:pt x="0" y="8024"/>
                  </a:cubicBezTo>
                  <a:cubicBezTo>
                    <a:pt x="-1" y="5275"/>
                    <a:pt x="524" y="2551"/>
                    <a:pt x="1545" y="-1"/>
                  </a:cubicBezTo>
                  <a:lnTo>
                    <a:pt x="21600" y="8024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7890" name="Arc 50"/>
            <p:cNvSpPr>
              <a:spLocks/>
            </p:cNvSpPr>
            <p:nvPr/>
          </p:nvSpPr>
          <p:spPr bwMode="auto">
            <a:xfrm>
              <a:off x="-726" y="5020"/>
              <a:ext cx="448" cy="457"/>
            </a:xfrm>
            <a:custGeom>
              <a:avLst/>
              <a:gdLst>
                <a:gd name="G0" fmla="+- 21003 0 0"/>
                <a:gd name="G1" fmla="+- 21337 0 0"/>
                <a:gd name="G2" fmla="+- 21600 0 0"/>
                <a:gd name="T0" fmla="*/ 0 w 21003"/>
                <a:gd name="T1" fmla="*/ 16296 h 21337"/>
                <a:gd name="T2" fmla="*/ 17642 w 21003"/>
                <a:gd name="T3" fmla="*/ 0 h 21337"/>
                <a:gd name="T4" fmla="*/ 21003 w 21003"/>
                <a:gd name="T5" fmla="*/ 21337 h 2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03" h="21337" fill="none" extrusionOk="0">
                  <a:moveTo>
                    <a:pt x="-1" y="16295"/>
                  </a:moveTo>
                  <a:cubicBezTo>
                    <a:pt x="2040" y="7793"/>
                    <a:pt x="9005" y="1360"/>
                    <a:pt x="17642" y="0"/>
                  </a:cubicBezTo>
                </a:path>
                <a:path w="21003" h="21337" stroke="0" extrusionOk="0">
                  <a:moveTo>
                    <a:pt x="-1" y="16295"/>
                  </a:moveTo>
                  <a:cubicBezTo>
                    <a:pt x="2040" y="7793"/>
                    <a:pt x="9005" y="1360"/>
                    <a:pt x="17642" y="0"/>
                  </a:cubicBezTo>
                  <a:lnTo>
                    <a:pt x="21003" y="21337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47892" name="Text Box 52"/>
          <p:cNvSpPr txBox="1">
            <a:spLocks noChangeArrowheads="1"/>
          </p:cNvSpPr>
          <p:nvPr/>
        </p:nvSpPr>
        <p:spPr bwMode="auto">
          <a:xfrm>
            <a:off x="5067300" y="2697163"/>
            <a:ext cx="53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88</a:t>
            </a:r>
            <a:r>
              <a:rPr lang="en-US" sz="1800">
                <a:cs typeface="Arial" charset="0"/>
              </a:rPr>
              <a:t>°</a:t>
            </a:r>
          </a:p>
        </p:txBody>
      </p:sp>
      <p:sp>
        <p:nvSpPr>
          <p:cNvPr id="547893" name="Text Box 53"/>
          <p:cNvSpPr txBox="1">
            <a:spLocks noChangeArrowheads="1"/>
          </p:cNvSpPr>
          <p:nvPr/>
        </p:nvSpPr>
        <p:spPr bwMode="auto">
          <a:xfrm>
            <a:off x="7559675" y="1749425"/>
            <a:ext cx="53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dirty="0"/>
              <a:t>88</a:t>
            </a:r>
            <a:r>
              <a:rPr lang="en-US" sz="1800" dirty="0">
                <a:cs typeface="Arial" charset="0"/>
              </a:rPr>
              <a:t>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47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7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47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47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4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4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47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47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47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47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47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47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47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47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47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47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4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47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47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47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47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57" grpId="0"/>
      <p:bldP spid="547858" grpId="0"/>
      <p:bldP spid="547859" grpId="0"/>
      <p:bldP spid="547860" grpId="0"/>
      <p:bldP spid="547861" grpId="0"/>
      <p:bldP spid="547862" grpId="0"/>
      <p:bldP spid="547863" grpId="0"/>
      <p:bldP spid="547864" grpId="0"/>
      <p:bldP spid="547865" grpId="0"/>
      <p:bldP spid="547866" grpId="0" animBg="1"/>
      <p:bldP spid="547867" grpId="0" animBg="1"/>
      <p:bldP spid="547868" grpId="0"/>
      <p:bldP spid="547869" grpId="0"/>
      <p:bldP spid="547870" grpId="0"/>
      <p:bldP spid="547871" grpId="0"/>
      <p:bldP spid="547872" grpId="0" animBg="1"/>
      <p:bldP spid="547873" grpId="0" animBg="1"/>
      <p:bldP spid="547874" grpId="0"/>
      <p:bldP spid="547875" grpId="0"/>
      <p:bldP spid="547876" grpId="0"/>
      <p:bldP spid="547892" grpId="0"/>
      <p:bldP spid="54789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GB" dirty="0"/>
              <a:t>EXERCISES</a:t>
            </a:r>
          </a:p>
        </p:txBody>
      </p:sp>
      <p:sp>
        <p:nvSpPr>
          <p:cNvPr id="5488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063277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b="1">
                <a:cs typeface="Arial" charset="0"/>
              </a:rPr>
              <a:t>Calculate the angles marked with letters</a:t>
            </a:r>
          </a:p>
        </p:txBody>
      </p:sp>
      <p:pic>
        <p:nvPicPr>
          <p:cNvPr id="548869" name="Picture 5" descr="j030347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2238" y="0"/>
            <a:ext cx="1401762" cy="973138"/>
          </a:xfrm>
          <a:prstGeom prst="rect">
            <a:avLst/>
          </a:prstGeom>
          <a:noFill/>
        </p:spPr>
      </p:pic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323528" y="1484784"/>
            <a:ext cx="3638550" cy="3105150"/>
            <a:chOff x="734" y="1000"/>
            <a:chExt cx="2100" cy="1842"/>
          </a:xfrm>
        </p:grpSpPr>
        <p:pic>
          <p:nvPicPr>
            <p:cNvPr id="548875" name="Picture 1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4" y="1000"/>
              <a:ext cx="2100" cy="1842"/>
            </a:xfrm>
            <a:prstGeom prst="rect">
              <a:avLst/>
            </a:prstGeom>
            <a:noFill/>
          </p:spPr>
        </p:pic>
        <p:sp>
          <p:nvSpPr>
            <p:cNvPr id="548877" name="Arc 13"/>
            <p:cNvSpPr>
              <a:spLocks/>
            </p:cNvSpPr>
            <p:nvPr/>
          </p:nvSpPr>
          <p:spPr bwMode="auto">
            <a:xfrm>
              <a:off x="1584" y="1094"/>
              <a:ext cx="256" cy="287"/>
            </a:xfrm>
            <a:custGeom>
              <a:avLst/>
              <a:gdLst>
                <a:gd name="G0" fmla="+- 0 0 0"/>
                <a:gd name="G1" fmla="+- 15878 0 0"/>
                <a:gd name="G2" fmla="+- 21600 0 0"/>
                <a:gd name="T0" fmla="*/ 14644 w 21600"/>
                <a:gd name="T1" fmla="*/ 0 h 24218"/>
                <a:gd name="T2" fmla="*/ 19925 w 21600"/>
                <a:gd name="T3" fmla="*/ 24218 h 24218"/>
                <a:gd name="T4" fmla="*/ 0 w 21600"/>
                <a:gd name="T5" fmla="*/ 15878 h 24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4218" fill="none" extrusionOk="0">
                  <a:moveTo>
                    <a:pt x="14644" y="-1"/>
                  </a:moveTo>
                  <a:cubicBezTo>
                    <a:pt x="19077" y="4089"/>
                    <a:pt x="21600" y="9846"/>
                    <a:pt x="21600" y="15878"/>
                  </a:cubicBezTo>
                  <a:cubicBezTo>
                    <a:pt x="21600" y="18741"/>
                    <a:pt x="21030" y="21576"/>
                    <a:pt x="19924" y="24217"/>
                  </a:cubicBezTo>
                </a:path>
                <a:path w="21600" h="24218" stroke="0" extrusionOk="0">
                  <a:moveTo>
                    <a:pt x="14644" y="-1"/>
                  </a:moveTo>
                  <a:cubicBezTo>
                    <a:pt x="19077" y="4089"/>
                    <a:pt x="21600" y="9846"/>
                    <a:pt x="21600" y="15878"/>
                  </a:cubicBezTo>
                  <a:cubicBezTo>
                    <a:pt x="21600" y="18741"/>
                    <a:pt x="21030" y="21576"/>
                    <a:pt x="19924" y="24217"/>
                  </a:cubicBezTo>
                  <a:lnTo>
                    <a:pt x="0" y="15878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8878" name="Arc 14"/>
            <p:cNvSpPr>
              <a:spLocks/>
            </p:cNvSpPr>
            <p:nvPr/>
          </p:nvSpPr>
          <p:spPr bwMode="auto">
            <a:xfrm>
              <a:off x="2406" y="1677"/>
              <a:ext cx="392" cy="256"/>
            </a:xfrm>
            <a:custGeom>
              <a:avLst/>
              <a:gdLst>
                <a:gd name="G0" fmla="+- 13070 0 0"/>
                <a:gd name="G1" fmla="+- 0 0 0"/>
                <a:gd name="G2" fmla="+- 21600 0 0"/>
                <a:gd name="T0" fmla="*/ 33062 w 33062"/>
                <a:gd name="T1" fmla="*/ 8178 h 21600"/>
                <a:gd name="T2" fmla="*/ 0 w 33062"/>
                <a:gd name="T3" fmla="*/ 17197 h 21600"/>
                <a:gd name="T4" fmla="*/ 13070 w 33062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062" h="21600" fill="none" extrusionOk="0">
                  <a:moveTo>
                    <a:pt x="33062" y="8178"/>
                  </a:moveTo>
                  <a:cubicBezTo>
                    <a:pt x="29741" y="16296"/>
                    <a:pt x="21841" y="21599"/>
                    <a:pt x="13070" y="21600"/>
                  </a:cubicBezTo>
                  <a:cubicBezTo>
                    <a:pt x="8349" y="21600"/>
                    <a:pt x="3758" y="20053"/>
                    <a:pt x="0" y="17196"/>
                  </a:cubicBezTo>
                </a:path>
                <a:path w="33062" h="21600" stroke="0" extrusionOk="0">
                  <a:moveTo>
                    <a:pt x="33062" y="8178"/>
                  </a:moveTo>
                  <a:cubicBezTo>
                    <a:pt x="29741" y="16296"/>
                    <a:pt x="21841" y="21599"/>
                    <a:pt x="13070" y="21600"/>
                  </a:cubicBezTo>
                  <a:cubicBezTo>
                    <a:pt x="8349" y="21600"/>
                    <a:pt x="3758" y="20053"/>
                    <a:pt x="0" y="17196"/>
                  </a:cubicBezTo>
                  <a:lnTo>
                    <a:pt x="1307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8879" name="Arc 15"/>
            <p:cNvSpPr>
              <a:spLocks/>
            </p:cNvSpPr>
            <p:nvPr/>
          </p:nvSpPr>
          <p:spPr bwMode="auto">
            <a:xfrm>
              <a:off x="1728" y="2369"/>
              <a:ext cx="256" cy="376"/>
            </a:xfrm>
            <a:custGeom>
              <a:avLst/>
              <a:gdLst>
                <a:gd name="G0" fmla="+- 21600 0 0"/>
                <a:gd name="G1" fmla="+- 14177 0 0"/>
                <a:gd name="G2" fmla="+- 21600 0 0"/>
                <a:gd name="T0" fmla="*/ 8971 w 21600"/>
                <a:gd name="T1" fmla="*/ 31700 h 31700"/>
                <a:gd name="T2" fmla="*/ 5304 w 21600"/>
                <a:gd name="T3" fmla="*/ 0 h 31700"/>
                <a:gd name="T4" fmla="*/ 21600 w 21600"/>
                <a:gd name="T5" fmla="*/ 14177 h 31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700" fill="none" extrusionOk="0">
                  <a:moveTo>
                    <a:pt x="8970" y="31700"/>
                  </a:moveTo>
                  <a:cubicBezTo>
                    <a:pt x="3337" y="27640"/>
                    <a:pt x="0" y="21120"/>
                    <a:pt x="0" y="14177"/>
                  </a:cubicBezTo>
                  <a:cubicBezTo>
                    <a:pt x="-1" y="8966"/>
                    <a:pt x="1883" y="3931"/>
                    <a:pt x="5303" y="-1"/>
                  </a:cubicBezTo>
                </a:path>
                <a:path w="21600" h="31700" stroke="0" extrusionOk="0">
                  <a:moveTo>
                    <a:pt x="8970" y="31700"/>
                  </a:moveTo>
                  <a:cubicBezTo>
                    <a:pt x="3337" y="27640"/>
                    <a:pt x="0" y="21120"/>
                    <a:pt x="0" y="14177"/>
                  </a:cubicBezTo>
                  <a:cubicBezTo>
                    <a:pt x="-1" y="8966"/>
                    <a:pt x="1883" y="3931"/>
                    <a:pt x="5303" y="-1"/>
                  </a:cubicBezTo>
                  <a:lnTo>
                    <a:pt x="21600" y="1417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8880" name="Arc 16"/>
            <p:cNvSpPr>
              <a:spLocks/>
            </p:cNvSpPr>
            <p:nvPr/>
          </p:nvSpPr>
          <p:spPr bwMode="auto">
            <a:xfrm>
              <a:off x="850" y="1569"/>
              <a:ext cx="381" cy="256"/>
            </a:xfrm>
            <a:custGeom>
              <a:avLst/>
              <a:gdLst>
                <a:gd name="G0" fmla="+- 17728 0 0"/>
                <a:gd name="G1" fmla="+- 21600 0 0"/>
                <a:gd name="G2" fmla="+- 21600 0 0"/>
                <a:gd name="T0" fmla="*/ 0 w 32113"/>
                <a:gd name="T1" fmla="*/ 9260 h 21600"/>
                <a:gd name="T2" fmla="*/ 32113 w 32113"/>
                <a:gd name="T3" fmla="*/ 5487 h 21600"/>
                <a:gd name="T4" fmla="*/ 17728 w 32113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113" h="21600" fill="none" extrusionOk="0">
                  <a:moveTo>
                    <a:pt x="-1" y="9259"/>
                  </a:moveTo>
                  <a:cubicBezTo>
                    <a:pt x="4038" y="3458"/>
                    <a:pt x="10659" y="-1"/>
                    <a:pt x="17728" y="0"/>
                  </a:cubicBezTo>
                  <a:cubicBezTo>
                    <a:pt x="23034" y="0"/>
                    <a:pt x="28154" y="1953"/>
                    <a:pt x="32113" y="5486"/>
                  </a:cubicBezTo>
                </a:path>
                <a:path w="32113" h="21600" stroke="0" extrusionOk="0">
                  <a:moveTo>
                    <a:pt x="-1" y="9259"/>
                  </a:moveTo>
                  <a:cubicBezTo>
                    <a:pt x="4038" y="3458"/>
                    <a:pt x="10659" y="-1"/>
                    <a:pt x="17728" y="0"/>
                  </a:cubicBezTo>
                  <a:cubicBezTo>
                    <a:pt x="23034" y="0"/>
                    <a:pt x="28154" y="1953"/>
                    <a:pt x="32113" y="5486"/>
                  </a:cubicBezTo>
                  <a:lnTo>
                    <a:pt x="17728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811713" y="1203325"/>
            <a:ext cx="4279900" cy="3422650"/>
            <a:chOff x="2941" y="854"/>
            <a:chExt cx="2734" cy="2060"/>
          </a:xfrm>
        </p:grpSpPr>
        <p:pic>
          <p:nvPicPr>
            <p:cNvPr id="548887" name="Picture 2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941" y="854"/>
              <a:ext cx="2734" cy="2060"/>
            </a:xfrm>
            <a:prstGeom prst="rect">
              <a:avLst/>
            </a:prstGeom>
            <a:noFill/>
          </p:spPr>
        </p:pic>
        <p:sp>
          <p:nvSpPr>
            <p:cNvPr id="548883" name="Arc 19"/>
            <p:cNvSpPr>
              <a:spLocks/>
            </p:cNvSpPr>
            <p:nvPr/>
          </p:nvSpPr>
          <p:spPr bwMode="auto">
            <a:xfrm>
              <a:off x="3775" y="949"/>
              <a:ext cx="256" cy="297"/>
            </a:xfrm>
            <a:custGeom>
              <a:avLst/>
              <a:gdLst>
                <a:gd name="G0" fmla="+- 0 0 0"/>
                <a:gd name="G1" fmla="+- 20151 0 0"/>
                <a:gd name="G2" fmla="+- 21600 0 0"/>
                <a:gd name="T0" fmla="*/ 7778 w 21600"/>
                <a:gd name="T1" fmla="*/ 0 h 25031"/>
                <a:gd name="T2" fmla="*/ 21042 w 21600"/>
                <a:gd name="T3" fmla="*/ 25031 h 25031"/>
                <a:gd name="T4" fmla="*/ 0 w 21600"/>
                <a:gd name="T5" fmla="*/ 20151 h 25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5031" fill="none" extrusionOk="0">
                  <a:moveTo>
                    <a:pt x="7777" y="0"/>
                  </a:moveTo>
                  <a:cubicBezTo>
                    <a:pt x="16107" y="3214"/>
                    <a:pt x="21600" y="11222"/>
                    <a:pt x="21600" y="20151"/>
                  </a:cubicBezTo>
                  <a:cubicBezTo>
                    <a:pt x="21600" y="21793"/>
                    <a:pt x="21412" y="23430"/>
                    <a:pt x="21041" y="25030"/>
                  </a:cubicBezTo>
                </a:path>
                <a:path w="21600" h="25031" stroke="0" extrusionOk="0">
                  <a:moveTo>
                    <a:pt x="7777" y="0"/>
                  </a:moveTo>
                  <a:cubicBezTo>
                    <a:pt x="16107" y="3214"/>
                    <a:pt x="21600" y="11222"/>
                    <a:pt x="21600" y="20151"/>
                  </a:cubicBezTo>
                  <a:cubicBezTo>
                    <a:pt x="21600" y="21793"/>
                    <a:pt x="21412" y="23430"/>
                    <a:pt x="21041" y="25030"/>
                  </a:cubicBezTo>
                  <a:lnTo>
                    <a:pt x="0" y="2015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8884" name="Arc 20"/>
            <p:cNvSpPr>
              <a:spLocks/>
            </p:cNvSpPr>
            <p:nvPr/>
          </p:nvSpPr>
          <p:spPr bwMode="auto">
            <a:xfrm>
              <a:off x="3061" y="1834"/>
              <a:ext cx="356" cy="256"/>
            </a:xfrm>
            <a:custGeom>
              <a:avLst/>
              <a:gdLst>
                <a:gd name="G0" fmla="+- 20783 0 0"/>
                <a:gd name="G1" fmla="+- 21600 0 0"/>
                <a:gd name="G2" fmla="+- 21600 0 0"/>
                <a:gd name="T0" fmla="*/ 0 w 30100"/>
                <a:gd name="T1" fmla="*/ 15715 h 21600"/>
                <a:gd name="T2" fmla="*/ 30100 w 30100"/>
                <a:gd name="T3" fmla="*/ 2113 h 21600"/>
                <a:gd name="T4" fmla="*/ 20783 w 301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100" h="21600" fill="none" extrusionOk="0">
                  <a:moveTo>
                    <a:pt x="0" y="15715"/>
                  </a:moveTo>
                  <a:cubicBezTo>
                    <a:pt x="2632" y="6417"/>
                    <a:pt x="11120" y="-1"/>
                    <a:pt x="20783" y="0"/>
                  </a:cubicBezTo>
                  <a:cubicBezTo>
                    <a:pt x="24007" y="0"/>
                    <a:pt x="27191" y="721"/>
                    <a:pt x="30100" y="2112"/>
                  </a:cubicBezTo>
                </a:path>
                <a:path w="30100" h="21600" stroke="0" extrusionOk="0">
                  <a:moveTo>
                    <a:pt x="0" y="15715"/>
                  </a:moveTo>
                  <a:cubicBezTo>
                    <a:pt x="2632" y="6417"/>
                    <a:pt x="11120" y="-1"/>
                    <a:pt x="20783" y="0"/>
                  </a:cubicBezTo>
                  <a:cubicBezTo>
                    <a:pt x="24007" y="0"/>
                    <a:pt x="27191" y="721"/>
                    <a:pt x="30100" y="2112"/>
                  </a:cubicBezTo>
                  <a:lnTo>
                    <a:pt x="20783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8885" name="Arc 21"/>
            <p:cNvSpPr>
              <a:spLocks/>
            </p:cNvSpPr>
            <p:nvPr/>
          </p:nvSpPr>
          <p:spPr bwMode="auto">
            <a:xfrm>
              <a:off x="5240" y="1396"/>
              <a:ext cx="253" cy="248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369 w 21369"/>
                <a:gd name="T1" fmla="*/ 3153 h 20933"/>
                <a:gd name="T2" fmla="*/ 5327 w 21369"/>
                <a:gd name="T3" fmla="*/ 20933 h 20933"/>
                <a:gd name="T4" fmla="*/ 0 w 21369"/>
                <a:gd name="T5" fmla="*/ 0 h 20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69" h="20933" fill="none" extrusionOk="0">
                  <a:moveTo>
                    <a:pt x="21368" y="3152"/>
                  </a:moveTo>
                  <a:cubicBezTo>
                    <a:pt x="20096" y="11772"/>
                    <a:pt x="13770" y="18784"/>
                    <a:pt x="5326" y="20932"/>
                  </a:cubicBezTo>
                </a:path>
                <a:path w="21369" h="20933" stroke="0" extrusionOk="0">
                  <a:moveTo>
                    <a:pt x="21368" y="3152"/>
                  </a:moveTo>
                  <a:cubicBezTo>
                    <a:pt x="20096" y="11772"/>
                    <a:pt x="13770" y="18784"/>
                    <a:pt x="5326" y="209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8886" name="Arc 22"/>
            <p:cNvSpPr>
              <a:spLocks/>
            </p:cNvSpPr>
            <p:nvPr/>
          </p:nvSpPr>
          <p:spPr bwMode="auto">
            <a:xfrm>
              <a:off x="4180" y="2507"/>
              <a:ext cx="256" cy="168"/>
            </a:xfrm>
            <a:custGeom>
              <a:avLst/>
              <a:gdLst>
                <a:gd name="G0" fmla="+- 21600 0 0"/>
                <a:gd name="G1" fmla="+- 9890 0 0"/>
                <a:gd name="G2" fmla="+- 21600 0 0"/>
                <a:gd name="T0" fmla="*/ 432 w 21600"/>
                <a:gd name="T1" fmla="*/ 14187 h 14187"/>
                <a:gd name="T2" fmla="*/ 2397 w 21600"/>
                <a:gd name="T3" fmla="*/ 0 h 14187"/>
                <a:gd name="T4" fmla="*/ 21600 w 21600"/>
                <a:gd name="T5" fmla="*/ 9890 h 14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4187" fill="none" extrusionOk="0">
                  <a:moveTo>
                    <a:pt x="431" y="14187"/>
                  </a:moveTo>
                  <a:cubicBezTo>
                    <a:pt x="144" y="12772"/>
                    <a:pt x="0" y="11333"/>
                    <a:pt x="0" y="9890"/>
                  </a:cubicBezTo>
                  <a:cubicBezTo>
                    <a:pt x="-1" y="6449"/>
                    <a:pt x="821" y="3058"/>
                    <a:pt x="2397" y="0"/>
                  </a:cubicBezTo>
                </a:path>
                <a:path w="21600" h="14187" stroke="0" extrusionOk="0">
                  <a:moveTo>
                    <a:pt x="431" y="14187"/>
                  </a:moveTo>
                  <a:cubicBezTo>
                    <a:pt x="144" y="12772"/>
                    <a:pt x="0" y="11333"/>
                    <a:pt x="0" y="9890"/>
                  </a:cubicBezTo>
                  <a:cubicBezTo>
                    <a:pt x="-1" y="6449"/>
                    <a:pt x="821" y="3058"/>
                    <a:pt x="2397" y="0"/>
                  </a:cubicBezTo>
                  <a:lnTo>
                    <a:pt x="21600" y="989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8890" name="Arc 26"/>
            <p:cNvSpPr>
              <a:spLocks/>
            </p:cNvSpPr>
            <p:nvPr/>
          </p:nvSpPr>
          <p:spPr bwMode="auto">
            <a:xfrm>
              <a:off x="5273" y="2490"/>
              <a:ext cx="328" cy="256"/>
            </a:xfrm>
            <a:custGeom>
              <a:avLst/>
              <a:gdLst>
                <a:gd name="G0" fmla="+- 21382 0 0"/>
                <a:gd name="G1" fmla="+- 0 0 0"/>
                <a:gd name="G2" fmla="+- 21600 0 0"/>
                <a:gd name="T0" fmla="*/ 27758 w 27758"/>
                <a:gd name="T1" fmla="*/ 20637 h 21600"/>
                <a:gd name="T2" fmla="*/ 0 w 27758"/>
                <a:gd name="T3" fmla="*/ 3063 h 21600"/>
                <a:gd name="T4" fmla="*/ 21382 w 27758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758" h="21600" fill="none" extrusionOk="0">
                  <a:moveTo>
                    <a:pt x="27758" y="20637"/>
                  </a:moveTo>
                  <a:cubicBezTo>
                    <a:pt x="25692" y="21275"/>
                    <a:pt x="23543" y="21599"/>
                    <a:pt x="21382" y="21600"/>
                  </a:cubicBezTo>
                  <a:cubicBezTo>
                    <a:pt x="10635" y="21600"/>
                    <a:pt x="1524" y="13700"/>
                    <a:pt x="0" y="3062"/>
                  </a:cubicBezTo>
                </a:path>
                <a:path w="27758" h="21600" stroke="0" extrusionOk="0">
                  <a:moveTo>
                    <a:pt x="27758" y="20637"/>
                  </a:moveTo>
                  <a:cubicBezTo>
                    <a:pt x="25692" y="21275"/>
                    <a:pt x="23543" y="21599"/>
                    <a:pt x="21382" y="21600"/>
                  </a:cubicBezTo>
                  <a:cubicBezTo>
                    <a:pt x="10635" y="21600"/>
                    <a:pt x="1524" y="13700"/>
                    <a:pt x="0" y="3062"/>
                  </a:cubicBezTo>
                  <a:lnTo>
                    <a:pt x="21382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2962275" y="3886200"/>
            <a:ext cx="3746500" cy="2708275"/>
            <a:chOff x="1866" y="2448"/>
            <a:chExt cx="2360" cy="1706"/>
          </a:xfrm>
        </p:grpSpPr>
        <p:pic>
          <p:nvPicPr>
            <p:cNvPr id="548893" name="Picture 29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-1690161">
              <a:off x="1866" y="2448"/>
              <a:ext cx="2360" cy="1706"/>
            </a:xfrm>
            <a:prstGeom prst="rect">
              <a:avLst/>
            </a:prstGeom>
            <a:noFill/>
          </p:spPr>
        </p:pic>
        <p:sp>
          <p:nvSpPr>
            <p:cNvPr id="548894" name="Arc 30"/>
            <p:cNvSpPr>
              <a:spLocks/>
            </p:cNvSpPr>
            <p:nvPr/>
          </p:nvSpPr>
          <p:spPr bwMode="auto">
            <a:xfrm>
              <a:off x="1905" y="2981"/>
              <a:ext cx="362" cy="256"/>
            </a:xfrm>
            <a:custGeom>
              <a:avLst/>
              <a:gdLst>
                <a:gd name="G0" fmla="+- 11329 0 0"/>
                <a:gd name="G1" fmla="+- 21600 0 0"/>
                <a:gd name="G2" fmla="+- 21600 0 0"/>
                <a:gd name="T0" fmla="*/ 0 w 30586"/>
                <a:gd name="T1" fmla="*/ 3209 h 21600"/>
                <a:gd name="T2" fmla="*/ 30586 w 30586"/>
                <a:gd name="T3" fmla="*/ 11815 h 21600"/>
                <a:gd name="T4" fmla="*/ 11329 w 3058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586" h="21600" fill="none" extrusionOk="0">
                  <a:moveTo>
                    <a:pt x="0" y="3209"/>
                  </a:moveTo>
                  <a:cubicBezTo>
                    <a:pt x="3406" y="1111"/>
                    <a:pt x="7328" y="-1"/>
                    <a:pt x="11329" y="0"/>
                  </a:cubicBezTo>
                  <a:cubicBezTo>
                    <a:pt x="19460" y="0"/>
                    <a:pt x="26902" y="4566"/>
                    <a:pt x="30585" y="11815"/>
                  </a:cubicBezTo>
                </a:path>
                <a:path w="30586" h="21600" stroke="0" extrusionOk="0">
                  <a:moveTo>
                    <a:pt x="0" y="3209"/>
                  </a:moveTo>
                  <a:cubicBezTo>
                    <a:pt x="3406" y="1111"/>
                    <a:pt x="7328" y="-1"/>
                    <a:pt x="11329" y="0"/>
                  </a:cubicBezTo>
                  <a:cubicBezTo>
                    <a:pt x="19460" y="0"/>
                    <a:pt x="26902" y="4566"/>
                    <a:pt x="30585" y="11815"/>
                  </a:cubicBezTo>
                  <a:lnTo>
                    <a:pt x="11329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8896" name="Arc 32"/>
            <p:cNvSpPr>
              <a:spLocks/>
            </p:cNvSpPr>
            <p:nvPr/>
          </p:nvSpPr>
          <p:spPr bwMode="auto">
            <a:xfrm>
              <a:off x="3177" y="2523"/>
              <a:ext cx="255" cy="249"/>
            </a:xfrm>
            <a:custGeom>
              <a:avLst/>
              <a:gdLst>
                <a:gd name="G0" fmla="+- 0 0 0"/>
                <a:gd name="G1" fmla="+- 10546 0 0"/>
                <a:gd name="G2" fmla="+- 21600 0 0"/>
                <a:gd name="T0" fmla="*/ 18850 w 21600"/>
                <a:gd name="T1" fmla="*/ 0 h 20981"/>
                <a:gd name="T2" fmla="*/ 18912 w 21600"/>
                <a:gd name="T3" fmla="*/ 20981 h 20981"/>
                <a:gd name="T4" fmla="*/ 0 w 21600"/>
                <a:gd name="T5" fmla="*/ 10546 h 209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0981" fill="none" extrusionOk="0">
                  <a:moveTo>
                    <a:pt x="18850" y="-1"/>
                  </a:moveTo>
                  <a:cubicBezTo>
                    <a:pt x="20653" y="3222"/>
                    <a:pt x="21600" y="6853"/>
                    <a:pt x="21600" y="10546"/>
                  </a:cubicBezTo>
                  <a:cubicBezTo>
                    <a:pt x="21600" y="14195"/>
                    <a:pt x="20675" y="17785"/>
                    <a:pt x="18912" y="20981"/>
                  </a:cubicBezTo>
                </a:path>
                <a:path w="21600" h="20981" stroke="0" extrusionOk="0">
                  <a:moveTo>
                    <a:pt x="18850" y="-1"/>
                  </a:moveTo>
                  <a:cubicBezTo>
                    <a:pt x="20653" y="3222"/>
                    <a:pt x="21600" y="6853"/>
                    <a:pt x="21600" y="10546"/>
                  </a:cubicBezTo>
                  <a:cubicBezTo>
                    <a:pt x="21600" y="14195"/>
                    <a:pt x="20675" y="17785"/>
                    <a:pt x="18912" y="20981"/>
                  </a:cubicBezTo>
                  <a:lnTo>
                    <a:pt x="0" y="10546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8897" name="Arc 33"/>
            <p:cNvSpPr>
              <a:spLocks/>
            </p:cNvSpPr>
            <p:nvPr/>
          </p:nvSpPr>
          <p:spPr bwMode="auto">
            <a:xfrm>
              <a:off x="3857" y="3077"/>
              <a:ext cx="340" cy="256"/>
            </a:xfrm>
            <a:custGeom>
              <a:avLst/>
              <a:gdLst>
                <a:gd name="G0" fmla="+- 9357 0 0"/>
                <a:gd name="G1" fmla="+- 0 0 0"/>
                <a:gd name="G2" fmla="+- 21600 0 0"/>
                <a:gd name="T0" fmla="*/ 28725 w 28725"/>
                <a:gd name="T1" fmla="*/ 9563 h 21600"/>
                <a:gd name="T2" fmla="*/ 0 w 28725"/>
                <a:gd name="T3" fmla="*/ 19468 h 21600"/>
                <a:gd name="T4" fmla="*/ 9357 w 2872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725" h="21600" fill="none" extrusionOk="0">
                  <a:moveTo>
                    <a:pt x="28724" y="9562"/>
                  </a:moveTo>
                  <a:cubicBezTo>
                    <a:pt x="25085" y="16933"/>
                    <a:pt x="17577" y="21599"/>
                    <a:pt x="9357" y="21600"/>
                  </a:cubicBezTo>
                  <a:cubicBezTo>
                    <a:pt x="6117" y="21600"/>
                    <a:pt x="2919" y="20871"/>
                    <a:pt x="-1" y="19468"/>
                  </a:cubicBezTo>
                </a:path>
                <a:path w="28725" h="21600" stroke="0" extrusionOk="0">
                  <a:moveTo>
                    <a:pt x="28724" y="9562"/>
                  </a:moveTo>
                  <a:cubicBezTo>
                    <a:pt x="25085" y="16933"/>
                    <a:pt x="17577" y="21599"/>
                    <a:pt x="9357" y="21600"/>
                  </a:cubicBezTo>
                  <a:cubicBezTo>
                    <a:pt x="6117" y="21600"/>
                    <a:pt x="2919" y="20871"/>
                    <a:pt x="-1" y="19468"/>
                  </a:cubicBezTo>
                  <a:lnTo>
                    <a:pt x="9357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8898" name="Arc 34"/>
            <p:cNvSpPr>
              <a:spLocks/>
            </p:cNvSpPr>
            <p:nvPr/>
          </p:nvSpPr>
          <p:spPr bwMode="auto">
            <a:xfrm>
              <a:off x="3465" y="3599"/>
              <a:ext cx="226" cy="237"/>
            </a:xfrm>
            <a:custGeom>
              <a:avLst/>
              <a:gdLst>
                <a:gd name="G0" fmla="+- 19070 0 0"/>
                <a:gd name="G1" fmla="+- 0 0 0"/>
                <a:gd name="G2" fmla="+- 21600 0 0"/>
                <a:gd name="T0" fmla="*/ 10870 w 19070"/>
                <a:gd name="T1" fmla="*/ 19983 h 19983"/>
                <a:gd name="T2" fmla="*/ 0 w 19070"/>
                <a:gd name="T3" fmla="*/ 10143 h 19983"/>
                <a:gd name="T4" fmla="*/ 19070 w 19070"/>
                <a:gd name="T5" fmla="*/ 0 h 19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070" h="19983" fill="none" extrusionOk="0">
                  <a:moveTo>
                    <a:pt x="10870" y="19982"/>
                  </a:moveTo>
                  <a:cubicBezTo>
                    <a:pt x="6210" y="18070"/>
                    <a:pt x="2365" y="14590"/>
                    <a:pt x="-1" y="10143"/>
                  </a:cubicBezTo>
                </a:path>
                <a:path w="19070" h="19983" stroke="0" extrusionOk="0">
                  <a:moveTo>
                    <a:pt x="10870" y="19982"/>
                  </a:moveTo>
                  <a:cubicBezTo>
                    <a:pt x="6210" y="18070"/>
                    <a:pt x="2365" y="14590"/>
                    <a:pt x="-1" y="10143"/>
                  </a:cubicBezTo>
                  <a:lnTo>
                    <a:pt x="1907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8899" name="Arc 35"/>
            <p:cNvSpPr>
              <a:spLocks/>
            </p:cNvSpPr>
            <p:nvPr/>
          </p:nvSpPr>
          <p:spPr bwMode="auto">
            <a:xfrm>
              <a:off x="2853" y="3914"/>
              <a:ext cx="255" cy="188"/>
            </a:xfrm>
            <a:custGeom>
              <a:avLst/>
              <a:gdLst>
                <a:gd name="G0" fmla="+- 21600 0 0"/>
                <a:gd name="G1" fmla="+- 4028 0 0"/>
                <a:gd name="G2" fmla="+- 21600 0 0"/>
                <a:gd name="T0" fmla="*/ 3513 w 21600"/>
                <a:gd name="T1" fmla="*/ 15836 h 15836"/>
                <a:gd name="T2" fmla="*/ 379 w 21600"/>
                <a:gd name="T3" fmla="*/ 0 h 15836"/>
                <a:gd name="T4" fmla="*/ 21600 w 21600"/>
                <a:gd name="T5" fmla="*/ 4028 h 158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5836" fill="none" extrusionOk="0">
                  <a:moveTo>
                    <a:pt x="3513" y="15835"/>
                  </a:moveTo>
                  <a:cubicBezTo>
                    <a:pt x="1220" y="12324"/>
                    <a:pt x="0" y="8221"/>
                    <a:pt x="0" y="4028"/>
                  </a:cubicBezTo>
                  <a:cubicBezTo>
                    <a:pt x="-1" y="2676"/>
                    <a:pt x="126" y="1327"/>
                    <a:pt x="378" y="-1"/>
                  </a:cubicBezTo>
                </a:path>
                <a:path w="21600" h="15836" stroke="0" extrusionOk="0">
                  <a:moveTo>
                    <a:pt x="3513" y="15835"/>
                  </a:moveTo>
                  <a:cubicBezTo>
                    <a:pt x="1220" y="12324"/>
                    <a:pt x="0" y="8221"/>
                    <a:pt x="0" y="4028"/>
                  </a:cubicBezTo>
                  <a:cubicBezTo>
                    <a:pt x="-1" y="2676"/>
                    <a:pt x="126" y="1327"/>
                    <a:pt x="378" y="-1"/>
                  </a:cubicBezTo>
                  <a:lnTo>
                    <a:pt x="21600" y="4028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8900" name="Arc 36"/>
            <p:cNvSpPr>
              <a:spLocks/>
            </p:cNvSpPr>
            <p:nvPr/>
          </p:nvSpPr>
          <p:spPr bwMode="auto">
            <a:xfrm>
              <a:off x="2059" y="3579"/>
              <a:ext cx="251" cy="231"/>
            </a:xfrm>
            <a:custGeom>
              <a:avLst/>
              <a:gdLst>
                <a:gd name="G0" fmla="+- 21233 0 0"/>
                <a:gd name="G1" fmla="+- 19463 0 0"/>
                <a:gd name="G2" fmla="+- 21600 0 0"/>
                <a:gd name="T0" fmla="*/ 0 w 21233"/>
                <a:gd name="T1" fmla="*/ 15498 h 19463"/>
                <a:gd name="T2" fmla="*/ 11866 w 21233"/>
                <a:gd name="T3" fmla="*/ 0 h 19463"/>
                <a:gd name="T4" fmla="*/ 21233 w 21233"/>
                <a:gd name="T5" fmla="*/ 19463 h 19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233" h="19463" fill="none" extrusionOk="0">
                  <a:moveTo>
                    <a:pt x="0" y="15498"/>
                  </a:moveTo>
                  <a:cubicBezTo>
                    <a:pt x="1262" y="8737"/>
                    <a:pt x="5668" y="2982"/>
                    <a:pt x="11865" y="-1"/>
                  </a:cubicBezTo>
                </a:path>
                <a:path w="21233" h="19463" stroke="0" extrusionOk="0">
                  <a:moveTo>
                    <a:pt x="0" y="15498"/>
                  </a:moveTo>
                  <a:cubicBezTo>
                    <a:pt x="1262" y="8737"/>
                    <a:pt x="5668" y="2982"/>
                    <a:pt x="11865" y="-1"/>
                  </a:cubicBezTo>
                  <a:lnTo>
                    <a:pt x="21233" y="19463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48902" name="Text Box 38"/>
          <p:cNvSpPr txBox="1">
            <a:spLocks noChangeArrowheads="1"/>
          </p:cNvSpPr>
          <p:nvPr/>
        </p:nvSpPr>
        <p:spPr bwMode="auto">
          <a:xfrm>
            <a:off x="584374" y="2420888"/>
            <a:ext cx="603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 dirty="0"/>
              <a:t>100</a:t>
            </a:r>
            <a:r>
              <a:rPr lang="en-US" sz="1600" dirty="0">
                <a:cs typeface="Arial" charset="0"/>
              </a:rPr>
              <a:t>°</a:t>
            </a:r>
          </a:p>
        </p:txBody>
      </p:sp>
      <p:sp>
        <p:nvSpPr>
          <p:cNvPr id="548904" name="Text Box 40"/>
          <p:cNvSpPr txBox="1">
            <a:spLocks noChangeArrowheads="1"/>
          </p:cNvSpPr>
          <p:nvPr/>
        </p:nvSpPr>
        <p:spPr bwMode="auto">
          <a:xfrm>
            <a:off x="1835696" y="1744663"/>
            <a:ext cx="4905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 dirty="0"/>
              <a:t>66</a:t>
            </a:r>
            <a:r>
              <a:rPr lang="en-US" sz="1600" dirty="0">
                <a:cs typeface="Arial" charset="0"/>
              </a:rPr>
              <a:t>°</a:t>
            </a:r>
          </a:p>
        </p:txBody>
      </p:sp>
      <p:sp>
        <p:nvSpPr>
          <p:cNvPr id="548905" name="Text Box 41"/>
          <p:cNvSpPr txBox="1">
            <a:spLocks noChangeArrowheads="1"/>
          </p:cNvSpPr>
          <p:nvPr/>
        </p:nvSpPr>
        <p:spPr bwMode="auto">
          <a:xfrm>
            <a:off x="2051720" y="3924300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 dirty="0"/>
              <a:t>A</a:t>
            </a:r>
            <a:endParaRPr lang="en-US" sz="1600" dirty="0">
              <a:cs typeface="Arial" charset="0"/>
            </a:endParaRPr>
          </a:p>
        </p:txBody>
      </p:sp>
      <p:sp>
        <p:nvSpPr>
          <p:cNvPr id="548906" name="Text Box 42"/>
          <p:cNvSpPr txBox="1">
            <a:spLocks noChangeArrowheads="1"/>
          </p:cNvSpPr>
          <p:nvPr/>
        </p:nvSpPr>
        <p:spPr bwMode="auto">
          <a:xfrm>
            <a:off x="3347864" y="2689225"/>
            <a:ext cx="490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 dirty="0"/>
              <a:t>98</a:t>
            </a:r>
            <a:r>
              <a:rPr lang="en-US" sz="1600" dirty="0">
                <a:cs typeface="Arial" charset="0"/>
              </a:rPr>
              <a:t>°</a:t>
            </a:r>
          </a:p>
        </p:txBody>
      </p:sp>
      <p:sp>
        <p:nvSpPr>
          <p:cNvPr id="548907" name="Text Box 43"/>
          <p:cNvSpPr txBox="1">
            <a:spLocks noChangeArrowheads="1"/>
          </p:cNvSpPr>
          <p:nvPr/>
        </p:nvSpPr>
        <p:spPr bwMode="auto">
          <a:xfrm>
            <a:off x="5081588" y="2873375"/>
            <a:ext cx="4905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/>
              <a:t>91</a:t>
            </a:r>
            <a:r>
              <a:rPr lang="en-US" sz="1600">
                <a:cs typeface="Arial" charset="0"/>
              </a:rPr>
              <a:t>°</a:t>
            </a:r>
          </a:p>
        </p:txBody>
      </p:sp>
      <p:sp>
        <p:nvSpPr>
          <p:cNvPr id="548908" name="Text Box 44"/>
          <p:cNvSpPr txBox="1">
            <a:spLocks noChangeArrowheads="1"/>
          </p:cNvSpPr>
          <p:nvPr/>
        </p:nvSpPr>
        <p:spPr bwMode="auto">
          <a:xfrm>
            <a:off x="6107113" y="1504950"/>
            <a:ext cx="4905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/>
              <a:t>80</a:t>
            </a:r>
            <a:r>
              <a:rPr lang="en-US" sz="1600">
                <a:cs typeface="Arial" charset="0"/>
              </a:rPr>
              <a:t>°</a:t>
            </a:r>
          </a:p>
        </p:txBody>
      </p:sp>
      <p:sp>
        <p:nvSpPr>
          <p:cNvPr id="548909" name="Text Box 45"/>
          <p:cNvSpPr txBox="1">
            <a:spLocks noChangeArrowheads="1"/>
          </p:cNvSpPr>
          <p:nvPr/>
        </p:nvSpPr>
        <p:spPr bwMode="auto">
          <a:xfrm>
            <a:off x="8394700" y="2114550"/>
            <a:ext cx="490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/>
              <a:t>75</a:t>
            </a:r>
            <a:r>
              <a:rPr lang="en-US" sz="1600">
                <a:cs typeface="Arial" charset="0"/>
              </a:rPr>
              <a:t>°</a:t>
            </a:r>
          </a:p>
        </p:txBody>
      </p:sp>
      <p:sp>
        <p:nvSpPr>
          <p:cNvPr id="548910" name="Text Box 46"/>
          <p:cNvSpPr txBox="1">
            <a:spLocks noChangeArrowheads="1"/>
          </p:cNvSpPr>
          <p:nvPr/>
        </p:nvSpPr>
        <p:spPr bwMode="auto">
          <a:xfrm>
            <a:off x="6450013" y="3913188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/>
              <a:t>B</a:t>
            </a:r>
            <a:endParaRPr lang="en-US" sz="1600">
              <a:cs typeface="Arial" charset="0"/>
            </a:endParaRPr>
          </a:p>
        </p:txBody>
      </p:sp>
      <p:sp>
        <p:nvSpPr>
          <p:cNvPr id="548911" name="Text Box 47"/>
          <p:cNvSpPr txBox="1">
            <a:spLocks noChangeArrowheads="1"/>
          </p:cNvSpPr>
          <p:nvPr/>
        </p:nvSpPr>
        <p:spPr bwMode="auto">
          <a:xfrm>
            <a:off x="8510588" y="3973513"/>
            <a:ext cx="4905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/>
              <a:t>95</a:t>
            </a:r>
            <a:r>
              <a:rPr lang="en-US" sz="1600">
                <a:cs typeface="Arial" charset="0"/>
              </a:rPr>
              <a:t>°</a:t>
            </a:r>
          </a:p>
        </p:txBody>
      </p:sp>
      <p:sp>
        <p:nvSpPr>
          <p:cNvPr id="548912" name="Text Box 48"/>
          <p:cNvSpPr txBox="1">
            <a:spLocks noChangeArrowheads="1"/>
          </p:cNvSpPr>
          <p:nvPr/>
        </p:nvSpPr>
        <p:spPr bwMode="auto">
          <a:xfrm>
            <a:off x="3086100" y="4749800"/>
            <a:ext cx="490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/>
              <a:t>90</a:t>
            </a:r>
            <a:r>
              <a:rPr lang="en-US" sz="1600">
                <a:cs typeface="Arial" charset="0"/>
              </a:rPr>
              <a:t>°</a:t>
            </a:r>
          </a:p>
        </p:txBody>
      </p:sp>
      <p:sp>
        <p:nvSpPr>
          <p:cNvPr id="548913" name="Text Box 49"/>
          <p:cNvSpPr txBox="1">
            <a:spLocks noChangeArrowheads="1"/>
          </p:cNvSpPr>
          <p:nvPr/>
        </p:nvSpPr>
        <p:spPr bwMode="auto">
          <a:xfrm rot="1684350">
            <a:off x="3222625" y="5734050"/>
            <a:ext cx="490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/>
              <a:t>57</a:t>
            </a:r>
            <a:r>
              <a:rPr lang="en-US" sz="1600">
                <a:cs typeface="Arial" charset="0"/>
              </a:rPr>
              <a:t>°</a:t>
            </a:r>
          </a:p>
        </p:txBody>
      </p:sp>
      <p:sp>
        <p:nvSpPr>
          <p:cNvPr id="548914" name="Text Box 50"/>
          <p:cNvSpPr txBox="1">
            <a:spLocks noChangeArrowheads="1"/>
          </p:cNvSpPr>
          <p:nvPr/>
        </p:nvSpPr>
        <p:spPr bwMode="auto">
          <a:xfrm>
            <a:off x="4448175" y="6165850"/>
            <a:ext cx="490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/>
              <a:t>33</a:t>
            </a:r>
            <a:r>
              <a:rPr lang="en-US" sz="1600">
                <a:cs typeface="Arial" charset="0"/>
              </a:rPr>
              <a:t>°</a:t>
            </a:r>
          </a:p>
        </p:txBody>
      </p:sp>
      <p:sp>
        <p:nvSpPr>
          <p:cNvPr id="548915" name="Text Box 51"/>
          <p:cNvSpPr txBox="1">
            <a:spLocks noChangeArrowheads="1"/>
          </p:cNvSpPr>
          <p:nvPr/>
        </p:nvSpPr>
        <p:spPr bwMode="auto">
          <a:xfrm>
            <a:off x="5229225" y="5962650"/>
            <a:ext cx="490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/>
              <a:t>25</a:t>
            </a:r>
            <a:r>
              <a:rPr lang="en-US" sz="1600">
                <a:cs typeface="Arial" charset="0"/>
              </a:rPr>
              <a:t>°</a:t>
            </a:r>
          </a:p>
        </p:txBody>
      </p:sp>
      <p:sp>
        <p:nvSpPr>
          <p:cNvPr id="548916" name="Text Box 52"/>
          <p:cNvSpPr txBox="1">
            <a:spLocks noChangeArrowheads="1"/>
          </p:cNvSpPr>
          <p:nvPr/>
        </p:nvSpPr>
        <p:spPr bwMode="auto">
          <a:xfrm>
            <a:off x="6137275" y="4940300"/>
            <a:ext cx="490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/>
              <a:t>85</a:t>
            </a:r>
            <a:r>
              <a:rPr lang="en-US" sz="1600">
                <a:cs typeface="Arial" charset="0"/>
              </a:rPr>
              <a:t>°</a:t>
            </a:r>
          </a:p>
        </p:txBody>
      </p:sp>
      <p:sp>
        <p:nvSpPr>
          <p:cNvPr id="548917" name="Text Box 53"/>
          <p:cNvSpPr txBox="1">
            <a:spLocks noChangeArrowheads="1"/>
          </p:cNvSpPr>
          <p:nvPr/>
        </p:nvSpPr>
        <p:spPr bwMode="auto">
          <a:xfrm>
            <a:off x="5133975" y="4025900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/>
              <a:t>C</a:t>
            </a:r>
            <a:endParaRPr lang="en-US" sz="160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8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8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48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48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48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48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48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48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48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48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48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48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48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48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48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4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4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4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4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67" grpId="0"/>
      <p:bldP spid="548902" grpId="0"/>
      <p:bldP spid="548904" grpId="0"/>
      <p:bldP spid="548905" grpId="0"/>
      <p:bldP spid="548906" grpId="0"/>
      <p:bldP spid="548907" grpId="0"/>
      <p:bldP spid="548908" grpId="0"/>
      <p:bldP spid="548909" grpId="0"/>
      <p:bldP spid="548910" grpId="0"/>
      <p:bldP spid="548911" grpId="0"/>
      <p:bldP spid="548912" grpId="0"/>
      <p:bldP spid="548913" grpId="0"/>
      <p:bldP spid="548914" grpId="0"/>
      <p:bldP spid="548915" grpId="0"/>
      <p:bldP spid="548916" grpId="0"/>
      <p:bldP spid="54891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972344"/>
          </a:xfrm>
        </p:spPr>
        <p:txBody>
          <a:bodyPr/>
          <a:lstStyle/>
          <a:p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ANGLES</a:t>
            </a:r>
            <a:r>
              <a:rPr lang="en-GB" dirty="0" smtClean="0"/>
              <a:t> – Prior knowledge</a:t>
            </a:r>
            <a:endParaRPr lang="en-GB" dirty="0"/>
          </a:p>
        </p:txBody>
      </p:sp>
      <p:sp>
        <p:nvSpPr>
          <p:cNvPr id="10" name="Subtitle 9"/>
          <p:cNvSpPr>
            <a:spLocks noGrp="1"/>
          </p:cNvSpPr>
          <p:nvPr>
            <p:ph idx="1"/>
          </p:nvPr>
        </p:nvSpPr>
        <p:spPr>
          <a:xfrm>
            <a:off x="518864" y="1052736"/>
            <a:ext cx="8229600" cy="276490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sz="2800" dirty="0" smtClean="0"/>
              <a:t>Names of the types of angles</a:t>
            </a:r>
          </a:p>
          <a:p>
            <a:pPr>
              <a:buFont typeface="+mj-lt"/>
              <a:buAutoNum type="arabicPeriod"/>
            </a:pPr>
            <a:endParaRPr lang="en-GB" sz="2800" dirty="0" smtClean="0"/>
          </a:p>
          <a:p>
            <a:pPr>
              <a:buFont typeface="+mj-lt"/>
              <a:buAutoNum type="arabicPeriod"/>
            </a:pPr>
            <a:r>
              <a:rPr lang="en-GB" sz="2800" dirty="0" smtClean="0"/>
              <a:t>Angles on a straight line </a:t>
            </a:r>
          </a:p>
          <a:p>
            <a:pPr>
              <a:buFont typeface="+mj-lt"/>
              <a:buAutoNum type="arabicPeriod"/>
            </a:pPr>
            <a:endParaRPr lang="en-GB" sz="2800" dirty="0" smtClean="0"/>
          </a:p>
          <a:p>
            <a:pPr>
              <a:buFont typeface="+mj-lt"/>
              <a:buAutoNum type="arabicPeriod"/>
            </a:pPr>
            <a:r>
              <a:rPr lang="en-GB" sz="2800" dirty="0" smtClean="0"/>
              <a:t>Sum of angles at a point  </a:t>
            </a:r>
          </a:p>
          <a:p>
            <a:pPr>
              <a:buFont typeface="+mj-lt"/>
              <a:buAutoNum type="arabicPeriod"/>
            </a:pPr>
            <a:endParaRPr lang="en-GB" sz="2800" dirty="0" smtClean="0"/>
          </a:p>
          <a:p>
            <a:pPr>
              <a:buFont typeface="+mj-lt"/>
              <a:buAutoNum type="arabicPeriod"/>
            </a:pPr>
            <a:r>
              <a:rPr lang="en-GB" sz="2800" dirty="0" smtClean="0"/>
              <a:t>Angles in  a triangle;  </a:t>
            </a:r>
          </a:p>
          <a:p>
            <a:pPr>
              <a:buFont typeface="+mj-lt"/>
              <a:buAutoNum type="arabicPeriod"/>
            </a:pPr>
            <a:endParaRPr lang="en-GB" sz="2800" dirty="0" smtClean="0"/>
          </a:p>
          <a:p>
            <a:pPr>
              <a:buFont typeface="+mj-lt"/>
              <a:buAutoNum type="arabicPeriod"/>
            </a:pPr>
            <a:r>
              <a:rPr lang="en-GB" sz="2800" dirty="0" smtClean="0"/>
              <a:t>Angles in a quadrilateral </a:t>
            </a:r>
          </a:p>
          <a:p>
            <a:pPr>
              <a:buFont typeface="+mj-lt"/>
              <a:buAutoNum type="arabicPeriod"/>
            </a:pPr>
            <a:endParaRPr lang="en-GB" sz="2800" dirty="0" smtClean="0"/>
          </a:p>
          <a:p>
            <a:pPr>
              <a:buFont typeface="+mj-lt"/>
              <a:buAutoNum type="arabicPeriod"/>
            </a:pPr>
            <a:r>
              <a:rPr lang="en-GB" sz="2800" dirty="0" smtClean="0"/>
              <a:t>Vertically opposite angles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45" r="2192"/>
          <a:stretch/>
        </p:blipFill>
        <p:spPr bwMode="auto">
          <a:xfrm>
            <a:off x="1" y="140235"/>
            <a:ext cx="8708058" cy="6440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22071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31" name="Text Box 15"/>
          <p:cNvSpPr txBox="1">
            <a:spLocks noChangeArrowheads="1"/>
          </p:cNvSpPr>
          <p:nvPr/>
        </p:nvSpPr>
        <p:spPr bwMode="auto">
          <a:xfrm>
            <a:off x="0" y="2636912"/>
            <a:ext cx="5995987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The sum </a:t>
            </a:r>
            <a:r>
              <a:rPr lang="en-GB" sz="2800" dirty="0">
                <a:solidFill>
                  <a:srgbClr val="FF0000"/>
                </a:solidFill>
                <a:latin typeface="Comic Sans MS" pitchFamily="66" charset="0"/>
              </a:rPr>
              <a:t>of all the angles on a straight 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line is...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2195736" y="3573016"/>
            <a:ext cx="1287533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  <a:latin typeface="Comic Sans MS" pitchFamily="66" charset="0"/>
              </a:rPr>
              <a:t>130</a:t>
            </a:r>
            <a:r>
              <a:rPr lang="en-GB" sz="3600" b="1" dirty="0">
                <a:solidFill>
                  <a:srgbClr val="FF0000"/>
                </a:solidFill>
                <a:latin typeface="Comic Sans MS" pitchFamily="66" charset="0"/>
              </a:rPr>
              <a:t>˚</a:t>
            </a:r>
            <a:endParaRPr lang="en-US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3148013" y="1196752"/>
            <a:ext cx="5995987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</a:rPr>
              <a:t>The </a:t>
            </a:r>
            <a:r>
              <a:rPr lang="en-GB" sz="2800" dirty="0">
                <a:solidFill>
                  <a:srgbClr val="0000FF"/>
                </a:solidFill>
                <a:latin typeface="Comic Sans MS" pitchFamily="66" charset="0"/>
              </a:rPr>
              <a:t>sum of all the angles around a </a:t>
            </a:r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</a:rPr>
              <a:t>point is...</a:t>
            </a:r>
            <a:endParaRPr lang="en-US" sz="28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6660232" y="2060848"/>
            <a:ext cx="1276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 b="1" dirty="0">
                <a:solidFill>
                  <a:srgbClr val="0000FF"/>
                </a:solidFill>
                <a:latin typeface="Comic Sans MS" pitchFamily="66" charset="0"/>
              </a:rPr>
              <a:t>360˚</a:t>
            </a:r>
            <a:endParaRPr lang="en-US" sz="36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3148013" y="4581128"/>
            <a:ext cx="5995987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 dirty="0" smtClean="0">
                <a:solidFill>
                  <a:srgbClr val="008000"/>
                </a:solidFill>
                <a:latin typeface="Comic Sans MS" pitchFamily="66" charset="0"/>
              </a:rPr>
              <a:t>The sum </a:t>
            </a:r>
            <a:r>
              <a:rPr lang="en-GB" sz="2800" dirty="0">
                <a:solidFill>
                  <a:srgbClr val="008000"/>
                </a:solidFill>
                <a:latin typeface="Comic Sans MS" pitchFamily="66" charset="0"/>
              </a:rPr>
              <a:t>of </a:t>
            </a:r>
            <a:r>
              <a:rPr lang="en-GB" sz="2800" dirty="0" smtClean="0">
                <a:solidFill>
                  <a:srgbClr val="008000"/>
                </a:solidFill>
                <a:latin typeface="Comic Sans MS" pitchFamily="66" charset="0"/>
              </a:rPr>
              <a:t>angles in </a:t>
            </a:r>
            <a:r>
              <a:rPr lang="en-GB" sz="2800" dirty="0">
                <a:solidFill>
                  <a:srgbClr val="008000"/>
                </a:solidFill>
                <a:latin typeface="Comic Sans MS" pitchFamily="66" charset="0"/>
              </a:rPr>
              <a:t>a </a:t>
            </a:r>
            <a:r>
              <a:rPr lang="en-GB" sz="2800" dirty="0" smtClean="0">
                <a:solidFill>
                  <a:srgbClr val="008000"/>
                </a:solidFill>
                <a:latin typeface="Comic Sans MS" pitchFamily="66" charset="0"/>
              </a:rPr>
              <a:t>triangle is...</a:t>
            </a:r>
            <a:endParaRPr lang="en-US" sz="2800" dirty="0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6078576" y="5157192"/>
            <a:ext cx="1287533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 b="1" dirty="0" smtClean="0">
                <a:solidFill>
                  <a:srgbClr val="008000"/>
                </a:solidFill>
                <a:latin typeface="Comic Sans MS" pitchFamily="66" charset="0"/>
              </a:rPr>
              <a:t>120</a:t>
            </a:r>
            <a:r>
              <a:rPr lang="en-GB" sz="3600" b="1" dirty="0">
                <a:solidFill>
                  <a:srgbClr val="008000"/>
                </a:solidFill>
                <a:latin typeface="Comic Sans MS" pitchFamily="66" charset="0"/>
              </a:rPr>
              <a:t>˚</a:t>
            </a:r>
            <a:endParaRPr lang="en-US" sz="3600" b="1" dirty="0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GB" sz="4800" u="sng" dirty="0" smtClean="0"/>
              <a:t>True </a:t>
            </a:r>
            <a:r>
              <a:rPr lang="en-GB" sz="4800" u="sng" dirty="0" smtClean="0"/>
              <a:t>or False?</a:t>
            </a:r>
            <a:endParaRPr lang="en-GB" sz="48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0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31" grpId="0"/>
      <p:bldP spid="60432" grpId="0"/>
      <p:bldP spid="4" grpId="0"/>
      <p:bldP spid="5" grpId="0"/>
      <p:bldP spid="6" grpId="0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31" name="Text Box 15"/>
          <p:cNvSpPr txBox="1">
            <a:spLocks noChangeArrowheads="1"/>
          </p:cNvSpPr>
          <p:nvPr/>
        </p:nvSpPr>
        <p:spPr bwMode="auto">
          <a:xfrm>
            <a:off x="0" y="2780928"/>
            <a:ext cx="5995987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The sum </a:t>
            </a:r>
            <a:r>
              <a:rPr lang="en-GB" sz="2800" dirty="0">
                <a:solidFill>
                  <a:srgbClr val="FF0000"/>
                </a:solidFill>
                <a:latin typeface="Comic Sans MS" pitchFamily="66" charset="0"/>
              </a:rPr>
              <a:t>of all the angles on a straight 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line is...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1902114" y="3861048"/>
            <a:ext cx="1287532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  <a:latin typeface="Comic Sans MS" pitchFamily="66" charset="0"/>
              </a:rPr>
              <a:t>130</a:t>
            </a:r>
            <a:r>
              <a:rPr lang="en-GB" sz="3600" b="1" dirty="0">
                <a:solidFill>
                  <a:srgbClr val="FF0000"/>
                </a:solidFill>
                <a:latin typeface="Comic Sans MS" pitchFamily="66" charset="0"/>
              </a:rPr>
              <a:t>˚</a:t>
            </a:r>
            <a:endParaRPr lang="en-US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3148013" y="1196752"/>
            <a:ext cx="5995987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</a:rPr>
              <a:t>The </a:t>
            </a:r>
            <a:r>
              <a:rPr lang="en-GB" sz="2800" dirty="0">
                <a:solidFill>
                  <a:srgbClr val="0000FF"/>
                </a:solidFill>
                <a:latin typeface="Comic Sans MS" pitchFamily="66" charset="0"/>
              </a:rPr>
              <a:t>sum of all the angles around a </a:t>
            </a:r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</a:rPr>
              <a:t>point is...</a:t>
            </a:r>
            <a:endParaRPr lang="en-US" sz="28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5565404" y="2060848"/>
            <a:ext cx="3466013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 b="1" dirty="0" smtClean="0">
                <a:solidFill>
                  <a:srgbClr val="0000FF"/>
                </a:solidFill>
                <a:latin typeface="Comic Sans MS" pitchFamily="66" charset="0"/>
              </a:rPr>
              <a:t>360˚ </a:t>
            </a:r>
            <a:r>
              <a:rPr lang="en-GB" sz="3600" b="1" dirty="0" smtClean="0">
                <a:latin typeface="Comic Sans MS" pitchFamily="66" charset="0"/>
              </a:rPr>
              <a:t>TRUE :D</a:t>
            </a:r>
            <a:endParaRPr lang="en-US" sz="3600" b="1" dirty="0">
              <a:latin typeface="Comic Sans MS" pitchFamily="66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3148013" y="4581128"/>
            <a:ext cx="5995987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 dirty="0" smtClean="0">
                <a:solidFill>
                  <a:srgbClr val="008000"/>
                </a:solidFill>
                <a:latin typeface="Comic Sans MS" pitchFamily="66" charset="0"/>
              </a:rPr>
              <a:t>The sum </a:t>
            </a:r>
            <a:r>
              <a:rPr lang="en-GB" sz="2800" dirty="0">
                <a:solidFill>
                  <a:srgbClr val="008000"/>
                </a:solidFill>
                <a:latin typeface="Comic Sans MS" pitchFamily="66" charset="0"/>
              </a:rPr>
              <a:t>of </a:t>
            </a:r>
            <a:r>
              <a:rPr lang="en-GB" sz="2800" dirty="0" smtClean="0">
                <a:solidFill>
                  <a:srgbClr val="008000"/>
                </a:solidFill>
                <a:latin typeface="Comic Sans MS" pitchFamily="66" charset="0"/>
              </a:rPr>
              <a:t>angles in </a:t>
            </a:r>
            <a:r>
              <a:rPr lang="en-GB" sz="2800" dirty="0">
                <a:solidFill>
                  <a:srgbClr val="008000"/>
                </a:solidFill>
                <a:latin typeface="Comic Sans MS" pitchFamily="66" charset="0"/>
              </a:rPr>
              <a:t>a </a:t>
            </a:r>
            <a:r>
              <a:rPr lang="en-GB" sz="2800" dirty="0" smtClean="0">
                <a:solidFill>
                  <a:srgbClr val="008000"/>
                </a:solidFill>
                <a:latin typeface="Comic Sans MS" pitchFamily="66" charset="0"/>
              </a:rPr>
              <a:t>triangle is...</a:t>
            </a:r>
            <a:endParaRPr lang="en-US" sz="2800" dirty="0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6078578" y="5157192"/>
            <a:ext cx="1287532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 b="1" dirty="0" smtClean="0">
                <a:solidFill>
                  <a:srgbClr val="008000"/>
                </a:solidFill>
                <a:latin typeface="Comic Sans MS" pitchFamily="66" charset="0"/>
              </a:rPr>
              <a:t>120</a:t>
            </a:r>
            <a:r>
              <a:rPr lang="en-GB" sz="3600" b="1" dirty="0">
                <a:solidFill>
                  <a:srgbClr val="008000"/>
                </a:solidFill>
                <a:latin typeface="Comic Sans MS" pitchFamily="66" charset="0"/>
              </a:rPr>
              <a:t>˚</a:t>
            </a:r>
            <a:endParaRPr lang="en-US" sz="3600" b="1" dirty="0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GB" sz="4800" u="sng" dirty="0" smtClean="0"/>
              <a:t>True or False?</a:t>
            </a:r>
            <a:endParaRPr lang="en-GB" sz="4800" u="sng" dirty="0"/>
          </a:p>
        </p:txBody>
      </p:sp>
      <p:sp>
        <p:nvSpPr>
          <p:cNvPr id="9" name="Rectangle 8"/>
          <p:cNvSpPr/>
          <p:nvPr/>
        </p:nvSpPr>
        <p:spPr>
          <a:xfrm>
            <a:off x="5148064" y="3861048"/>
            <a:ext cx="11624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 smtClean="0">
                <a:latin typeface="Comic Sans MS" pitchFamily="66" charset="0"/>
              </a:rPr>
              <a:t>180˚</a:t>
            </a:r>
            <a:endParaRPr lang="en-US" sz="3200" b="1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31840" y="3862789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FALSE correct answer is</a:t>
            </a:r>
            <a:endParaRPr lang="en-GB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716016" y="5877272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FALSE correct answer is</a:t>
            </a:r>
            <a:endParaRPr lang="en-GB" b="1" dirty="0"/>
          </a:p>
        </p:txBody>
      </p:sp>
      <p:sp>
        <p:nvSpPr>
          <p:cNvPr id="12" name="Rectangle 11"/>
          <p:cNvSpPr/>
          <p:nvPr/>
        </p:nvSpPr>
        <p:spPr>
          <a:xfrm>
            <a:off x="6732240" y="5940569"/>
            <a:ext cx="11624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 smtClean="0">
                <a:latin typeface="Comic Sans MS" pitchFamily="66" charset="0"/>
              </a:rPr>
              <a:t>180˚</a:t>
            </a:r>
            <a:endParaRPr lang="en-US" sz="32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0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31" grpId="0"/>
      <p:bldP spid="60432" grpId="0"/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4525963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5400" b="1" spc="50" dirty="0" smtClean="0">
                <a:ln w="11430">
                  <a:solidFill>
                    <a:schemeClr val="tx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What is a </a:t>
            </a:r>
            <a:r>
              <a:rPr lang="en-GB" sz="54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polygon</a:t>
            </a:r>
            <a:r>
              <a:rPr lang="en-GB" sz="5400" b="1" spc="50" dirty="0" smtClean="0">
                <a:ln w="11430">
                  <a:solidFill>
                    <a:schemeClr val="tx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</a:p>
          <a:p>
            <a:pPr>
              <a:buNone/>
            </a:pPr>
            <a:endParaRPr lang="en-GB" sz="5400" b="1" spc="50" dirty="0" smtClean="0">
              <a:ln w="11430">
                <a:solidFill>
                  <a:schemeClr val="tx1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en-GB" sz="5400" b="1" spc="50" dirty="0" smtClean="0">
                <a:ln w="11430">
                  <a:solidFill>
                    <a:schemeClr val="tx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What is the difference between </a:t>
            </a:r>
            <a:r>
              <a:rPr lang="en-GB" sz="54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regular</a:t>
            </a:r>
            <a:r>
              <a:rPr lang="en-GB" sz="5400" b="1" spc="50" dirty="0" smtClean="0">
                <a:ln w="11430">
                  <a:solidFill>
                    <a:schemeClr val="tx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and </a:t>
            </a:r>
            <a:r>
              <a:rPr lang="en-GB" sz="54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irregular</a:t>
            </a:r>
            <a:r>
              <a:rPr lang="en-GB" sz="5400" b="1" spc="50" dirty="0" smtClean="0">
                <a:ln w="11430">
                  <a:solidFill>
                    <a:schemeClr val="tx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polygons?</a:t>
            </a:r>
            <a:endParaRPr lang="en-GB" sz="5400" b="1" spc="50" dirty="0">
              <a:ln w="11430">
                <a:solidFill>
                  <a:schemeClr val="tx1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4352"/>
            <a:ext cx="82296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7200" b="1" spc="50" dirty="0" smtClean="0">
                <a:ln w="11430"/>
                <a:solidFill>
                  <a:srgbClr val="66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Polygon</a:t>
            </a:r>
            <a:endParaRPr lang="en-GB" sz="7200" b="1" spc="50" dirty="0">
              <a:ln w="11430"/>
              <a:solidFill>
                <a:srgbClr val="66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800" b="1" dirty="0">
                <a:latin typeface="Comic Sans MS" pitchFamily="66" charset="0"/>
              </a:rPr>
              <a:t>Polygon</a:t>
            </a:r>
            <a:r>
              <a:rPr lang="en-GB" sz="2800" dirty="0">
                <a:latin typeface="Comic Sans MS" pitchFamily="66" charset="0"/>
              </a:rPr>
              <a:t> comes from Greek. </a:t>
            </a:r>
            <a:endParaRPr lang="en-GB" sz="28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800" b="1" dirty="0" smtClean="0">
                <a:latin typeface="Comic Sans MS" pitchFamily="66" charset="0"/>
              </a:rPr>
              <a:t>Poly-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>
                <a:latin typeface="Comic Sans MS" pitchFamily="66" charset="0"/>
              </a:rPr>
              <a:t>means "many" </a:t>
            </a:r>
            <a:r>
              <a:rPr lang="en-GB" sz="2800" dirty="0" smtClean="0">
                <a:latin typeface="Comic Sans MS" pitchFamily="66" charset="0"/>
              </a:rPr>
              <a:t>  and </a:t>
            </a:r>
            <a:r>
              <a:rPr lang="en-GB" sz="2800" b="1" dirty="0" smtClean="0">
                <a:latin typeface="Comic Sans MS" pitchFamily="66" charset="0"/>
              </a:rPr>
              <a:t>-</a:t>
            </a:r>
            <a:r>
              <a:rPr lang="en-GB" sz="2800" b="1" dirty="0">
                <a:latin typeface="Comic Sans MS" pitchFamily="66" charset="0"/>
              </a:rPr>
              <a:t>gon</a:t>
            </a:r>
            <a:r>
              <a:rPr lang="en-GB" sz="2800" dirty="0">
                <a:latin typeface="Comic Sans MS" pitchFamily="66" charset="0"/>
              </a:rPr>
              <a:t> means "angle". </a:t>
            </a:r>
            <a:endParaRPr lang="en-GB" sz="2800" dirty="0" smtClean="0">
              <a:latin typeface="Comic Sans MS" pitchFamily="66" charset="0"/>
            </a:endParaRPr>
          </a:p>
          <a:p>
            <a:endParaRPr lang="en-US" sz="2800" dirty="0" smtClean="0">
              <a:latin typeface="Comic Sans MS" pitchFamily="66" charset="0"/>
              <a:cs typeface="Arial" charset="0"/>
            </a:endParaRPr>
          </a:p>
          <a:p>
            <a:r>
              <a:rPr lang="en-US" sz="2800" dirty="0" smtClean="0">
                <a:latin typeface="Comic Sans MS" pitchFamily="66" charset="0"/>
                <a:cs typeface="Arial" charset="0"/>
              </a:rPr>
              <a:t>A </a:t>
            </a:r>
            <a:r>
              <a:rPr lang="en-US" sz="2800" dirty="0">
                <a:latin typeface="Comic Sans MS" pitchFamily="66" charset="0"/>
                <a:cs typeface="Arial" charset="0"/>
              </a:rPr>
              <a:t>polygon is a </a:t>
            </a:r>
            <a:r>
              <a:rPr lang="en-US" sz="2800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two dimensional </a:t>
            </a:r>
            <a:r>
              <a:rPr lang="en-US" sz="2800" dirty="0">
                <a:latin typeface="Comic Sans MS" pitchFamily="66" charset="0"/>
                <a:cs typeface="Arial" charset="0"/>
              </a:rPr>
              <a:t>shape</a:t>
            </a:r>
          </a:p>
          <a:p>
            <a:r>
              <a:rPr lang="en-GB" sz="2800" dirty="0">
                <a:latin typeface="Comic Sans MS" pitchFamily="66" charset="0"/>
              </a:rPr>
              <a:t>They are made of </a:t>
            </a:r>
            <a:r>
              <a:rPr lang="en-GB" sz="2800" dirty="0">
                <a:solidFill>
                  <a:srgbClr val="FF0000"/>
                </a:solidFill>
                <a:latin typeface="Comic Sans MS" pitchFamily="66" charset="0"/>
              </a:rPr>
              <a:t>straight lines</a:t>
            </a:r>
            <a:r>
              <a:rPr lang="en-GB" sz="2800" dirty="0">
                <a:latin typeface="Comic Sans MS" pitchFamily="66" charset="0"/>
              </a:rPr>
              <a:t>, and the shape is "</a:t>
            </a:r>
            <a:r>
              <a:rPr lang="en-GB" sz="2800" dirty="0">
                <a:solidFill>
                  <a:srgbClr val="FF0000"/>
                </a:solidFill>
                <a:latin typeface="Comic Sans MS" pitchFamily="66" charset="0"/>
              </a:rPr>
              <a:t>closed</a:t>
            </a:r>
            <a:r>
              <a:rPr lang="en-GB" sz="2800" dirty="0">
                <a:latin typeface="Comic Sans MS" pitchFamily="66" charset="0"/>
              </a:rPr>
              <a:t>" </a:t>
            </a:r>
          </a:p>
          <a:p>
            <a:pPr marL="0" indent="0">
              <a:buNone/>
            </a:pPr>
            <a:r>
              <a:rPr lang="en-GB" sz="2800" dirty="0">
                <a:latin typeface="Comic Sans MS" pitchFamily="66" charset="0"/>
              </a:rPr>
              <a:t>    (all the lines connect up).</a:t>
            </a:r>
            <a:endParaRPr lang="en-US" sz="2800" dirty="0">
              <a:latin typeface="Comic Sans MS" pitchFamily="66" charset="0"/>
              <a:cs typeface="Arial" charset="0"/>
            </a:endParaRPr>
          </a:p>
          <a:p>
            <a:r>
              <a:rPr lang="en-US" sz="2800" dirty="0">
                <a:latin typeface="Comic Sans MS" pitchFamily="66" charset="0"/>
                <a:cs typeface="Arial" charset="0"/>
              </a:rPr>
              <a:t>There are two types of polygon, regular and irregular.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976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POLYGON (REGULAR)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9585" y="1290795"/>
            <a:ext cx="8229600" cy="4525963"/>
          </a:xfrm>
        </p:spPr>
        <p:txBody>
          <a:bodyPr/>
          <a:lstStyle/>
          <a:p>
            <a:pPr>
              <a:buNone/>
            </a:pPr>
            <a:endParaRPr lang="cy-GB" sz="2800" dirty="0">
              <a:latin typeface="Comic Sans MS" pitchFamily="66" charset="0"/>
              <a:cs typeface="Arial" charset="0"/>
            </a:endParaRPr>
          </a:p>
          <a:p>
            <a:r>
              <a:rPr lang="en-US" sz="2800" dirty="0" smtClean="0">
                <a:latin typeface="Comic Sans MS" pitchFamily="66" charset="0"/>
                <a:cs typeface="Arial" charset="0"/>
              </a:rPr>
              <a:t>In </a:t>
            </a:r>
            <a:r>
              <a:rPr lang="en-US" sz="2800" dirty="0">
                <a:latin typeface="Comic Sans MS" pitchFamily="66" charset="0"/>
                <a:cs typeface="Arial" charset="0"/>
              </a:rPr>
              <a:t>a regular polygon </a:t>
            </a:r>
            <a:r>
              <a:rPr lang="en-US" sz="2800" dirty="0" smtClean="0">
                <a:latin typeface="Comic Sans MS" pitchFamily="66" charset="0"/>
                <a:cs typeface="Arial" charset="0"/>
              </a:rPr>
              <a:t>all lengths </a:t>
            </a:r>
            <a:r>
              <a:rPr lang="en-US" sz="2800" dirty="0">
                <a:latin typeface="Comic Sans MS" pitchFamily="66" charset="0"/>
                <a:cs typeface="Arial" charset="0"/>
              </a:rPr>
              <a:t>and </a:t>
            </a:r>
            <a:r>
              <a:rPr lang="en-US" sz="2800" dirty="0" smtClean="0">
                <a:latin typeface="Comic Sans MS" pitchFamily="66" charset="0"/>
                <a:cs typeface="Arial" charset="0"/>
              </a:rPr>
              <a:t>angles </a:t>
            </a:r>
            <a:r>
              <a:rPr lang="en-US" sz="2800" dirty="0">
                <a:latin typeface="Comic Sans MS" pitchFamily="66" charset="0"/>
                <a:cs typeface="Arial" charset="0"/>
              </a:rPr>
              <a:t>are </a:t>
            </a:r>
            <a:r>
              <a:rPr lang="en-US" sz="2800" dirty="0" smtClean="0">
                <a:latin typeface="Comic Sans MS" pitchFamily="66" charset="0"/>
                <a:cs typeface="Arial" charset="0"/>
              </a:rPr>
              <a:t>the same size.</a:t>
            </a:r>
            <a:endParaRPr lang="en-US" sz="2800" dirty="0">
              <a:latin typeface="Comic Sans MS" pitchFamily="66" charset="0"/>
              <a:cs typeface="Arial" charset="0"/>
            </a:endParaRPr>
          </a:p>
          <a:p>
            <a:endParaRPr lang="en-US" sz="2800" dirty="0">
              <a:latin typeface="Comic Sans MS" pitchFamily="66" charset="0"/>
              <a:cs typeface="Arial" charset="0"/>
            </a:endParaRPr>
          </a:p>
          <a:p>
            <a:r>
              <a:rPr lang="en-US" sz="2800" dirty="0">
                <a:latin typeface="Comic Sans MS" pitchFamily="66" charset="0"/>
                <a:cs typeface="Arial" charset="0"/>
              </a:rPr>
              <a:t>Below is a list of the first six regular polygons</a:t>
            </a:r>
            <a:endParaRPr lang="en-GB" sz="2800" dirty="0">
              <a:latin typeface="Comic Sans MS" pitchFamily="66" charset="0"/>
            </a:endParaRPr>
          </a:p>
        </p:txBody>
      </p:sp>
      <p:pic>
        <p:nvPicPr>
          <p:cNvPr id="480284" name="Picture 28" descr="j031811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9063" y="0"/>
            <a:ext cx="1404937" cy="974725"/>
          </a:xfrm>
          <a:prstGeom prst="rect">
            <a:avLst/>
          </a:prstGeom>
          <a:noFill/>
        </p:spPr>
      </p:pic>
      <p:sp>
        <p:nvSpPr>
          <p:cNvPr id="480286" name="AutoShape 30"/>
          <p:cNvSpPr>
            <a:spLocks noChangeArrowheads="1"/>
          </p:cNvSpPr>
          <p:nvPr/>
        </p:nvSpPr>
        <p:spPr bwMode="auto">
          <a:xfrm>
            <a:off x="263525" y="4362450"/>
            <a:ext cx="1301750" cy="1127125"/>
          </a:xfrm>
          <a:prstGeom prst="triangle">
            <a:avLst>
              <a:gd name="adj" fmla="val 50000"/>
            </a:avLst>
          </a:prstGeom>
          <a:solidFill>
            <a:srgbClr val="00FFFF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0287" name="Rectangle 31"/>
          <p:cNvSpPr>
            <a:spLocks noChangeArrowheads="1"/>
          </p:cNvSpPr>
          <p:nvPr/>
        </p:nvSpPr>
        <p:spPr bwMode="auto">
          <a:xfrm>
            <a:off x="1920875" y="4433888"/>
            <a:ext cx="1006475" cy="1006475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0288" name="AutoShape 32"/>
          <p:cNvSpPr>
            <a:spLocks noChangeArrowheads="1"/>
          </p:cNvSpPr>
          <p:nvPr/>
        </p:nvSpPr>
        <p:spPr bwMode="auto">
          <a:xfrm>
            <a:off x="3289300" y="4362450"/>
            <a:ext cx="1152525" cy="1098550"/>
          </a:xfrm>
          <a:prstGeom prst="pentagon">
            <a:avLst/>
          </a:prstGeom>
          <a:solidFill>
            <a:srgbClr val="0000FF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0289" name="AutoShape 33"/>
          <p:cNvSpPr>
            <a:spLocks noChangeArrowheads="1"/>
          </p:cNvSpPr>
          <p:nvPr/>
        </p:nvSpPr>
        <p:spPr bwMode="auto">
          <a:xfrm>
            <a:off x="4729163" y="4433888"/>
            <a:ext cx="1222375" cy="1057275"/>
          </a:xfrm>
          <a:prstGeom prst="hexagon">
            <a:avLst>
              <a:gd name="adj" fmla="val 28904"/>
              <a:gd name="vf" fmla="val 115470"/>
            </a:avLst>
          </a:prstGeom>
          <a:solidFill>
            <a:srgbClr val="FF99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0290" name="AutoShape 34"/>
          <p:cNvSpPr>
            <a:spLocks noChangeArrowheads="1"/>
          </p:cNvSpPr>
          <p:nvPr/>
        </p:nvSpPr>
        <p:spPr bwMode="auto">
          <a:xfrm>
            <a:off x="7683500" y="4364038"/>
            <a:ext cx="1149350" cy="1149350"/>
          </a:xfrm>
          <a:prstGeom prst="octagon">
            <a:avLst>
              <a:gd name="adj" fmla="val 29287"/>
            </a:avLst>
          </a:prstGeom>
          <a:solidFill>
            <a:srgbClr val="33CC33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480316" name="Picture 6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21400" y="4276725"/>
            <a:ext cx="1314450" cy="1285875"/>
          </a:xfrm>
          <a:prstGeom prst="rect">
            <a:avLst/>
          </a:prstGeom>
          <a:noFill/>
        </p:spPr>
      </p:pic>
      <p:sp>
        <p:nvSpPr>
          <p:cNvPr id="480323" name="Text Box 67"/>
          <p:cNvSpPr txBox="1">
            <a:spLocks noChangeArrowheads="1"/>
          </p:cNvSpPr>
          <p:nvPr/>
        </p:nvSpPr>
        <p:spPr bwMode="auto">
          <a:xfrm>
            <a:off x="217488" y="5557838"/>
            <a:ext cx="1352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1800"/>
              <a:t>Equilateral</a:t>
            </a:r>
          </a:p>
          <a:p>
            <a:pPr algn="ctr"/>
            <a:r>
              <a:rPr lang="en-GB" sz="1800"/>
              <a:t>Triangle</a:t>
            </a:r>
          </a:p>
        </p:txBody>
      </p:sp>
      <p:sp>
        <p:nvSpPr>
          <p:cNvPr id="480324" name="Text Box 68"/>
          <p:cNvSpPr txBox="1">
            <a:spLocks noChangeArrowheads="1"/>
          </p:cNvSpPr>
          <p:nvPr/>
        </p:nvSpPr>
        <p:spPr bwMode="auto">
          <a:xfrm>
            <a:off x="1933575" y="5518150"/>
            <a:ext cx="958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1800"/>
              <a:t>Square</a:t>
            </a:r>
          </a:p>
        </p:txBody>
      </p:sp>
      <p:sp>
        <p:nvSpPr>
          <p:cNvPr id="480325" name="Text Box 69"/>
          <p:cNvSpPr txBox="1">
            <a:spLocks noChangeArrowheads="1"/>
          </p:cNvSpPr>
          <p:nvPr/>
        </p:nvSpPr>
        <p:spPr bwMode="auto">
          <a:xfrm>
            <a:off x="3248025" y="5524500"/>
            <a:ext cx="1225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1800"/>
              <a:t>Regular</a:t>
            </a:r>
          </a:p>
          <a:p>
            <a:pPr algn="ctr"/>
            <a:r>
              <a:rPr lang="en-GB" sz="1800"/>
              <a:t>Pentagon</a:t>
            </a:r>
          </a:p>
        </p:txBody>
      </p:sp>
      <p:sp>
        <p:nvSpPr>
          <p:cNvPr id="480326" name="Text Box 70"/>
          <p:cNvSpPr txBox="1">
            <a:spLocks noChangeArrowheads="1"/>
          </p:cNvSpPr>
          <p:nvPr/>
        </p:nvSpPr>
        <p:spPr bwMode="auto">
          <a:xfrm>
            <a:off x="4783138" y="5510213"/>
            <a:ext cx="1149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1800"/>
              <a:t>Regular</a:t>
            </a:r>
          </a:p>
          <a:p>
            <a:pPr algn="ctr"/>
            <a:r>
              <a:rPr lang="en-GB" sz="1800"/>
              <a:t>Hexagon</a:t>
            </a:r>
          </a:p>
        </p:txBody>
      </p:sp>
      <p:sp>
        <p:nvSpPr>
          <p:cNvPr id="480327" name="Text Box 71"/>
          <p:cNvSpPr txBox="1">
            <a:spLocks noChangeArrowheads="1"/>
          </p:cNvSpPr>
          <p:nvPr/>
        </p:nvSpPr>
        <p:spPr bwMode="auto">
          <a:xfrm>
            <a:off x="6154738" y="5524500"/>
            <a:ext cx="1238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1800"/>
              <a:t>Regular</a:t>
            </a:r>
          </a:p>
          <a:p>
            <a:pPr algn="ctr"/>
            <a:r>
              <a:rPr lang="en-GB" sz="1800"/>
              <a:t>Heptagon</a:t>
            </a:r>
          </a:p>
        </p:txBody>
      </p:sp>
      <p:sp>
        <p:nvSpPr>
          <p:cNvPr id="480328" name="Text Box 72"/>
          <p:cNvSpPr txBox="1">
            <a:spLocks noChangeArrowheads="1"/>
          </p:cNvSpPr>
          <p:nvPr/>
        </p:nvSpPr>
        <p:spPr bwMode="auto">
          <a:xfrm>
            <a:off x="7704138" y="5524500"/>
            <a:ext cx="1111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1800"/>
              <a:t>Regular</a:t>
            </a:r>
          </a:p>
          <a:p>
            <a:pPr algn="ctr"/>
            <a:r>
              <a:rPr lang="en-GB" sz="1800"/>
              <a:t>Octagon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8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8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80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"/>
                            </p:stCondLst>
                            <p:childTnLst>
                              <p:par>
                                <p:cTn id="2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80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80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802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80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750"/>
                            </p:stCondLst>
                            <p:childTnLst>
                              <p:par>
                                <p:cTn id="2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80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80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802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8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750"/>
                            </p:stCondLst>
                            <p:childTnLst>
                              <p:par>
                                <p:cTn id="3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80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80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802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8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750"/>
                            </p:stCondLst>
                            <p:childTnLst>
                              <p:par>
                                <p:cTn id="4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80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0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802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8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750"/>
                            </p:stCondLst>
                            <p:childTnLst>
                              <p:par>
                                <p:cTn id="4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80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80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80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80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750"/>
                            </p:stCondLst>
                            <p:childTnLst>
                              <p:par>
                                <p:cTn id="5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80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80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80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8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80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80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80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80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80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80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0258" grpId="0"/>
      <p:bldP spid="480286" grpId="0" animBg="1"/>
      <p:bldP spid="480287" grpId="0" animBg="1"/>
      <p:bldP spid="480288" grpId="0" animBg="1"/>
      <p:bldP spid="480289" grpId="0" animBg="1"/>
      <p:bldP spid="480290" grpId="0" animBg="1"/>
      <p:bldP spid="480323" grpId="0"/>
      <p:bldP spid="480324" grpId="0"/>
      <p:bldP spid="480325" grpId="0"/>
      <p:bldP spid="480326" grpId="0"/>
      <p:bldP spid="480327" grpId="0"/>
      <p:bldP spid="4803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-27384"/>
            <a:ext cx="8229600" cy="787523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b="1" spc="50" dirty="0" smtClean="0">
                <a:ln w="11430"/>
                <a:solidFill>
                  <a:srgbClr val="CC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IRREGULAR POLYGONS</a:t>
            </a:r>
            <a:endParaRPr lang="en-GB" b="1" spc="50" dirty="0">
              <a:ln w="11430"/>
              <a:solidFill>
                <a:srgbClr val="CC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465" y="980728"/>
            <a:ext cx="8229600" cy="4525963"/>
          </a:xfrm>
        </p:spPr>
        <p:txBody>
          <a:bodyPr/>
          <a:lstStyle/>
          <a:p>
            <a:r>
              <a:rPr lang="en-US" sz="2800" dirty="0" smtClean="0">
                <a:latin typeface="Comic Sans MS" pitchFamily="66" charset="0"/>
                <a:cs typeface="Arial" charset="0"/>
              </a:rPr>
              <a:t>In an irregular </a:t>
            </a:r>
            <a:r>
              <a:rPr lang="en-US" sz="2800" dirty="0">
                <a:latin typeface="Comic Sans MS" pitchFamily="66" charset="0"/>
                <a:cs typeface="Arial" charset="0"/>
              </a:rPr>
              <a:t>polygon </a:t>
            </a:r>
            <a:r>
              <a:rPr lang="en-US" sz="2800" dirty="0" smtClean="0">
                <a:latin typeface="Comic Sans MS" pitchFamily="66" charset="0"/>
                <a:cs typeface="Arial" charset="0"/>
              </a:rPr>
              <a:t>all lengths </a:t>
            </a:r>
            <a:r>
              <a:rPr lang="en-US" sz="2800" dirty="0">
                <a:latin typeface="Comic Sans MS" pitchFamily="66" charset="0"/>
                <a:cs typeface="Arial" charset="0"/>
              </a:rPr>
              <a:t>and </a:t>
            </a:r>
            <a:r>
              <a:rPr lang="en-US" sz="2800" dirty="0" smtClean="0">
                <a:latin typeface="Comic Sans MS" pitchFamily="66" charset="0"/>
                <a:cs typeface="Arial" charset="0"/>
              </a:rPr>
              <a:t>angles </a:t>
            </a:r>
            <a:r>
              <a:rPr lang="en-US" sz="2800" dirty="0">
                <a:latin typeface="Comic Sans MS" pitchFamily="66" charset="0"/>
                <a:cs typeface="Arial" charset="0"/>
              </a:rPr>
              <a:t>are </a:t>
            </a:r>
            <a:r>
              <a:rPr lang="en-US" sz="2800" dirty="0" smtClean="0">
                <a:latin typeface="Comic Sans MS" pitchFamily="66" charset="0"/>
                <a:cs typeface="Arial" charset="0"/>
              </a:rPr>
              <a:t>different sizes.</a:t>
            </a:r>
            <a:endParaRPr lang="en-US" sz="2800" dirty="0">
              <a:latin typeface="Comic Sans MS" pitchFamily="66" charset="0"/>
              <a:cs typeface="Arial" charset="0"/>
            </a:endParaRPr>
          </a:p>
          <a:p>
            <a:r>
              <a:rPr lang="en-US" sz="2800" dirty="0" smtClean="0">
                <a:latin typeface="Comic Sans MS" pitchFamily="66" charset="0"/>
                <a:cs typeface="Arial" charset="0"/>
              </a:rPr>
              <a:t>Below are some examples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480284" name="Picture 28" descr="j031811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7990" y="1"/>
            <a:ext cx="1206010" cy="836712"/>
          </a:xfrm>
          <a:prstGeom prst="rect">
            <a:avLst/>
          </a:prstGeom>
          <a:noFill/>
        </p:spPr>
      </p:pic>
      <p:pic>
        <p:nvPicPr>
          <p:cNvPr id="8194" name="Picture 2" descr="http://shapes.thenewtech.net/images/eight_irregula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05936"/>
            <a:ext cx="7635666" cy="419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04154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8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8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02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angles in a triangle add up to?</a:t>
            </a:r>
            <a:endParaRPr lang="en-GB" dirty="0"/>
          </a:p>
        </p:txBody>
      </p:sp>
      <p:sp>
        <p:nvSpPr>
          <p:cNvPr id="4" name="Isosceles Triangle 3"/>
          <p:cNvSpPr/>
          <p:nvPr/>
        </p:nvSpPr>
        <p:spPr bwMode="auto">
          <a:xfrm>
            <a:off x="1259632" y="1916832"/>
            <a:ext cx="3672408" cy="3168352"/>
          </a:xfrm>
          <a:prstGeom prst="triangl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15816" y="2276872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a</a:t>
            </a:r>
            <a:endParaRPr lang="en-GB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75656" y="4643844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b</a:t>
            </a:r>
            <a:endParaRPr lang="en-GB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83968" y="4581128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c</a:t>
            </a:r>
            <a:endParaRPr lang="en-GB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788024" y="2348880"/>
            <a:ext cx="3672408" cy="175432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a + b + c </a:t>
            </a:r>
          </a:p>
          <a:p>
            <a:r>
              <a:rPr lang="en-GB" sz="3600" b="1" dirty="0" smtClean="0"/>
              <a:t>= </a:t>
            </a:r>
          </a:p>
          <a:p>
            <a:r>
              <a:rPr lang="en-GB" sz="3600" b="1" dirty="0" smtClean="0"/>
              <a:t>180 degrees!</a:t>
            </a:r>
            <a:endParaRPr lang="en-GB" sz="3600" b="1" dirty="0"/>
          </a:p>
        </p:txBody>
      </p:sp>
      <p:pic>
        <p:nvPicPr>
          <p:cNvPr id="10" name="Picture 4" descr="j0318110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877272"/>
            <a:ext cx="1187624" cy="82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INTERIOR </a:t>
            </a:r>
            <a:r>
              <a:rPr lang="en-GB" dirty="0"/>
              <a:t>ANGLES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US" sz="2000" b="1" dirty="0">
                <a:cs typeface="Arial" charset="0"/>
              </a:rPr>
              <a:t>What is the sum of </a:t>
            </a:r>
            <a:r>
              <a:rPr lang="en-US" sz="2000" b="1" dirty="0" smtClean="0">
                <a:cs typeface="Arial" charset="0"/>
              </a:rPr>
              <a:t>interior </a:t>
            </a:r>
            <a:r>
              <a:rPr lang="en-US" sz="2000" b="1" dirty="0">
                <a:cs typeface="Arial" charset="0"/>
              </a:rPr>
              <a:t>angles in a square?</a:t>
            </a:r>
          </a:p>
          <a:p>
            <a:pPr>
              <a:lnSpc>
                <a:spcPct val="80000"/>
              </a:lnSpc>
              <a:buNone/>
            </a:pPr>
            <a:endParaRPr lang="en-US" sz="2000" b="1" dirty="0">
              <a:cs typeface="Arial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cs typeface="Arial" charset="0"/>
              </a:rPr>
              <a:t>				</a:t>
            </a:r>
            <a:endParaRPr lang="cy-GB" sz="2000" b="1" dirty="0">
              <a:cs typeface="Arial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cs typeface="Arial" charset="0"/>
              </a:rPr>
              <a:t>				We can divide a square into two triangles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cs typeface="Arial" charset="0"/>
              </a:rPr>
              <a:t>				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cs typeface="Arial" charset="0"/>
              </a:rPr>
              <a:t>				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cs typeface="Arial" charset="0"/>
              </a:rPr>
              <a:t>				What is the sum of the </a:t>
            </a:r>
            <a:r>
              <a:rPr lang="en-US" sz="2000" b="1" dirty="0" smtClean="0">
                <a:cs typeface="Arial" charset="0"/>
              </a:rPr>
              <a:t>interior </a:t>
            </a:r>
            <a:r>
              <a:rPr lang="en-US" sz="2000" b="1" dirty="0">
                <a:cs typeface="Arial" charset="0"/>
              </a:rPr>
              <a:t>angles of  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cs typeface="Arial" charset="0"/>
              </a:rPr>
              <a:t>				triangle?</a:t>
            </a:r>
          </a:p>
          <a:p>
            <a:pPr algn="ctr">
              <a:lnSpc>
                <a:spcPct val="80000"/>
              </a:lnSpc>
              <a:buNone/>
            </a:pPr>
            <a:r>
              <a:rPr lang="en-US" sz="2000" b="1" dirty="0">
                <a:cs typeface="Arial" charset="0"/>
              </a:rPr>
              <a:t>				</a:t>
            </a:r>
            <a:r>
              <a:rPr lang="en-US" sz="2800" b="1" dirty="0">
                <a:cs typeface="Arial" charset="0"/>
              </a:rPr>
              <a:t>180°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cs typeface="Arial" charset="0"/>
              </a:rPr>
              <a:t>				 								Two triangles in a square gives a total of</a:t>
            </a:r>
          </a:p>
          <a:p>
            <a:pPr algn="ctr">
              <a:lnSpc>
                <a:spcPct val="80000"/>
              </a:lnSpc>
              <a:buNone/>
            </a:pPr>
            <a:r>
              <a:rPr lang="en-US" sz="2000" b="1" dirty="0">
                <a:cs typeface="Arial" charset="0"/>
              </a:rPr>
              <a:t>				</a:t>
            </a:r>
            <a:r>
              <a:rPr lang="en-US" sz="2800" b="1" dirty="0">
                <a:cs typeface="Arial" charset="0"/>
              </a:rPr>
              <a:t>2 × 180 = 360</a:t>
            </a:r>
            <a:r>
              <a:rPr lang="en-US" sz="2800" b="1" dirty="0" smtClean="0">
                <a:cs typeface="Arial" charset="0"/>
              </a:rPr>
              <a:t>°</a:t>
            </a:r>
            <a:endParaRPr lang="cy-GB" sz="2000" b="1" dirty="0">
              <a:cs typeface="Arial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cs typeface="Arial" charset="0"/>
              </a:rPr>
              <a:t>Size of one </a:t>
            </a:r>
            <a:r>
              <a:rPr lang="en-US" sz="2000" b="1" dirty="0" smtClean="0">
                <a:cs typeface="Arial" charset="0"/>
              </a:rPr>
              <a:t>interior </a:t>
            </a:r>
            <a:r>
              <a:rPr lang="en-US" sz="2000" b="1" dirty="0">
                <a:cs typeface="Arial" charset="0"/>
              </a:rPr>
              <a:t>angle is</a:t>
            </a:r>
            <a:endParaRPr lang="en-GB" sz="2000" b="1" dirty="0">
              <a:cs typeface="Arial" charset="0"/>
            </a:endParaRPr>
          </a:p>
        </p:txBody>
      </p:sp>
      <p:pic>
        <p:nvPicPr>
          <p:cNvPr id="481284" name="Picture 4" descr="j031811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9063" y="0"/>
            <a:ext cx="1404937" cy="974725"/>
          </a:xfrm>
          <a:prstGeom prst="rect">
            <a:avLst/>
          </a:prstGeom>
          <a:noFill/>
        </p:spPr>
      </p:pic>
      <p:sp>
        <p:nvSpPr>
          <p:cNvPr id="481285" name="Rectangle 5"/>
          <p:cNvSpPr>
            <a:spLocks noChangeArrowheads="1"/>
          </p:cNvSpPr>
          <p:nvPr/>
        </p:nvSpPr>
        <p:spPr bwMode="auto">
          <a:xfrm>
            <a:off x="467544" y="2132856"/>
            <a:ext cx="2543175" cy="254158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1286" name="Line 6"/>
          <p:cNvSpPr>
            <a:spLocks noChangeShapeType="1"/>
          </p:cNvSpPr>
          <p:nvPr/>
        </p:nvSpPr>
        <p:spPr bwMode="auto">
          <a:xfrm flipV="1">
            <a:off x="467544" y="2132856"/>
            <a:ext cx="2555875" cy="25558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81287" name="Arc 7"/>
          <p:cNvSpPr>
            <a:spLocks/>
          </p:cNvSpPr>
          <p:nvPr/>
        </p:nvSpPr>
        <p:spPr bwMode="auto">
          <a:xfrm>
            <a:off x="2411760" y="4102100"/>
            <a:ext cx="609600" cy="608013"/>
          </a:xfrm>
          <a:custGeom>
            <a:avLst/>
            <a:gdLst>
              <a:gd name="G0" fmla="+- 21597 0 0"/>
              <a:gd name="G1" fmla="+- 21590 0 0"/>
              <a:gd name="G2" fmla="+- 21600 0 0"/>
              <a:gd name="T0" fmla="*/ 0 w 21597"/>
              <a:gd name="T1" fmla="*/ 21251 h 21590"/>
              <a:gd name="T2" fmla="*/ 20926 w 21597"/>
              <a:gd name="T3" fmla="*/ 0 h 21590"/>
              <a:gd name="T4" fmla="*/ 21597 w 21597"/>
              <a:gd name="T5" fmla="*/ 21590 h 21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7" h="21590" fill="none" extrusionOk="0">
                <a:moveTo>
                  <a:pt x="-1" y="21250"/>
                </a:moveTo>
                <a:cubicBezTo>
                  <a:pt x="180" y="9715"/>
                  <a:pt x="9394" y="358"/>
                  <a:pt x="20926" y="0"/>
                </a:cubicBezTo>
              </a:path>
              <a:path w="21597" h="21590" stroke="0" extrusionOk="0">
                <a:moveTo>
                  <a:pt x="-1" y="21250"/>
                </a:moveTo>
                <a:cubicBezTo>
                  <a:pt x="180" y="9715"/>
                  <a:pt x="9394" y="358"/>
                  <a:pt x="20926" y="0"/>
                </a:cubicBezTo>
                <a:lnTo>
                  <a:pt x="21597" y="2159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1288" name="Arc 8"/>
          <p:cNvSpPr>
            <a:spLocks/>
          </p:cNvSpPr>
          <p:nvPr/>
        </p:nvSpPr>
        <p:spPr bwMode="auto">
          <a:xfrm rot="10800000">
            <a:off x="395536" y="2132856"/>
            <a:ext cx="609600" cy="6159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 w 21684"/>
              <a:gd name="T1" fmla="*/ 21897 h 21897"/>
              <a:gd name="T2" fmla="*/ 21684 w 21684"/>
              <a:gd name="T3" fmla="*/ 0 h 21897"/>
              <a:gd name="T4" fmla="*/ 21600 w 21684"/>
              <a:gd name="T5" fmla="*/ 21600 h 218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84" h="21897" fill="none" extrusionOk="0">
                <a:moveTo>
                  <a:pt x="2" y="21896"/>
                </a:moveTo>
                <a:cubicBezTo>
                  <a:pt x="0" y="21798"/>
                  <a:pt x="0" y="2169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627" y="-1"/>
                  <a:pt x="21655" y="0"/>
                  <a:pt x="21683" y="0"/>
                </a:cubicBezTo>
              </a:path>
              <a:path w="21684" h="21897" stroke="0" extrusionOk="0">
                <a:moveTo>
                  <a:pt x="2" y="21896"/>
                </a:moveTo>
                <a:cubicBezTo>
                  <a:pt x="0" y="21798"/>
                  <a:pt x="0" y="2169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627" y="-1"/>
                  <a:pt x="21655" y="0"/>
                  <a:pt x="21683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1289" name="Arc 9"/>
          <p:cNvSpPr>
            <a:spLocks/>
          </p:cNvSpPr>
          <p:nvPr/>
        </p:nvSpPr>
        <p:spPr bwMode="auto">
          <a:xfrm rot="5400000">
            <a:off x="301080" y="4212432"/>
            <a:ext cx="608013" cy="419100"/>
          </a:xfrm>
          <a:custGeom>
            <a:avLst/>
            <a:gdLst>
              <a:gd name="G0" fmla="+- 21597 0 0"/>
              <a:gd name="G1" fmla="+- 14836 0 0"/>
              <a:gd name="G2" fmla="+- 21600 0 0"/>
              <a:gd name="T0" fmla="*/ 0 w 21597"/>
              <a:gd name="T1" fmla="*/ 14497 h 14836"/>
              <a:gd name="T2" fmla="*/ 5898 w 21597"/>
              <a:gd name="T3" fmla="*/ 0 h 14836"/>
              <a:gd name="T4" fmla="*/ 21597 w 21597"/>
              <a:gd name="T5" fmla="*/ 14836 h 148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7" h="14836" fill="none" extrusionOk="0">
                <a:moveTo>
                  <a:pt x="-1" y="14496"/>
                </a:moveTo>
                <a:cubicBezTo>
                  <a:pt x="84" y="9097"/>
                  <a:pt x="2188" y="3925"/>
                  <a:pt x="5898" y="0"/>
                </a:cubicBezTo>
              </a:path>
              <a:path w="21597" h="14836" stroke="0" extrusionOk="0">
                <a:moveTo>
                  <a:pt x="-1" y="14496"/>
                </a:moveTo>
                <a:cubicBezTo>
                  <a:pt x="84" y="9097"/>
                  <a:pt x="2188" y="3925"/>
                  <a:pt x="5898" y="0"/>
                </a:cubicBezTo>
                <a:lnTo>
                  <a:pt x="21597" y="1483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1290" name="Arc 10"/>
          <p:cNvSpPr>
            <a:spLocks/>
          </p:cNvSpPr>
          <p:nvPr/>
        </p:nvSpPr>
        <p:spPr bwMode="auto">
          <a:xfrm rot="8100000">
            <a:off x="454108" y="4443413"/>
            <a:ext cx="608012" cy="417512"/>
          </a:xfrm>
          <a:custGeom>
            <a:avLst/>
            <a:gdLst>
              <a:gd name="G0" fmla="+- 21597 0 0"/>
              <a:gd name="G1" fmla="+- 14836 0 0"/>
              <a:gd name="G2" fmla="+- 21600 0 0"/>
              <a:gd name="T0" fmla="*/ 0 w 21597"/>
              <a:gd name="T1" fmla="*/ 14497 h 14836"/>
              <a:gd name="T2" fmla="*/ 5898 w 21597"/>
              <a:gd name="T3" fmla="*/ 0 h 14836"/>
              <a:gd name="T4" fmla="*/ 21597 w 21597"/>
              <a:gd name="T5" fmla="*/ 14836 h 148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7" h="14836" fill="none" extrusionOk="0">
                <a:moveTo>
                  <a:pt x="-1" y="14496"/>
                </a:moveTo>
                <a:cubicBezTo>
                  <a:pt x="84" y="9097"/>
                  <a:pt x="2188" y="3925"/>
                  <a:pt x="5898" y="0"/>
                </a:cubicBezTo>
              </a:path>
              <a:path w="21597" h="14836" stroke="0" extrusionOk="0">
                <a:moveTo>
                  <a:pt x="-1" y="14496"/>
                </a:moveTo>
                <a:cubicBezTo>
                  <a:pt x="84" y="9097"/>
                  <a:pt x="2188" y="3925"/>
                  <a:pt x="5898" y="0"/>
                </a:cubicBezTo>
                <a:lnTo>
                  <a:pt x="21597" y="1483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1291" name="Arc 11"/>
          <p:cNvSpPr>
            <a:spLocks/>
          </p:cNvSpPr>
          <p:nvPr/>
        </p:nvSpPr>
        <p:spPr bwMode="auto">
          <a:xfrm rot="5400000" flipH="1" flipV="1">
            <a:off x="2460527" y="2262187"/>
            <a:ext cx="608012" cy="417513"/>
          </a:xfrm>
          <a:custGeom>
            <a:avLst/>
            <a:gdLst>
              <a:gd name="G0" fmla="+- 21597 0 0"/>
              <a:gd name="G1" fmla="+- 14836 0 0"/>
              <a:gd name="G2" fmla="+- 21600 0 0"/>
              <a:gd name="T0" fmla="*/ 0 w 21597"/>
              <a:gd name="T1" fmla="*/ 14497 h 14836"/>
              <a:gd name="T2" fmla="*/ 5898 w 21597"/>
              <a:gd name="T3" fmla="*/ 0 h 14836"/>
              <a:gd name="T4" fmla="*/ 21597 w 21597"/>
              <a:gd name="T5" fmla="*/ 14836 h 148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7" h="14836" fill="none" extrusionOk="0">
                <a:moveTo>
                  <a:pt x="-1" y="14496"/>
                </a:moveTo>
                <a:cubicBezTo>
                  <a:pt x="84" y="9097"/>
                  <a:pt x="2188" y="3925"/>
                  <a:pt x="5898" y="0"/>
                </a:cubicBezTo>
              </a:path>
              <a:path w="21597" h="14836" stroke="0" extrusionOk="0">
                <a:moveTo>
                  <a:pt x="-1" y="14496"/>
                </a:moveTo>
                <a:cubicBezTo>
                  <a:pt x="84" y="9097"/>
                  <a:pt x="2188" y="3925"/>
                  <a:pt x="5898" y="0"/>
                </a:cubicBezTo>
                <a:lnTo>
                  <a:pt x="21597" y="1483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1292" name="Arc 12"/>
          <p:cNvSpPr>
            <a:spLocks/>
          </p:cNvSpPr>
          <p:nvPr/>
        </p:nvSpPr>
        <p:spPr bwMode="auto">
          <a:xfrm rot="8100000" flipH="1" flipV="1">
            <a:off x="2326316" y="2033588"/>
            <a:ext cx="608013" cy="417512"/>
          </a:xfrm>
          <a:custGeom>
            <a:avLst/>
            <a:gdLst>
              <a:gd name="G0" fmla="+- 21597 0 0"/>
              <a:gd name="G1" fmla="+- 14836 0 0"/>
              <a:gd name="G2" fmla="+- 21600 0 0"/>
              <a:gd name="T0" fmla="*/ 0 w 21597"/>
              <a:gd name="T1" fmla="*/ 14497 h 14836"/>
              <a:gd name="T2" fmla="*/ 5898 w 21597"/>
              <a:gd name="T3" fmla="*/ 0 h 14836"/>
              <a:gd name="T4" fmla="*/ 21597 w 21597"/>
              <a:gd name="T5" fmla="*/ 14836 h 148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7" h="14836" fill="none" extrusionOk="0">
                <a:moveTo>
                  <a:pt x="-1" y="14496"/>
                </a:moveTo>
                <a:cubicBezTo>
                  <a:pt x="84" y="9097"/>
                  <a:pt x="2188" y="3925"/>
                  <a:pt x="5898" y="0"/>
                </a:cubicBezTo>
              </a:path>
              <a:path w="21597" h="14836" stroke="0" extrusionOk="0">
                <a:moveTo>
                  <a:pt x="-1" y="14496"/>
                </a:moveTo>
                <a:cubicBezTo>
                  <a:pt x="84" y="9097"/>
                  <a:pt x="2188" y="3925"/>
                  <a:pt x="5898" y="0"/>
                </a:cubicBezTo>
                <a:lnTo>
                  <a:pt x="21597" y="1483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1294" name="Text Box 14"/>
          <p:cNvSpPr txBox="1">
            <a:spLocks noChangeArrowheads="1"/>
          </p:cNvSpPr>
          <p:nvPr/>
        </p:nvSpPr>
        <p:spPr bwMode="auto">
          <a:xfrm>
            <a:off x="4684375" y="5426060"/>
            <a:ext cx="23358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 dirty="0"/>
              <a:t>360 </a:t>
            </a:r>
            <a:r>
              <a:rPr lang="en-US" sz="2800" b="1" dirty="0">
                <a:cs typeface="Arial" charset="0"/>
              </a:rPr>
              <a:t>÷ 4 = 90°</a:t>
            </a:r>
          </a:p>
        </p:txBody>
      </p:sp>
      <p:sp>
        <p:nvSpPr>
          <p:cNvPr id="481295" name="Text Box 15"/>
          <p:cNvSpPr txBox="1">
            <a:spLocks noChangeArrowheads="1"/>
          </p:cNvSpPr>
          <p:nvPr/>
        </p:nvSpPr>
        <p:spPr bwMode="auto">
          <a:xfrm>
            <a:off x="2483768" y="4287838"/>
            <a:ext cx="53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cs typeface="Arial" charset="0"/>
              </a:rPr>
              <a:t>90°</a:t>
            </a:r>
          </a:p>
        </p:txBody>
      </p:sp>
      <p:sp>
        <p:nvSpPr>
          <p:cNvPr id="481296" name="Text Box 16"/>
          <p:cNvSpPr txBox="1">
            <a:spLocks noChangeArrowheads="1"/>
          </p:cNvSpPr>
          <p:nvPr/>
        </p:nvSpPr>
        <p:spPr bwMode="auto">
          <a:xfrm>
            <a:off x="2555776" y="2126184"/>
            <a:ext cx="53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cs typeface="Arial" charset="0"/>
              </a:rPr>
              <a:t>90°</a:t>
            </a:r>
          </a:p>
        </p:txBody>
      </p:sp>
      <p:sp>
        <p:nvSpPr>
          <p:cNvPr id="481297" name="Text Box 17"/>
          <p:cNvSpPr txBox="1">
            <a:spLocks noChangeArrowheads="1"/>
          </p:cNvSpPr>
          <p:nvPr/>
        </p:nvSpPr>
        <p:spPr bwMode="auto">
          <a:xfrm>
            <a:off x="441375" y="2132856"/>
            <a:ext cx="53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cs typeface="Arial" charset="0"/>
              </a:rPr>
              <a:t>90°</a:t>
            </a:r>
          </a:p>
        </p:txBody>
      </p:sp>
      <p:sp>
        <p:nvSpPr>
          <p:cNvPr id="481298" name="Text Box 18"/>
          <p:cNvSpPr txBox="1">
            <a:spLocks noChangeArrowheads="1"/>
          </p:cNvSpPr>
          <p:nvPr/>
        </p:nvSpPr>
        <p:spPr bwMode="auto">
          <a:xfrm>
            <a:off x="467544" y="4264025"/>
            <a:ext cx="53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cs typeface="Arial" charset="0"/>
              </a:rPr>
              <a:t>90°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8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8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8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812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812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81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81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81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81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8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81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81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81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81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8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8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8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8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8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8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81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81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481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812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8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82" grpId="0"/>
      <p:bldP spid="481285" grpId="0" animBg="1"/>
      <p:bldP spid="481286" grpId="0" animBg="1"/>
      <p:bldP spid="481286" grpId="1" animBg="1"/>
      <p:bldP spid="481287" grpId="0" animBg="1"/>
      <p:bldP spid="481288" grpId="0" animBg="1"/>
      <p:bldP spid="481289" grpId="0" animBg="1"/>
      <p:bldP spid="481290" grpId="0" animBg="1"/>
      <p:bldP spid="481291" grpId="0" animBg="1"/>
      <p:bldP spid="481292" grpId="0" animBg="1"/>
      <p:bldP spid="48129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845</Words>
  <Application>Microsoft Office PowerPoint</Application>
  <PresentationFormat>On-screen Show (4:3)</PresentationFormat>
  <Paragraphs>271</Paragraphs>
  <Slides>31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Comic Sans MS</vt:lpstr>
      <vt:lpstr>Times New Roman</vt:lpstr>
      <vt:lpstr>Default Design</vt:lpstr>
      <vt:lpstr>Equation</vt:lpstr>
      <vt:lpstr>Bitmap Image</vt:lpstr>
      <vt:lpstr>PowerPoint Presentation</vt:lpstr>
      <vt:lpstr>PowerPoint Presentation</vt:lpstr>
      <vt:lpstr>PowerPoint Presentation</vt:lpstr>
      <vt:lpstr>PowerPoint Presentation</vt:lpstr>
      <vt:lpstr>Polygon</vt:lpstr>
      <vt:lpstr>POLYGON (REGULAR)</vt:lpstr>
      <vt:lpstr>IRREGULAR POLYGONS</vt:lpstr>
      <vt:lpstr>What do angles in a triangle add up to?</vt:lpstr>
      <vt:lpstr>INTERIOR ANGLES</vt:lpstr>
      <vt:lpstr>INTERIOR ANGLES</vt:lpstr>
      <vt:lpstr>PowerPoint Presentation</vt:lpstr>
      <vt:lpstr>Investigation:  What is the sum of interior angles of a 100 sided shape?</vt:lpstr>
      <vt:lpstr>PowerPoint Presentation</vt:lpstr>
      <vt:lpstr>INTERIOR ANGLES</vt:lpstr>
      <vt:lpstr>PowerPoint Presentation</vt:lpstr>
      <vt:lpstr>Square</vt:lpstr>
      <vt:lpstr> REGULAR PENTAGON</vt:lpstr>
      <vt:lpstr>REGULAR HEXAGON</vt:lpstr>
      <vt:lpstr>PowerPoint Presentation</vt:lpstr>
      <vt:lpstr>EXTERIOR + INTERIOR = 180°</vt:lpstr>
      <vt:lpstr>PowerPoint Presentation</vt:lpstr>
      <vt:lpstr>PowerPoint Presentation</vt:lpstr>
      <vt:lpstr> Example 1 – For this regular hexagon calculate:  a) exterior angle b) interior angle  c) sum of interior angles  </vt:lpstr>
      <vt:lpstr> Example 2 – For this regular pentagon calculate:  a) exterior angle b) interior angle  c) sum of interior angles  </vt:lpstr>
      <vt:lpstr> Example 3 – For this regular octagon calculate:  a) exterior angle b) interior angle  c) sum of interior angles  </vt:lpstr>
      <vt:lpstr> IRREGULAR POLYGON</vt:lpstr>
      <vt:lpstr> IRREGULAR POLYGON</vt:lpstr>
      <vt:lpstr>EXERCISES</vt:lpstr>
      <vt:lpstr>ANGLES – Prior knowledge</vt:lpstr>
      <vt:lpstr>True or False?</vt:lpstr>
      <vt:lpstr>True or False?</vt:lpstr>
    </vt:vector>
  </TitlesOfParts>
  <Company>Tong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28/09/2005</dc:title>
  <dc:creator>pcsetup</dc:creator>
  <cp:lastModifiedBy>GS Westwater</cp:lastModifiedBy>
  <cp:revision>114</cp:revision>
  <dcterms:created xsi:type="dcterms:W3CDTF">2005-09-26T13:00:08Z</dcterms:created>
  <dcterms:modified xsi:type="dcterms:W3CDTF">2013-11-12T09:59:25Z</dcterms:modified>
</cp:coreProperties>
</file>