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794500" cy="9906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07" autoAdjust="0"/>
    <p:restoredTop sz="95422" autoAdjust="0"/>
  </p:normalViewPr>
  <p:slideViewPr>
    <p:cSldViewPr>
      <p:cViewPr varScale="1">
        <p:scale>
          <a:sx n="110" d="100"/>
          <a:sy n="110" d="100"/>
        </p:scale>
        <p:origin x="185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7BFCD8-8C54-4C96-8EEC-621A6D3B983D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05350"/>
            <a:ext cx="5435600" cy="445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7CDFEB-5B8F-413C-A280-B5C2B678AAB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0774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9562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8921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5621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7026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1057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6014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7387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1214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1345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0295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5753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716016" y="-127601"/>
            <a:ext cx="4372736" cy="7155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50" b="1" i="1" dirty="0">
                <a:solidFill>
                  <a:schemeClr val="tx2">
                    <a:lumMod val="60000"/>
                    <a:lumOff val="40000"/>
                    <a:alpha val="35000"/>
                  </a:schemeClr>
                </a:solidFill>
              </a:rPr>
              <a:t>@</a:t>
            </a:r>
            <a:r>
              <a:rPr lang="en-GB" sz="4050" b="1" i="1" dirty="0" err="1">
                <a:solidFill>
                  <a:schemeClr val="tx2">
                    <a:lumMod val="60000"/>
                    <a:lumOff val="40000"/>
                    <a:alpha val="35000"/>
                  </a:schemeClr>
                </a:solidFill>
              </a:rPr>
              <a:t>westiesworkshop</a:t>
            </a:r>
            <a:endParaRPr lang="en-GB" sz="4050" b="1" i="1" dirty="0">
              <a:solidFill>
                <a:schemeClr val="tx2">
                  <a:lumMod val="60000"/>
                  <a:lumOff val="40000"/>
                  <a:alpha val="35000"/>
                </a:schemeClr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5DA498-665A-44B3-B930-DBEAEFF5CD39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1100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14.xml"/><Relationship Id="rId3" Type="http://schemas.openxmlformats.org/officeDocument/2006/relationships/slide" Target="slide1.xml"/><Relationship Id="rId7" Type="http://schemas.openxmlformats.org/officeDocument/2006/relationships/slide" Target="slide11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9.xml"/><Relationship Id="rId5" Type="http://schemas.openxmlformats.org/officeDocument/2006/relationships/slide" Target="slide7.xml"/><Relationship Id="rId4" Type="http://schemas.openxmlformats.org/officeDocument/2006/relationships/slide" Target="slide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slide" Target="slide1.xml"/><Relationship Id="rId4" Type="http://schemas.openxmlformats.org/officeDocument/2006/relationships/slide" Target="slid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slide" Target="slide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slide" Target="slide11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slide" Target="slide1.xml"/><Relationship Id="rId5" Type="http://schemas.openxmlformats.org/officeDocument/2006/relationships/slide" Target="slide11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5" Type="http://schemas.openxmlformats.org/officeDocument/2006/relationships/slide" Target="slide1.xml"/><Relationship Id="rId4" Type="http://schemas.openxmlformats.org/officeDocument/2006/relationships/slide" Target="slide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slide" Target="slide1.xml"/><Relationship Id="rId4" Type="http://schemas.openxmlformats.org/officeDocument/2006/relationships/slide" Target="slide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slide" Target="slide1.xml"/><Relationship Id="rId5" Type="http://schemas.openxmlformats.org/officeDocument/2006/relationships/slide" Target="slide14.x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5" Type="http://schemas.openxmlformats.org/officeDocument/2006/relationships/slide" Target="slide1.xml"/><Relationship Id="rId4" Type="http://schemas.openxmlformats.org/officeDocument/2006/relationships/slide" Target="slide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slide" Target="slide1.xml"/><Relationship Id="rId5" Type="http://schemas.openxmlformats.org/officeDocument/2006/relationships/slide" Target="slide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slide" Target="slide1.xml"/><Relationship Id="rId5" Type="http://schemas.openxmlformats.org/officeDocument/2006/relationships/slide" Target="slide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slide" Target="slide1.xml"/><Relationship Id="rId4" Type="http://schemas.openxmlformats.org/officeDocument/2006/relationships/slide" Target="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slide" Target="slide1.xml"/><Relationship Id="rId4" Type="http://schemas.openxmlformats.org/officeDocument/2006/relationships/slide" Target="slid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slide" Target="slide1.xml"/><Relationship Id="rId4" Type="http://schemas.openxmlformats.org/officeDocument/2006/relationships/slide" Target="slid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slide" Target="slide1.xml"/><Relationship Id="rId4" Type="http://schemas.openxmlformats.org/officeDocument/2006/relationships/slide" Target="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slide" Target="slide1.xml"/><Relationship Id="rId4" Type="http://schemas.openxmlformats.org/officeDocument/2006/relationships/slide" Target="slid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slide" Target="slide1.xml"/><Relationship Id="rId4" Type="http://schemas.openxmlformats.org/officeDocument/2006/relationships/slide" Target="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5205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GB" sz="4800" dirty="0">
                <a:latin typeface="Comic Sans MS" panose="030F0702030302020204" pitchFamily="66" charset="0"/>
              </a:rPr>
              <a:t>Expanding Brackets</a:t>
            </a:r>
          </a:p>
        </p:txBody>
      </p:sp>
      <p:sp>
        <p:nvSpPr>
          <p:cNvPr id="62" name="Rectangle 61">
            <a:hlinkClick r:id="rId2" action="ppaction://hlinksldjump"/>
          </p:cNvPr>
          <p:cNvSpPr/>
          <p:nvPr/>
        </p:nvSpPr>
        <p:spPr>
          <a:xfrm>
            <a:off x="2879920" y="3321040"/>
            <a:ext cx="972000" cy="46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latin typeface="Comic Sans MS" panose="030F0702030302020204" pitchFamily="66" charset="0"/>
              </a:rPr>
              <a:t>SAM </a:t>
            </a:r>
          </a:p>
          <a:p>
            <a:pPr algn="ctr"/>
            <a:r>
              <a:rPr lang="en-GB" sz="1200" b="1" dirty="0" smtClean="0">
                <a:latin typeface="Comic Sans MS" panose="030F0702030302020204" pitchFamily="66" charset="0"/>
              </a:rPr>
              <a:t>1H Q12</a:t>
            </a:r>
            <a:endParaRPr lang="en-GB" sz="1200" b="1" dirty="0">
              <a:latin typeface="Comic Sans MS" panose="030F0702030302020204" pitchFamily="66" charset="0"/>
            </a:endParaRPr>
          </a:p>
        </p:txBody>
      </p:sp>
      <p:sp>
        <p:nvSpPr>
          <p:cNvPr id="68" name="Rectangle 67">
            <a:hlinkClick r:id="rId3" action="ppaction://hlinksldjump"/>
          </p:cNvPr>
          <p:cNvSpPr/>
          <p:nvPr/>
        </p:nvSpPr>
        <p:spPr>
          <a:xfrm>
            <a:off x="1547664" y="35483"/>
            <a:ext cx="190821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Expanding Brackets</a:t>
            </a:r>
          </a:p>
        </p:txBody>
      </p:sp>
      <p:sp>
        <p:nvSpPr>
          <p:cNvPr id="14" name="Rectangle 13">
            <a:hlinkClick r:id="" action="ppaction://noaction"/>
          </p:cNvPr>
          <p:cNvSpPr/>
          <p:nvPr/>
        </p:nvSpPr>
        <p:spPr>
          <a:xfrm>
            <a:off x="107504" y="6438242"/>
            <a:ext cx="1944216" cy="375134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latin typeface="Comic Sans MS" panose="030F0702030302020204" pitchFamily="66" charset="0"/>
              </a:rPr>
              <a:t>Triple Brackets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416058" y="3429998"/>
            <a:ext cx="1152000" cy="297173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1 Marker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6" name="Rectangle 15">
            <a:hlinkClick r:id="rId4" action="ppaction://hlinksldjump"/>
          </p:cNvPr>
          <p:cNvSpPr/>
          <p:nvPr/>
        </p:nvSpPr>
        <p:spPr>
          <a:xfrm>
            <a:off x="4824136" y="2240920"/>
            <a:ext cx="972000" cy="4680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latin typeface="Comic Sans MS" panose="030F0702030302020204" pitchFamily="66" charset="0"/>
              </a:rPr>
              <a:t>May 2017 </a:t>
            </a:r>
          </a:p>
          <a:p>
            <a:pPr algn="ctr"/>
            <a:r>
              <a:rPr lang="en-GB" sz="1200" b="1" dirty="0" smtClean="0">
                <a:latin typeface="Comic Sans MS" panose="030F0702030302020204" pitchFamily="66" charset="0"/>
              </a:rPr>
              <a:t>1H Q26</a:t>
            </a:r>
            <a:endParaRPr lang="en-GB" sz="1200" b="1" dirty="0">
              <a:latin typeface="Comic Sans MS" panose="030F0702030302020204" pitchFamily="66" charset="0"/>
            </a:endParaRPr>
          </a:p>
        </p:txBody>
      </p:sp>
      <p:sp>
        <p:nvSpPr>
          <p:cNvPr id="18" name="Rectangle 17">
            <a:hlinkClick r:id="rId5" action="ppaction://hlinksldjump"/>
          </p:cNvPr>
          <p:cNvSpPr/>
          <p:nvPr/>
        </p:nvSpPr>
        <p:spPr>
          <a:xfrm>
            <a:off x="4824136" y="2781032"/>
            <a:ext cx="972000" cy="468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latin typeface="Comic Sans MS" panose="030F0702030302020204" pitchFamily="66" charset="0"/>
              </a:rPr>
              <a:t>Nov 2017 </a:t>
            </a:r>
          </a:p>
          <a:p>
            <a:pPr algn="ctr"/>
            <a:r>
              <a:rPr lang="en-GB" sz="1200" b="1" dirty="0" smtClean="0">
                <a:latin typeface="Comic Sans MS" panose="030F0702030302020204" pitchFamily="66" charset="0"/>
              </a:rPr>
              <a:t>3H Q5</a:t>
            </a:r>
            <a:endParaRPr lang="en-GB" sz="1200" b="1" dirty="0">
              <a:latin typeface="Comic Sans MS" panose="030F0702030302020204" pitchFamily="66" charset="0"/>
            </a:endParaRPr>
          </a:p>
        </p:txBody>
      </p:sp>
      <p:sp>
        <p:nvSpPr>
          <p:cNvPr id="21" name="Rectangle 20">
            <a:hlinkClick r:id="rId6" action="ppaction://hlinksldjump"/>
          </p:cNvPr>
          <p:cNvSpPr/>
          <p:nvPr/>
        </p:nvSpPr>
        <p:spPr>
          <a:xfrm>
            <a:off x="4824136" y="3321040"/>
            <a:ext cx="972000" cy="468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latin typeface="Comic Sans MS" panose="030F0702030302020204" pitchFamily="66" charset="0"/>
              </a:rPr>
              <a:t>Nov 2017 </a:t>
            </a:r>
          </a:p>
          <a:p>
            <a:pPr algn="ctr"/>
            <a:r>
              <a:rPr lang="en-GB" sz="1200" b="1" dirty="0" smtClean="0">
                <a:latin typeface="Comic Sans MS" panose="030F0702030302020204" pitchFamily="66" charset="0"/>
              </a:rPr>
              <a:t>3H Q18</a:t>
            </a:r>
            <a:endParaRPr lang="en-GB" sz="1200" b="1" dirty="0">
              <a:latin typeface="Comic Sans MS" panose="030F0702030302020204" pitchFamily="66" charset="0"/>
            </a:endParaRPr>
          </a:p>
        </p:txBody>
      </p:sp>
      <p:sp>
        <p:nvSpPr>
          <p:cNvPr id="22" name="Rectangle 21">
            <a:hlinkClick r:id="rId7" action="ppaction://hlinksldjump"/>
          </p:cNvPr>
          <p:cNvSpPr/>
          <p:nvPr/>
        </p:nvSpPr>
        <p:spPr>
          <a:xfrm>
            <a:off x="4824136" y="3861152"/>
            <a:ext cx="972000" cy="468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latin typeface="Comic Sans MS" panose="030F0702030302020204" pitchFamily="66" charset="0"/>
              </a:rPr>
              <a:t>May 2018 </a:t>
            </a:r>
          </a:p>
          <a:p>
            <a:pPr algn="ctr"/>
            <a:r>
              <a:rPr lang="en-GB" sz="1200" b="1" dirty="0">
                <a:latin typeface="Comic Sans MS" panose="030F0702030302020204" pitchFamily="66" charset="0"/>
              </a:rPr>
              <a:t>1</a:t>
            </a:r>
            <a:r>
              <a:rPr lang="en-GB" sz="1200" b="1" dirty="0" smtClean="0">
                <a:latin typeface="Comic Sans MS" panose="030F0702030302020204" pitchFamily="66" charset="0"/>
              </a:rPr>
              <a:t>H Q29</a:t>
            </a:r>
            <a:endParaRPr lang="en-GB" sz="1200" b="1" dirty="0">
              <a:latin typeface="Comic Sans MS" panose="030F0702030302020204" pitchFamily="66" charset="0"/>
            </a:endParaRPr>
          </a:p>
        </p:txBody>
      </p:sp>
      <p:sp>
        <p:nvSpPr>
          <p:cNvPr id="23" name="Rectangle 22">
            <a:hlinkClick r:id="rId8" action="ppaction://hlinksldjump"/>
          </p:cNvPr>
          <p:cNvSpPr/>
          <p:nvPr/>
        </p:nvSpPr>
        <p:spPr>
          <a:xfrm>
            <a:off x="4824136" y="4401160"/>
            <a:ext cx="972000" cy="468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latin typeface="Comic Sans MS" panose="030F0702030302020204" pitchFamily="66" charset="0"/>
              </a:rPr>
              <a:t>Nov 2018 </a:t>
            </a:r>
          </a:p>
          <a:p>
            <a:pPr algn="ctr"/>
            <a:r>
              <a:rPr lang="en-GB" sz="1200" b="1" dirty="0">
                <a:latin typeface="Comic Sans MS" panose="030F0702030302020204" pitchFamily="66" charset="0"/>
              </a:rPr>
              <a:t>2</a:t>
            </a:r>
            <a:r>
              <a:rPr lang="en-GB" sz="1200" b="1" dirty="0" smtClean="0">
                <a:latin typeface="Comic Sans MS" panose="030F0702030302020204" pitchFamily="66" charset="0"/>
              </a:rPr>
              <a:t>H Q7</a:t>
            </a:r>
            <a:endParaRPr lang="en-GB" sz="12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8299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1545" y="404664"/>
            <a:ext cx="5680910" cy="6336704"/>
          </a:xfrm>
          <a:prstGeom prst="rect">
            <a:avLst/>
          </a:prstGeom>
        </p:spPr>
      </p:pic>
      <p:sp>
        <p:nvSpPr>
          <p:cNvPr id="23" name="Rectangle 22"/>
          <p:cNvSpPr/>
          <p:nvPr/>
        </p:nvSpPr>
        <p:spPr>
          <a:xfrm>
            <a:off x="1731544" y="404664"/>
            <a:ext cx="5680911" cy="63367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</a:t>
            </a:r>
          </a:p>
        </p:txBody>
      </p:sp>
      <p:pic>
        <p:nvPicPr>
          <p:cNvPr id="12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11" name="Rectangle 10">
            <a:hlinkClick r:id="rId4" action="ppaction://hlinksldjump"/>
          </p:cNvPr>
          <p:cNvSpPr/>
          <p:nvPr/>
        </p:nvSpPr>
        <p:spPr>
          <a:xfrm>
            <a:off x="3923928" y="35482"/>
            <a:ext cx="1943976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2017 3H Q18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4" name="Straight Arrow Connector 13"/>
          <p:cNvCxnSpPr>
            <a:stCxn id="18" idx="3"/>
            <a:endCxn id="11" idx="1"/>
          </p:cNvCxnSpPr>
          <p:nvPr/>
        </p:nvCxnSpPr>
        <p:spPr>
          <a:xfrm flipV="1">
            <a:off x="3455876" y="184069"/>
            <a:ext cx="468052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hlinkClick r:id="rId5" action="ppaction://hlinksldjump"/>
          </p:cNvPr>
          <p:cNvSpPr/>
          <p:nvPr/>
        </p:nvSpPr>
        <p:spPr>
          <a:xfrm>
            <a:off x="1547664" y="35483"/>
            <a:ext cx="190821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Expanding Brackets</a:t>
            </a:r>
          </a:p>
        </p:txBody>
      </p:sp>
    </p:spTree>
    <p:extLst>
      <p:ext uri="{BB962C8B-B14F-4D97-AF65-F5344CB8AC3E}">
        <p14:creationId xmlns:p14="http://schemas.microsoft.com/office/powerpoint/2010/main" val="4165865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grpSp>
        <p:nvGrpSpPr>
          <p:cNvPr id="16" name="Group 15"/>
          <p:cNvGrpSpPr/>
          <p:nvPr/>
        </p:nvGrpSpPr>
        <p:grpSpPr>
          <a:xfrm>
            <a:off x="107504" y="368660"/>
            <a:ext cx="648072" cy="648072"/>
            <a:chOff x="107504" y="368660"/>
            <a:chExt cx="648072" cy="648072"/>
          </a:xfrm>
        </p:grpSpPr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504" y="368660"/>
              <a:ext cx="648072" cy="648072"/>
            </a:xfrm>
            <a:prstGeom prst="rect">
              <a:avLst/>
            </a:prstGeom>
          </p:spPr>
        </p:pic>
        <p:cxnSp>
          <p:nvCxnSpPr>
            <p:cNvPr id="19" name="Straight Connector 18"/>
            <p:cNvCxnSpPr/>
            <p:nvPr/>
          </p:nvCxnSpPr>
          <p:spPr>
            <a:xfrm flipV="1">
              <a:off x="107504" y="368660"/>
              <a:ext cx="648072" cy="648072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03648" y="502219"/>
            <a:ext cx="6336704" cy="521263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03648" y="5725954"/>
            <a:ext cx="6336704" cy="727382"/>
          </a:xfrm>
          <a:prstGeom prst="rect">
            <a:avLst/>
          </a:prstGeom>
        </p:spPr>
      </p:pic>
      <p:sp>
        <p:nvSpPr>
          <p:cNvPr id="17" name="Rectangle 16">
            <a:hlinkClick r:id="rId6" action="ppaction://hlinksldjump"/>
          </p:cNvPr>
          <p:cNvSpPr/>
          <p:nvPr/>
        </p:nvSpPr>
        <p:spPr>
          <a:xfrm>
            <a:off x="3923928" y="35482"/>
            <a:ext cx="1943976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May 2018 1H Q29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0" name="Straight Arrow Connector 19"/>
          <p:cNvCxnSpPr>
            <a:stCxn id="25" idx="3"/>
            <a:endCxn id="17" idx="1"/>
          </p:cNvCxnSpPr>
          <p:nvPr/>
        </p:nvCxnSpPr>
        <p:spPr>
          <a:xfrm flipV="1">
            <a:off x="3455876" y="184069"/>
            <a:ext cx="468052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>
            <a:hlinkClick r:id="rId7" action="ppaction://hlinksldjump"/>
          </p:cNvPr>
          <p:cNvSpPr/>
          <p:nvPr/>
        </p:nvSpPr>
        <p:spPr>
          <a:xfrm>
            <a:off x="1547664" y="35483"/>
            <a:ext cx="190821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Expanding Brackets</a:t>
            </a:r>
          </a:p>
        </p:txBody>
      </p:sp>
    </p:spTree>
    <p:extLst>
      <p:ext uri="{BB962C8B-B14F-4D97-AF65-F5344CB8AC3E}">
        <p14:creationId xmlns:p14="http://schemas.microsoft.com/office/powerpoint/2010/main" val="3195531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3688" y="401158"/>
            <a:ext cx="6048672" cy="6124186"/>
          </a:xfrm>
          <a:prstGeom prst="rect">
            <a:avLst/>
          </a:prstGeom>
        </p:spPr>
      </p:pic>
      <p:sp>
        <p:nvSpPr>
          <p:cNvPr id="31" name="Rectangle 30"/>
          <p:cNvSpPr/>
          <p:nvPr/>
        </p:nvSpPr>
        <p:spPr>
          <a:xfrm>
            <a:off x="1763688" y="404663"/>
            <a:ext cx="6048672" cy="61206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</a:t>
            </a:r>
          </a:p>
        </p:txBody>
      </p:sp>
      <p:pic>
        <p:nvPicPr>
          <p:cNvPr id="6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pic>
        <p:nvPicPr>
          <p:cNvPr id="21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71600" y="5903486"/>
            <a:ext cx="1296144" cy="861935"/>
          </a:xfrm>
          <a:prstGeom prst="rect">
            <a:avLst/>
          </a:prstGeom>
          <a:noFill/>
        </p:spPr>
      </p:pic>
      <p:sp>
        <p:nvSpPr>
          <p:cNvPr id="14" name="Rectangle 13">
            <a:hlinkClick r:id="rId5" action="ppaction://hlinksldjump"/>
          </p:cNvPr>
          <p:cNvSpPr/>
          <p:nvPr/>
        </p:nvSpPr>
        <p:spPr>
          <a:xfrm>
            <a:off x="3923928" y="35482"/>
            <a:ext cx="1943976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May 2018 1H Q29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6" name="Straight Arrow Connector 15"/>
          <p:cNvCxnSpPr>
            <a:stCxn id="20" idx="3"/>
            <a:endCxn id="14" idx="1"/>
          </p:cNvCxnSpPr>
          <p:nvPr/>
        </p:nvCxnSpPr>
        <p:spPr>
          <a:xfrm flipV="1">
            <a:off x="3455876" y="184069"/>
            <a:ext cx="468052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>
            <a:hlinkClick r:id="rId6" action="ppaction://hlinksldjump"/>
          </p:cNvPr>
          <p:cNvSpPr/>
          <p:nvPr/>
        </p:nvSpPr>
        <p:spPr>
          <a:xfrm>
            <a:off x="1547664" y="35483"/>
            <a:ext cx="190821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Expanding Brackets</a:t>
            </a:r>
          </a:p>
        </p:txBody>
      </p:sp>
    </p:spTree>
    <p:extLst>
      <p:ext uri="{BB962C8B-B14F-4D97-AF65-F5344CB8AC3E}">
        <p14:creationId xmlns:p14="http://schemas.microsoft.com/office/powerpoint/2010/main" val="269820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</p:childTnLst>
        </p:cTn>
      </p:par>
    </p:tnLst>
    <p:bldLst>
      <p:bldP spid="3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59" y="1052736"/>
            <a:ext cx="7920882" cy="3871540"/>
          </a:xfrm>
          <a:prstGeom prst="rect">
            <a:avLst/>
          </a:prstGeom>
        </p:spPr>
      </p:pic>
      <p:sp>
        <p:nvSpPr>
          <p:cNvPr id="31" name="Rectangle 30"/>
          <p:cNvSpPr/>
          <p:nvPr/>
        </p:nvSpPr>
        <p:spPr>
          <a:xfrm>
            <a:off x="611559" y="1052734"/>
            <a:ext cx="7920881" cy="38715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B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pic>
        <p:nvPicPr>
          <p:cNvPr id="6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11" name="Rectangle 10">
            <a:hlinkClick r:id="rId4" action="ppaction://hlinksldjump"/>
          </p:cNvPr>
          <p:cNvSpPr/>
          <p:nvPr/>
        </p:nvSpPr>
        <p:spPr>
          <a:xfrm>
            <a:off x="3923928" y="35482"/>
            <a:ext cx="1943976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May 2018 1H Q29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4" name="Straight Arrow Connector 13"/>
          <p:cNvCxnSpPr>
            <a:stCxn id="17" idx="3"/>
            <a:endCxn id="11" idx="1"/>
          </p:cNvCxnSpPr>
          <p:nvPr/>
        </p:nvCxnSpPr>
        <p:spPr>
          <a:xfrm flipV="1">
            <a:off x="3455876" y="184069"/>
            <a:ext cx="468052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>
            <a:hlinkClick r:id="rId5" action="ppaction://hlinksldjump"/>
          </p:cNvPr>
          <p:cNvSpPr/>
          <p:nvPr/>
        </p:nvSpPr>
        <p:spPr>
          <a:xfrm>
            <a:off x="1547664" y="35483"/>
            <a:ext cx="190821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Expanding Brackets</a:t>
            </a:r>
          </a:p>
        </p:txBody>
      </p:sp>
    </p:spTree>
    <p:extLst>
      <p:ext uri="{BB962C8B-B14F-4D97-AF65-F5344CB8AC3E}">
        <p14:creationId xmlns:p14="http://schemas.microsoft.com/office/powerpoint/2010/main" val="1047205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</p:childTnLst>
        </p:cTn>
      </p:par>
    </p:tnLst>
    <p:bldLst>
      <p:bldP spid="3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68660"/>
            <a:ext cx="648072" cy="648072"/>
          </a:xfrm>
          <a:prstGeom prst="rect">
            <a:avLst/>
          </a:prstGeom>
        </p:spPr>
      </p:pic>
      <p:sp>
        <p:nvSpPr>
          <p:cNvPr id="17" name="Rectangle 16">
            <a:hlinkClick r:id="rId4" action="ppaction://hlinksldjump"/>
          </p:cNvPr>
          <p:cNvSpPr/>
          <p:nvPr/>
        </p:nvSpPr>
        <p:spPr>
          <a:xfrm>
            <a:off x="3923928" y="35482"/>
            <a:ext cx="1943976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2018 2H Q7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0" name="Straight Arrow Connector 19"/>
          <p:cNvCxnSpPr>
            <a:stCxn id="25" idx="3"/>
            <a:endCxn id="17" idx="1"/>
          </p:cNvCxnSpPr>
          <p:nvPr/>
        </p:nvCxnSpPr>
        <p:spPr>
          <a:xfrm flipV="1">
            <a:off x="3455876" y="184069"/>
            <a:ext cx="468052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>
            <a:hlinkClick r:id="rId5" action="ppaction://hlinksldjump"/>
          </p:cNvPr>
          <p:cNvSpPr/>
          <p:nvPr/>
        </p:nvSpPr>
        <p:spPr>
          <a:xfrm>
            <a:off x="1547664" y="35483"/>
            <a:ext cx="190821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Expanding Brackets</a:t>
            </a:r>
          </a:p>
        </p:txBody>
      </p:sp>
      <p:sp>
        <p:nvSpPr>
          <p:cNvPr id="3" name="Rectangle 2"/>
          <p:cNvSpPr/>
          <p:nvPr/>
        </p:nvSpPr>
        <p:spPr>
          <a:xfrm>
            <a:off x="323528" y="1340768"/>
            <a:ext cx="856895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Work out the values of </a:t>
            </a:r>
            <a:r>
              <a:rPr lang="en-GB" i="1" dirty="0">
                <a:solidFill>
                  <a:srgbClr val="000000"/>
                </a:solidFill>
                <a:latin typeface="Times New Roman" panose="02020603050405020304" pitchFamily="18" charset="0"/>
              </a:rPr>
              <a:t>a </a:t>
            </a:r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and </a:t>
            </a:r>
            <a:r>
              <a:rPr lang="en-GB" i="1" dirty="0">
                <a:solidFill>
                  <a:srgbClr val="000000"/>
                </a:solidFill>
                <a:latin typeface="Times New Roman" panose="02020603050405020304" pitchFamily="18" charset="0"/>
              </a:rPr>
              <a:t>b </a:t>
            </a:r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in the identity </a:t>
            </a:r>
            <a:endParaRPr lang="en-GB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en-GB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n-GB" dirty="0" smtClean="0">
                <a:solidFill>
                  <a:srgbClr val="000000"/>
                </a:solidFill>
                <a:latin typeface="Arial" panose="020B0604020202020204" pitchFamily="34" charset="0"/>
              </a:rPr>
              <a:t>	5(7</a:t>
            </a:r>
            <a:r>
              <a:rPr lang="en-GB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x </a:t>
            </a:r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+ 8) + 3(2</a:t>
            </a:r>
            <a:r>
              <a:rPr lang="en-GB" i="1" dirty="0">
                <a:solidFill>
                  <a:srgbClr val="000000"/>
                </a:solidFill>
                <a:latin typeface="Times New Roman" panose="02020603050405020304" pitchFamily="18" charset="0"/>
              </a:rPr>
              <a:t>x </a:t>
            </a:r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+ </a:t>
            </a:r>
            <a:r>
              <a:rPr lang="en-GB" i="1" dirty="0">
                <a:solidFill>
                  <a:srgbClr val="000000"/>
                </a:solidFill>
                <a:latin typeface="Times New Roman" panose="02020603050405020304" pitchFamily="18" charset="0"/>
              </a:rPr>
              <a:t>b</a:t>
            </a:r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) ≡ </a:t>
            </a:r>
            <a:r>
              <a:rPr lang="en-GB" i="1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ax</a:t>
            </a:r>
            <a:r>
              <a:rPr lang="en-GB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+ </a:t>
            </a:r>
            <a:r>
              <a:rPr lang="en-GB" dirty="0" smtClean="0">
                <a:solidFill>
                  <a:srgbClr val="000000"/>
                </a:solidFill>
                <a:latin typeface="Arial" panose="020B0604020202020204" pitchFamily="34" charset="0"/>
              </a:rPr>
              <a:t>13</a:t>
            </a:r>
            <a:endParaRPr lang="en-GB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en-GB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r"/>
            <a:r>
              <a:rPr lang="en-GB" b="1" dirty="0">
                <a:solidFill>
                  <a:srgbClr val="000000"/>
                </a:solidFill>
                <a:latin typeface="Arial" panose="020B0604020202020204" pitchFamily="34" charset="0"/>
              </a:rPr>
              <a:t>[4 marks</a:t>
            </a:r>
            <a:r>
              <a:rPr lang="en-GB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]</a:t>
            </a:r>
            <a:endParaRPr lang="en-GB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1210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3608" y="404664"/>
            <a:ext cx="7090504" cy="5786584"/>
          </a:xfrm>
          <a:prstGeom prst="rect">
            <a:avLst/>
          </a:prstGeom>
        </p:spPr>
      </p:pic>
      <p:sp>
        <p:nvSpPr>
          <p:cNvPr id="31" name="Rectangle 30"/>
          <p:cNvSpPr/>
          <p:nvPr/>
        </p:nvSpPr>
        <p:spPr>
          <a:xfrm>
            <a:off x="1043608" y="404663"/>
            <a:ext cx="7090504" cy="57865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</a:t>
            </a:r>
          </a:p>
        </p:txBody>
      </p:sp>
      <p:pic>
        <p:nvPicPr>
          <p:cNvPr id="6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pic>
        <p:nvPicPr>
          <p:cNvPr id="21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71600" y="5903486"/>
            <a:ext cx="1296144" cy="861935"/>
          </a:xfrm>
          <a:prstGeom prst="rect">
            <a:avLst/>
          </a:prstGeom>
          <a:noFill/>
        </p:spPr>
      </p:pic>
      <p:sp>
        <p:nvSpPr>
          <p:cNvPr id="13" name="Rectangle 12">
            <a:hlinkClick r:id="rId5" action="ppaction://hlinksldjump"/>
          </p:cNvPr>
          <p:cNvSpPr/>
          <p:nvPr/>
        </p:nvSpPr>
        <p:spPr>
          <a:xfrm>
            <a:off x="3923928" y="35482"/>
            <a:ext cx="1943976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2018 2H Q7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5" name="Straight Arrow Connector 14"/>
          <p:cNvCxnSpPr>
            <a:stCxn id="19" idx="3"/>
            <a:endCxn id="13" idx="1"/>
          </p:cNvCxnSpPr>
          <p:nvPr/>
        </p:nvCxnSpPr>
        <p:spPr>
          <a:xfrm flipV="1">
            <a:off x="3455876" y="184069"/>
            <a:ext cx="468052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>
            <a:hlinkClick r:id="rId6" action="ppaction://hlinksldjump"/>
          </p:cNvPr>
          <p:cNvSpPr/>
          <p:nvPr/>
        </p:nvSpPr>
        <p:spPr>
          <a:xfrm>
            <a:off x="1547664" y="35483"/>
            <a:ext cx="190821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Expanding Brackets</a:t>
            </a:r>
          </a:p>
        </p:txBody>
      </p:sp>
    </p:spTree>
    <p:extLst>
      <p:ext uri="{BB962C8B-B14F-4D97-AF65-F5344CB8AC3E}">
        <p14:creationId xmlns:p14="http://schemas.microsoft.com/office/powerpoint/2010/main" val="931854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</p:childTnLst>
        </p:cTn>
      </p:par>
    </p:tnLst>
    <p:bldLst>
      <p:bldP spid="3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5" y="476672"/>
            <a:ext cx="8208910" cy="5453240"/>
          </a:xfrm>
          <a:prstGeom prst="rect">
            <a:avLst/>
          </a:prstGeom>
        </p:spPr>
      </p:pic>
      <p:sp>
        <p:nvSpPr>
          <p:cNvPr id="31" name="Rectangle 30"/>
          <p:cNvSpPr/>
          <p:nvPr/>
        </p:nvSpPr>
        <p:spPr>
          <a:xfrm>
            <a:off x="467545" y="476672"/>
            <a:ext cx="8208910" cy="54532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B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pic>
        <p:nvPicPr>
          <p:cNvPr id="6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12" name="Rectangle 11">
            <a:hlinkClick r:id="rId4" action="ppaction://hlinksldjump"/>
          </p:cNvPr>
          <p:cNvSpPr/>
          <p:nvPr/>
        </p:nvSpPr>
        <p:spPr>
          <a:xfrm>
            <a:off x="3923928" y="35482"/>
            <a:ext cx="1943976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2018 2H Q7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3" name="Straight Arrow Connector 12"/>
          <p:cNvCxnSpPr>
            <a:stCxn id="18" idx="3"/>
            <a:endCxn id="12" idx="1"/>
          </p:cNvCxnSpPr>
          <p:nvPr/>
        </p:nvCxnSpPr>
        <p:spPr>
          <a:xfrm flipV="1">
            <a:off x="3455876" y="184069"/>
            <a:ext cx="468052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hlinkClick r:id="rId5" action="ppaction://hlinksldjump"/>
          </p:cNvPr>
          <p:cNvSpPr/>
          <p:nvPr/>
        </p:nvSpPr>
        <p:spPr>
          <a:xfrm>
            <a:off x="1547664" y="35483"/>
            <a:ext cx="190821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Expanding Brackets</a:t>
            </a:r>
          </a:p>
        </p:txBody>
      </p:sp>
    </p:spTree>
    <p:extLst>
      <p:ext uri="{BB962C8B-B14F-4D97-AF65-F5344CB8AC3E}">
        <p14:creationId xmlns:p14="http://schemas.microsoft.com/office/powerpoint/2010/main" val="262051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</p:childTnLst>
        </p:cTn>
      </p:par>
    </p:tnLst>
    <p:bldLst>
      <p:bldP spid="3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3949" y="481241"/>
            <a:ext cx="6996102" cy="6290326"/>
          </a:xfrm>
          <a:prstGeom prst="rect">
            <a:avLst/>
          </a:prstGeom>
        </p:spPr>
      </p:pic>
      <p:pic>
        <p:nvPicPr>
          <p:cNvPr id="16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grpSp>
        <p:nvGrpSpPr>
          <p:cNvPr id="11" name="Group 10"/>
          <p:cNvGrpSpPr/>
          <p:nvPr/>
        </p:nvGrpSpPr>
        <p:grpSpPr>
          <a:xfrm>
            <a:off x="107504" y="368660"/>
            <a:ext cx="648072" cy="648072"/>
            <a:chOff x="107504" y="368660"/>
            <a:chExt cx="648072" cy="648072"/>
          </a:xfrm>
        </p:grpSpPr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504" y="368660"/>
              <a:ext cx="648072" cy="648072"/>
            </a:xfrm>
            <a:prstGeom prst="rect">
              <a:avLst/>
            </a:prstGeom>
          </p:spPr>
        </p:pic>
        <p:cxnSp>
          <p:nvCxnSpPr>
            <p:cNvPr id="13" name="Straight Connector 12"/>
            <p:cNvCxnSpPr/>
            <p:nvPr/>
          </p:nvCxnSpPr>
          <p:spPr>
            <a:xfrm flipV="1">
              <a:off x="107504" y="368660"/>
              <a:ext cx="648072" cy="648072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Rectangle 13">
            <a:hlinkClick r:id="rId5" action="ppaction://hlinksldjump"/>
          </p:cNvPr>
          <p:cNvSpPr/>
          <p:nvPr/>
        </p:nvSpPr>
        <p:spPr>
          <a:xfrm>
            <a:off x="3923928" y="35482"/>
            <a:ext cx="1943976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SAM 1H Q12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5" name="Straight Arrow Connector 14"/>
          <p:cNvCxnSpPr>
            <a:stCxn id="18" idx="3"/>
            <a:endCxn id="14" idx="1"/>
          </p:cNvCxnSpPr>
          <p:nvPr/>
        </p:nvCxnSpPr>
        <p:spPr>
          <a:xfrm flipV="1">
            <a:off x="3455876" y="184069"/>
            <a:ext cx="468052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hlinkClick r:id="rId6" action="ppaction://hlinksldjump"/>
          </p:cNvPr>
          <p:cNvSpPr/>
          <p:nvPr/>
        </p:nvSpPr>
        <p:spPr>
          <a:xfrm>
            <a:off x="1547664" y="35483"/>
            <a:ext cx="190821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Expanding Brackets</a:t>
            </a:r>
          </a:p>
        </p:txBody>
      </p:sp>
    </p:spTree>
    <p:extLst>
      <p:ext uri="{BB962C8B-B14F-4D97-AF65-F5344CB8AC3E}">
        <p14:creationId xmlns:p14="http://schemas.microsoft.com/office/powerpoint/2010/main" val="3331685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34" y="658678"/>
            <a:ext cx="4171966" cy="457052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98823" y="658677"/>
            <a:ext cx="4149641" cy="4570524"/>
          </a:xfrm>
          <a:prstGeom prst="rect">
            <a:avLst/>
          </a:prstGeom>
        </p:spPr>
      </p:pic>
      <p:sp>
        <p:nvSpPr>
          <p:cNvPr id="23" name="Rectangle 22"/>
          <p:cNvSpPr/>
          <p:nvPr/>
        </p:nvSpPr>
        <p:spPr>
          <a:xfrm>
            <a:off x="400033" y="658676"/>
            <a:ext cx="8348431" cy="45705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</a:t>
            </a:r>
          </a:p>
        </p:txBody>
      </p:sp>
      <p:pic>
        <p:nvPicPr>
          <p:cNvPr id="12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13" name="Rectangle 12">
            <a:hlinkClick r:id="rId5" action="ppaction://hlinksldjump"/>
          </p:cNvPr>
          <p:cNvSpPr/>
          <p:nvPr/>
        </p:nvSpPr>
        <p:spPr>
          <a:xfrm>
            <a:off x="3923928" y="35482"/>
            <a:ext cx="1943976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SAM 1H Q12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6" name="Straight Arrow Connector 15"/>
          <p:cNvCxnSpPr>
            <a:stCxn id="20" idx="3"/>
            <a:endCxn id="13" idx="1"/>
          </p:cNvCxnSpPr>
          <p:nvPr/>
        </p:nvCxnSpPr>
        <p:spPr>
          <a:xfrm flipV="1">
            <a:off x="3455876" y="184069"/>
            <a:ext cx="468052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>
            <a:hlinkClick r:id="rId6" action="ppaction://hlinksldjump"/>
          </p:cNvPr>
          <p:cNvSpPr/>
          <p:nvPr/>
        </p:nvSpPr>
        <p:spPr>
          <a:xfrm>
            <a:off x="1547664" y="35483"/>
            <a:ext cx="190821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Expanding Brackets</a:t>
            </a:r>
          </a:p>
        </p:txBody>
      </p:sp>
    </p:spTree>
    <p:extLst>
      <p:ext uri="{BB962C8B-B14F-4D97-AF65-F5344CB8AC3E}">
        <p14:creationId xmlns:p14="http://schemas.microsoft.com/office/powerpoint/2010/main" val="878867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grpSp>
        <p:nvGrpSpPr>
          <p:cNvPr id="11" name="Group 10"/>
          <p:cNvGrpSpPr/>
          <p:nvPr/>
        </p:nvGrpSpPr>
        <p:grpSpPr>
          <a:xfrm>
            <a:off x="107504" y="368660"/>
            <a:ext cx="648072" cy="648072"/>
            <a:chOff x="107504" y="368660"/>
            <a:chExt cx="648072" cy="648072"/>
          </a:xfrm>
        </p:grpSpPr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504" y="368660"/>
              <a:ext cx="648072" cy="648072"/>
            </a:xfrm>
            <a:prstGeom prst="rect">
              <a:avLst/>
            </a:prstGeom>
          </p:spPr>
        </p:pic>
        <p:cxnSp>
          <p:nvCxnSpPr>
            <p:cNvPr id="13" name="Straight Connector 12"/>
            <p:cNvCxnSpPr/>
            <p:nvPr/>
          </p:nvCxnSpPr>
          <p:spPr>
            <a:xfrm flipV="1">
              <a:off x="107504" y="368660"/>
              <a:ext cx="648072" cy="648072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Rectangle 13">
            <a:hlinkClick r:id="rId4" action="ppaction://hlinksldjump"/>
          </p:cNvPr>
          <p:cNvSpPr/>
          <p:nvPr/>
        </p:nvSpPr>
        <p:spPr>
          <a:xfrm>
            <a:off x="3923928" y="35482"/>
            <a:ext cx="1943976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May 2017 1H Q26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5" name="Straight Arrow Connector 14"/>
          <p:cNvCxnSpPr>
            <a:stCxn id="18" idx="3"/>
            <a:endCxn id="14" idx="1"/>
          </p:cNvCxnSpPr>
          <p:nvPr/>
        </p:nvCxnSpPr>
        <p:spPr>
          <a:xfrm flipV="1">
            <a:off x="3455876" y="184069"/>
            <a:ext cx="468052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hlinkClick r:id="rId5" action="ppaction://hlinksldjump"/>
          </p:cNvPr>
          <p:cNvSpPr/>
          <p:nvPr/>
        </p:nvSpPr>
        <p:spPr>
          <a:xfrm>
            <a:off x="1547664" y="35483"/>
            <a:ext cx="190821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Expanding Brackets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51520" y="1988840"/>
            <a:ext cx="8640960" cy="625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4273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9672" y="400874"/>
            <a:ext cx="7344816" cy="5939786"/>
          </a:xfrm>
          <a:prstGeom prst="rect">
            <a:avLst/>
          </a:prstGeom>
        </p:spPr>
      </p:pic>
      <p:sp>
        <p:nvSpPr>
          <p:cNvPr id="23" name="Rectangle 22"/>
          <p:cNvSpPr/>
          <p:nvPr/>
        </p:nvSpPr>
        <p:spPr>
          <a:xfrm>
            <a:off x="1619672" y="400874"/>
            <a:ext cx="7344816" cy="59397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</a:t>
            </a:r>
          </a:p>
        </p:txBody>
      </p:sp>
      <p:pic>
        <p:nvPicPr>
          <p:cNvPr id="12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14" name="Rectangle 13">
            <a:hlinkClick r:id="rId4" action="ppaction://hlinksldjump"/>
          </p:cNvPr>
          <p:cNvSpPr/>
          <p:nvPr/>
        </p:nvSpPr>
        <p:spPr>
          <a:xfrm>
            <a:off x="3923928" y="35482"/>
            <a:ext cx="1943976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May 2017 1H Q26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5" name="Straight Arrow Connector 14"/>
          <p:cNvCxnSpPr>
            <a:stCxn id="19" idx="3"/>
            <a:endCxn id="14" idx="1"/>
          </p:cNvCxnSpPr>
          <p:nvPr/>
        </p:nvCxnSpPr>
        <p:spPr>
          <a:xfrm flipV="1">
            <a:off x="3455876" y="184069"/>
            <a:ext cx="468052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>
            <a:hlinkClick r:id="rId5" action="ppaction://hlinksldjump"/>
          </p:cNvPr>
          <p:cNvSpPr/>
          <p:nvPr/>
        </p:nvSpPr>
        <p:spPr>
          <a:xfrm>
            <a:off x="1547664" y="35483"/>
            <a:ext cx="190821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Expanding Brackets</a:t>
            </a:r>
          </a:p>
        </p:txBody>
      </p:sp>
      <p:pic>
        <p:nvPicPr>
          <p:cNvPr id="24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43608" y="5903486"/>
            <a:ext cx="1296144" cy="86193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88315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1" y="1196753"/>
            <a:ext cx="7920878" cy="3614898"/>
          </a:xfrm>
          <a:prstGeom prst="rect">
            <a:avLst/>
          </a:prstGeom>
        </p:spPr>
      </p:pic>
      <p:sp>
        <p:nvSpPr>
          <p:cNvPr id="23" name="Rectangle 22"/>
          <p:cNvSpPr/>
          <p:nvPr/>
        </p:nvSpPr>
        <p:spPr>
          <a:xfrm>
            <a:off x="611562" y="1196752"/>
            <a:ext cx="7920878" cy="36148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A notes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pic>
        <p:nvPicPr>
          <p:cNvPr id="12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14" name="Rectangle 13">
            <a:hlinkClick r:id="rId4" action="ppaction://hlinksldjump"/>
          </p:cNvPr>
          <p:cNvSpPr/>
          <p:nvPr/>
        </p:nvSpPr>
        <p:spPr>
          <a:xfrm>
            <a:off x="3923928" y="35482"/>
            <a:ext cx="1943976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May 2017 1H Q26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5" name="Straight Arrow Connector 14"/>
          <p:cNvCxnSpPr>
            <a:stCxn id="19" idx="3"/>
            <a:endCxn id="14" idx="1"/>
          </p:cNvCxnSpPr>
          <p:nvPr/>
        </p:nvCxnSpPr>
        <p:spPr>
          <a:xfrm flipV="1">
            <a:off x="3455876" y="184069"/>
            <a:ext cx="468052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>
            <a:hlinkClick r:id="rId5" action="ppaction://hlinksldjump"/>
          </p:cNvPr>
          <p:cNvSpPr/>
          <p:nvPr/>
        </p:nvSpPr>
        <p:spPr>
          <a:xfrm>
            <a:off x="1547664" y="35483"/>
            <a:ext cx="190821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Expanding Brackets</a:t>
            </a:r>
          </a:p>
        </p:txBody>
      </p:sp>
    </p:spTree>
    <p:extLst>
      <p:ext uri="{BB962C8B-B14F-4D97-AF65-F5344CB8AC3E}">
        <p14:creationId xmlns:p14="http://schemas.microsoft.com/office/powerpoint/2010/main" val="2988755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68660"/>
            <a:ext cx="648072" cy="648072"/>
          </a:xfrm>
          <a:prstGeom prst="rect">
            <a:avLst/>
          </a:prstGeom>
        </p:spPr>
      </p:pic>
      <p:sp>
        <p:nvSpPr>
          <p:cNvPr id="14" name="Rectangle 13">
            <a:hlinkClick r:id="rId4" action="ppaction://hlinksldjump"/>
          </p:cNvPr>
          <p:cNvSpPr/>
          <p:nvPr/>
        </p:nvSpPr>
        <p:spPr>
          <a:xfrm>
            <a:off x="3923928" y="35482"/>
            <a:ext cx="1943976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2017 3H Q5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5" name="Straight Arrow Connector 14"/>
          <p:cNvCxnSpPr>
            <a:stCxn id="18" idx="3"/>
            <a:endCxn id="14" idx="1"/>
          </p:cNvCxnSpPr>
          <p:nvPr/>
        </p:nvCxnSpPr>
        <p:spPr>
          <a:xfrm flipV="1">
            <a:off x="3455876" y="184069"/>
            <a:ext cx="468052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hlinkClick r:id="rId5" action="ppaction://hlinksldjump"/>
          </p:cNvPr>
          <p:cNvSpPr/>
          <p:nvPr/>
        </p:nvSpPr>
        <p:spPr>
          <a:xfrm>
            <a:off x="1547664" y="35483"/>
            <a:ext cx="190821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Expanding Brackets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51521" y="2060848"/>
            <a:ext cx="8640958" cy="701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3595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620688"/>
            <a:ext cx="8352928" cy="5018852"/>
          </a:xfrm>
          <a:prstGeom prst="rect">
            <a:avLst/>
          </a:prstGeom>
        </p:spPr>
      </p:pic>
      <p:sp>
        <p:nvSpPr>
          <p:cNvPr id="23" name="Rectangle 22"/>
          <p:cNvSpPr/>
          <p:nvPr/>
        </p:nvSpPr>
        <p:spPr>
          <a:xfrm>
            <a:off x="395536" y="620686"/>
            <a:ext cx="8352928" cy="50188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</a:t>
            </a:r>
          </a:p>
        </p:txBody>
      </p:sp>
      <p:pic>
        <p:nvPicPr>
          <p:cNvPr id="12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13" name="Rectangle 12">
            <a:hlinkClick r:id="rId4" action="ppaction://hlinksldjump"/>
          </p:cNvPr>
          <p:cNvSpPr/>
          <p:nvPr/>
        </p:nvSpPr>
        <p:spPr>
          <a:xfrm>
            <a:off x="3923928" y="35482"/>
            <a:ext cx="1943976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2017 3H Q5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6" name="Straight Arrow Connector 15"/>
          <p:cNvCxnSpPr>
            <a:stCxn id="20" idx="3"/>
            <a:endCxn id="13" idx="1"/>
          </p:cNvCxnSpPr>
          <p:nvPr/>
        </p:nvCxnSpPr>
        <p:spPr>
          <a:xfrm flipV="1">
            <a:off x="3455876" y="184069"/>
            <a:ext cx="468052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>
            <a:hlinkClick r:id="rId5" action="ppaction://hlinksldjump"/>
          </p:cNvPr>
          <p:cNvSpPr/>
          <p:nvPr/>
        </p:nvSpPr>
        <p:spPr>
          <a:xfrm>
            <a:off x="1547664" y="35483"/>
            <a:ext cx="190821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Expanding Brackets</a:t>
            </a:r>
          </a:p>
        </p:txBody>
      </p:sp>
    </p:spTree>
    <p:extLst>
      <p:ext uri="{BB962C8B-B14F-4D97-AF65-F5344CB8AC3E}">
        <p14:creationId xmlns:p14="http://schemas.microsoft.com/office/powerpoint/2010/main" val="1831671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68660"/>
            <a:ext cx="648072" cy="648072"/>
          </a:xfrm>
          <a:prstGeom prst="rect">
            <a:avLst/>
          </a:prstGeom>
        </p:spPr>
      </p:pic>
      <p:sp>
        <p:nvSpPr>
          <p:cNvPr id="14" name="Rectangle 13">
            <a:hlinkClick r:id="rId4" action="ppaction://hlinksldjump"/>
          </p:cNvPr>
          <p:cNvSpPr/>
          <p:nvPr/>
        </p:nvSpPr>
        <p:spPr>
          <a:xfrm>
            <a:off x="3923928" y="35482"/>
            <a:ext cx="1943976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2017 3H Q18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5" name="Straight Arrow Connector 14"/>
          <p:cNvCxnSpPr>
            <a:stCxn id="18" idx="3"/>
            <a:endCxn id="14" idx="1"/>
          </p:cNvCxnSpPr>
          <p:nvPr/>
        </p:nvCxnSpPr>
        <p:spPr>
          <a:xfrm flipV="1">
            <a:off x="3455876" y="184069"/>
            <a:ext cx="468052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hlinkClick r:id="rId5" action="ppaction://hlinksldjump"/>
          </p:cNvPr>
          <p:cNvSpPr/>
          <p:nvPr/>
        </p:nvSpPr>
        <p:spPr>
          <a:xfrm>
            <a:off x="1547664" y="35483"/>
            <a:ext cx="190821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Expanding Brackets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3529" y="1772816"/>
            <a:ext cx="8496942" cy="693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2682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DD6E32EB-A9AF-45F8-9785-844968F8E7EE}" vid="{2BADE76B-216B-4B87-874A-BBB383BCD1D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31682</TotalTime>
  <Words>158</Words>
  <Application>Microsoft Office PowerPoint</Application>
  <PresentationFormat>On-screen Show (4:3)</PresentationFormat>
  <Paragraphs>60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Comic Sans MS</vt:lpstr>
      <vt:lpstr>Times New Roman</vt:lpstr>
      <vt:lpstr>Theme1</vt:lpstr>
      <vt:lpstr>Expanding Brackets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Old IGCSE Past Paper Questions</dc:title>
  <dc:creator>Gareth</dc:creator>
  <cp:lastModifiedBy>gareth westwater</cp:lastModifiedBy>
  <cp:revision>2804</cp:revision>
  <cp:lastPrinted>2019-03-09T08:19:56Z</cp:lastPrinted>
  <dcterms:created xsi:type="dcterms:W3CDTF">2014-02-21T20:01:10Z</dcterms:created>
  <dcterms:modified xsi:type="dcterms:W3CDTF">2020-11-09T08:00:13Z</dcterms:modified>
</cp:coreProperties>
</file>