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7" autoAdjust="0"/>
    <p:restoredTop sz="95422" autoAdjust="0"/>
  </p:normalViewPr>
  <p:slideViewPr>
    <p:cSldViewPr>
      <p:cViewPr varScale="1">
        <p:scale>
          <a:sx n="110" d="100"/>
          <a:sy n="110" d="100"/>
        </p:scale>
        <p:origin x="1854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10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14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16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18.xml"/><Relationship Id="rId4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2.xml"/><Relationship Id="rId7" Type="http://schemas.openxmlformats.org/officeDocument/2006/relationships/slide" Target="slide1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3.xml"/><Relationship Id="rId4" Type="http://schemas.openxmlformats.org/officeDocument/2006/relationships/slide" Target="slide1.xml"/><Relationship Id="rId9" Type="http://schemas.openxmlformats.org/officeDocument/2006/relationships/slide" Target="slide2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slide" Target="slide2.xml"/><Relationship Id="rId4" Type="http://schemas.openxmlformats.org/officeDocument/2006/relationships/slide" Target="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6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462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Decimals</a:t>
            </a:r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  <p:sp>
        <p:nvSpPr>
          <p:cNvPr id="10" name="Rectangle 9">
            <a:hlinkClick r:id="rId3" action="ppaction://hlinksldjump"/>
          </p:cNvPr>
          <p:cNvSpPr/>
          <p:nvPr/>
        </p:nvSpPr>
        <p:spPr>
          <a:xfrm>
            <a:off x="5112168" y="2816984"/>
            <a:ext cx="972000" cy="46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May 2017</a:t>
            </a: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1H Q3</a:t>
            </a:r>
          </a:p>
        </p:txBody>
      </p:sp>
      <p:sp>
        <p:nvSpPr>
          <p:cNvPr id="31" name="Rectangle 30">
            <a:hlinkClick r:id="rId2" action="ppaction://hlinksldjump"/>
          </p:cNvPr>
          <p:cNvSpPr/>
          <p:nvPr/>
        </p:nvSpPr>
        <p:spPr>
          <a:xfrm>
            <a:off x="179512" y="2708976"/>
            <a:ext cx="1152000" cy="504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Edexcel</a:t>
            </a:r>
          </a:p>
        </p:txBody>
      </p:sp>
      <p:sp>
        <p:nvSpPr>
          <p:cNvPr id="32" name="Rectangle 31">
            <a:hlinkClick r:id="rId4" action="ppaction://hlinksldjump"/>
          </p:cNvPr>
          <p:cNvSpPr/>
          <p:nvPr/>
        </p:nvSpPr>
        <p:spPr>
          <a:xfrm>
            <a:off x="179640" y="328498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AQA</a:t>
            </a:r>
          </a:p>
        </p:txBody>
      </p:sp>
      <p:sp>
        <p:nvSpPr>
          <p:cNvPr id="33" name="Rectangle 32">
            <a:hlinkClick r:id="rId5" action="ppaction://hlinksldjump"/>
          </p:cNvPr>
          <p:cNvSpPr/>
          <p:nvPr/>
        </p:nvSpPr>
        <p:spPr>
          <a:xfrm>
            <a:off x="179512" y="386110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OCR</a:t>
            </a:r>
          </a:p>
        </p:txBody>
      </p:sp>
      <p:sp>
        <p:nvSpPr>
          <p:cNvPr id="13" name="Rectangle 12">
            <a:hlinkClick r:id="rId6" action="ppaction://hlinksldjump"/>
          </p:cNvPr>
          <p:cNvSpPr/>
          <p:nvPr/>
        </p:nvSpPr>
        <p:spPr>
          <a:xfrm>
            <a:off x="5112168" y="3357096"/>
            <a:ext cx="972000" cy="46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Nov </a:t>
            </a:r>
            <a:r>
              <a:rPr lang="en-GB" sz="1200" b="1" dirty="0">
                <a:latin typeface="Comic Sans MS" panose="030F0702030302020204" pitchFamily="66" charset="0"/>
              </a:rPr>
              <a:t>2017</a:t>
            </a: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1H </a:t>
            </a:r>
            <a:r>
              <a:rPr lang="en-GB" sz="1200" b="1" dirty="0" smtClean="0">
                <a:latin typeface="Comic Sans MS" panose="030F0702030302020204" pitchFamily="66" charset="0"/>
              </a:rPr>
              <a:t>Q8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7" action="ppaction://hlinksldjump"/>
          </p:cNvPr>
          <p:cNvSpPr/>
          <p:nvPr/>
        </p:nvSpPr>
        <p:spPr>
          <a:xfrm>
            <a:off x="5112168" y="3897104"/>
            <a:ext cx="972000" cy="46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Nov </a:t>
            </a:r>
            <a:r>
              <a:rPr lang="en-GB" sz="1200" b="1" dirty="0">
                <a:latin typeface="Comic Sans MS" panose="030F0702030302020204" pitchFamily="66" charset="0"/>
              </a:rPr>
              <a:t>2017</a:t>
            </a: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3</a:t>
            </a:r>
            <a:r>
              <a:rPr lang="en-GB" sz="1200" b="1" dirty="0" smtClean="0">
                <a:latin typeface="Comic Sans MS" panose="030F0702030302020204" pitchFamily="66" charset="0"/>
              </a:rPr>
              <a:t>H Q5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8" action="ppaction://hlinksldjump"/>
          </p:cNvPr>
          <p:cNvSpPr/>
          <p:nvPr/>
        </p:nvSpPr>
        <p:spPr>
          <a:xfrm>
            <a:off x="2987824" y="3321040"/>
            <a:ext cx="972000" cy="46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SAM</a:t>
            </a:r>
            <a:endParaRPr lang="en-GB" sz="12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1H </a:t>
            </a:r>
            <a:r>
              <a:rPr lang="en-GB" sz="1200" b="1" dirty="0" smtClean="0">
                <a:latin typeface="Comic Sans MS" panose="030F0702030302020204" pitchFamily="66" charset="0"/>
              </a:rPr>
              <a:t>Q1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571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989" y="1052736"/>
            <a:ext cx="8470022" cy="494897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3H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endCxn id="13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682924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4" y="1628800"/>
            <a:ext cx="8784972" cy="120474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179513" y="1628801"/>
            <a:ext cx="8784974" cy="288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79513" y="1916832"/>
            <a:ext cx="8784973" cy="9167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3H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endCxn id="13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3658640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4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9" y="2132856"/>
            <a:ext cx="8496942" cy="1444116"/>
          </a:xfrm>
          <a:prstGeom prst="rect">
            <a:avLst/>
          </a:prstGeom>
        </p:spPr>
      </p:pic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SAM </a:t>
            </a:r>
            <a:r>
              <a:rPr lang="en-GB" sz="1400" b="1" dirty="0" smtClean="0">
                <a:latin typeface="Comic Sans MS" panose="030F0702030302020204" pitchFamily="66" charset="0"/>
              </a:rPr>
              <a:t>3H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endCxn id="12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285769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2564904"/>
            <a:ext cx="5040560" cy="31894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051720" y="2564902"/>
            <a:ext cx="5040560" cy="3189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SAM </a:t>
            </a:r>
            <a:r>
              <a:rPr lang="en-GB" sz="1400" b="1" dirty="0" smtClean="0">
                <a:latin typeface="Comic Sans MS" panose="030F0702030302020204" pitchFamily="66" charset="0"/>
              </a:rPr>
              <a:t>3H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endCxn id="15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494975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268760"/>
            <a:ext cx="8352928" cy="1287266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endCxn id="12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1585585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3" y="1916832"/>
            <a:ext cx="7344814" cy="1357608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899592" y="1916831"/>
            <a:ext cx="7344816" cy="13576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endCxn id="11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2998509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682" y="1556792"/>
            <a:ext cx="8444636" cy="1584178"/>
          </a:xfrm>
          <a:prstGeom prst="rect">
            <a:avLst/>
          </a:prstGeom>
        </p:spPr>
      </p:pic>
      <p:sp>
        <p:nvSpPr>
          <p:cNvPr id="11" name="Rectangle 10">
            <a:hlinkClick r:id="rId5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2H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>
            <a:endCxn id="11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2705203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1" y="2132856"/>
            <a:ext cx="7543798" cy="1365756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800100" y="2132856"/>
            <a:ext cx="7543800" cy="13657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2H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endCxn id="11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98486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1556792"/>
            <a:ext cx="8784976" cy="1450730"/>
          </a:xfrm>
          <a:prstGeom prst="rect">
            <a:avLst/>
          </a:prstGeom>
        </p:spPr>
      </p:pic>
      <p:sp>
        <p:nvSpPr>
          <p:cNvPr id="11" name="Rectangle 10">
            <a:hlinkClick r:id="rId5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444837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276872"/>
            <a:ext cx="8640960" cy="1025662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251520" y="2276872"/>
            <a:ext cx="8640959" cy="10256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endCxn id="11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130483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462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Decimals</a:t>
            </a:r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  <p:sp>
        <p:nvSpPr>
          <p:cNvPr id="10" name="Rectangle 9">
            <a:hlinkClick r:id="rId3" action="ppaction://hlinksldjump"/>
          </p:cNvPr>
          <p:cNvSpPr/>
          <p:nvPr/>
        </p:nvSpPr>
        <p:spPr>
          <a:xfrm>
            <a:off x="3023936" y="3321040"/>
            <a:ext cx="972000" cy="46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3H Q3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2" name="Rectangle 21">
            <a:hlinkClick r:id="rId4" action="ppaction://hlinksldjump"/>
          </p:cNvPr>
          <p:cNvSpPr/>
          <p:nvPr/>
        </p:nvSpPr>
        <p:spPr>
          <a:xfrm>
            <a:off x="179512" y="2708976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Edexcel</a:t>
            </a:r>
          </a:p>
        </p:txBody>
      </p:sp>
      <p:sp>
        <p:nvSpPr>
          <p:cNvPr id="23" name="Rectangle 22">
            <a:hlinkClick r:id="rId2" action="ppaction://hlinksldjump"/>
          </p:cNvPr>
          <p:cNvSpPr/>
          <p:nvPr/>
        </p:nvSpPr>
        <p:spPr>
          <a:xfrm>
            <a:off x="179640" y="3284984"/>
            <a:ext cx="1152000" cy="504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AQA</a:t>
            </a:r>
          </a:p>
        </p:txBody>
      </p:sp>
      <p:sp>
        <p:nvSpPr>
          <p:cNvPr id="24" name="Rectangle 23">
            <a:hlinkClick r:id="rId5" action="ppaction://hlinksldjump"/>
          </p:cNvPr>
          <p:cNvSpPr/>
          <p:nvPr/>
        </p:nvSpPr>
        <p:spPr>
          <a:xfrm>
            <a:off x="179512" y="386110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OCR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16058" y="3429998"/>
            <a:ext cx="1152000" cy="29717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 Marker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6" action="ppaction://hlinksldjump"/>
          </p:cNvPr>
          <p:cNvSpPr/>
          <p:nvPr/>
        </p:nvSpPr>
        <p:spPr>
          <a:xfrm>
            <a:off x="5184176" y="2492896"/>
            <a:ext cx="972000" cy="46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June 2017</a:t>
            </a:r>
            <a:endParaRPr lang="en-GB" sz="12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2</a:t>
            </a:r>
            <a:r>
              <a:rPr lang="en-GB" sz="1200" b="1" dirty="0" smtClean="0">
                <a:latin typeface="Comic Sans MS" panose="030F0702030302020204" pitchFamily="66" charset="0"/>
              </a:rPr>
              <a:t>H Q1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7" action="ppaction://hlinksldjump"/>
          </p:cNvPr>
          <p:cNvSpPr/>
          <p:nvPr/>
        </p:nvSpPr>
        <p:spPr>
          <a:xfrm>
            <a:off x="5184176" y="3033008"/>
            <a:ext cx="972000" cy="46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Nov 2017</a:t>
            </a:r>
            <a:endParaRPr lang="en-GB" sz="12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2</a:t>
            </a:r>
            <a:r>
              <a:rPr lang="en-GB" sz="1200" b="1" dirty="0" smtClean="0">
                <a:latin typeface="Comic Sans MS" panose="030F0702030302020204" pitchFamily="66" charset="0"/>
              </a:rPr>
              <a:t>H Q1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1" name="Rectangle 20">
            <a:hlinkClick r:id="rId8" action="ppaction://hlinksldjump"/>
          </p:cNvPr>
          <p:cNvSpPr/>
          <p:nvPr/>
        </p:nvSpPr>
        <p:spPr>
          <a:xfrm>
            <a:off x="5184176" y="3573016"/>
            <a:ext cx="972000" cy="46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June 2018</a:t>
            </a:r>
            <a:endParaRPr lang="en-GB" sz="12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3</a:t>
            </a:r>
            <a:r>
              <a:rPr lang="en-GB" sz="1200" b="1" dirty="0" smtClean="0">
                <a:latin typeface="Comic Sans MS" panose="030F0702030302020204" pitchFamily="66" charset="0"/>
              </a:rPr>
              <a:t>H Q1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5" name="Rectangle 24">
            <a:hlinkClick r:id="rId9" action="ppaction://hlinksldjump"/>
          </p:cNvPr>
          <p:cNvSpPr/>
          <p:nvPr/>
        </p:nvSpPr>
        <p:spPr>
          <a:xfrm>
            <a:off x="5184176" y="4113128"/>
            <a:ext cx="972000" cy="46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June 2018</a:t>
            </a:r>
            <a:endParaRPr lang="en-GB" sz="12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3</a:t>
            </a:r>
            <a:r>
              <a:rPr lang="en-GB" sz="1200" b="1" dirty="0" smtClean="0">
                <a:latin typeface="Comic Sans MS" panose="030F0702030302020204" pitchFamily="66" charset="0"/>
              </a:rPr>
              <a:t>H Q3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198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1772816"/>
            <a:ext cx="8640960" cy="142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957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2132856"/>
            <a:ext cx="8640958" cy="116059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251520" y="2132856"/>
            <a:ext cx="8640959" cy="11605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endCxn id="15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84109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462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Decimals</a:t>
            </a:r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20080" y="3321040"/>
            <a:ext cx="972000" cy="468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None to date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2" name="Rectangle 21">
            <a:hlinkClick r:id="rId3" action="ppaction://hlinksldjump"/>
          </p:cNvPr>
          <p:cNvSpPr/>
          <p:nvPr/>
        </p:nvSpPr>
        <p:spPr>
          <a:xfrm>
            <a:off x="179512" y="2708976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Edexcel</a:t>
            </a:r>
          </a:p>
        </p:txBody>
      </p: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179640" y="328498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AQA</a:t>
            </a:r>
          </a:p>
        </p:txBody>
      </p:sp>
      <p:sp>
        <p:nvSpPr>
          <p:cNvPr id="24" name="Rectangle 23">
            <a:hlinkClick r:id="rId2" action="ppaction://hlinksldjump"/>
          </p:cNvPr>
          <p:cNvSpPr/>
          <p:nvPr/>
        </p:nvSpPr>
        <p:spPr>
          <a:xfrm>
            <a:off x="179512" y="3861104"/>
            <a:ext cx="1152000" cy="504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OCR</a:t>
            </a:r>
          </a:p>
        </p:txBody>
      </p:sp>
    </p:spTree>
    <p:extLst>
      <p:ext uri="{BB962C8B-B14F-4D97-AF65-F5344CB8AC3E}">
        <p14:creationId xmlns:p14="http://schemas.microsoft.com/office/powerpoint/2010/main" val="1882737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071666"/>
            <a:ext cx="8784976" cy="45976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052736"/>
            <a:ext cx="8784976" cy="3224724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</a:t>
            </a:r>
            <a:r>
              <a:rPr lang="en-GB" sz="1400" b="1" dirty="0">
                <a:latin typeface="Comic Sans MS" panose="030F0702030302020204" pitchFamily="66" charset="0"/>
              </a:rPr>
              <a:t>1H </a:t>
            </a:r>
            <a:r>
              <a:rPr lang="en-GB" sz="1400" b="1" dirty="0" smtClean="0">
                <a:latin typeface="Comic Sans MS" panose="030F0702030302020204" pitchFamily="66" charset="0"/>
              </a:rPr>
              <a:t>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23" idx="3"/>
            <a:endCxn id="21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hlinkClick r:id="rId6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4" name="Straight Connector 2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89260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988840"/>
            <a:ext cx="8784976" cy="1018642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9512" y="1988838"/>
            <a:ext cx="8784976" cy="10186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</a:t>
            </a:r>
            <a:r>
              <a:rPr lang="en-GB" sz="1400" b="1" dirty="0">
                <a:latin typeface="Comic Sans MS" panose="030F0702030302020204" pitchFamily="66" charset="0"/>
              </a:rPr>
              <a:t>1H </a:t>
            </a:r>
            <a:r>
              <a:rPr lang="en-GB" sz="1400" b="1" dirty="0" smtClean="0">
                <a:latin typeface="Comic Sans MS" panose="030F0702030302020204" pitchFamily="66" charset="0"/>
              </a:rPr>
              <a:t>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endCxn id="11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978762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744634"/>
            <a:ext cx="8496944" cy="392472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109176"/>
            <a:ext cx="8496944" cy="390400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May 2017 1H Q3</a:t>
            </a:r>
          </a:p>
        </p:txBody>
      </p:sp>
      <p:cxnSp>
        <p:nvCxnSpPr>
          <p:cNvPr id="22" name="Straight Arrow Connector 21"/>
          <p:cNvCxnSpPr>
            <a:stCxn id="23" idx="3"/>
            <a:endCxn id="21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hlinkClick r:id="rId6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4" name="Straight Connector 2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15279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553090"/>
            <a:ext cx="8784976" cy="2309162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9512" y="1553089"/>
            <a:ext cx="8784976" cy="2309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May 2017 1H Q3</a:t>
            </a:r>
          </a:p>
        </p:txBody>
      </p:sp>
      <p:cxnSp>
        <p:nvCxnSpPr>
          <p:cNvPr id="24" name="Straight Arrow Connector 23"/>
          <p:cNvCxnSpPr>
            <a:stCxn id="26" idx="3"/>
            <a:endCxn id="23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5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1667705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1H </a:t>
            </a:r>
            <a:r>
              <a:rPr lang="en-GB" sz="1400" b="1" dirty="0" smtClean="0">
                <a:latin typeface="Comic Sans MS" panose="030F0702030302020204" pitchFamily="66" charset="0"/>
              </a:rPr>
              <a:t>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23" idx="3"/>
            <a:endCxn id="21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4" name="Straight Connector 2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9" y="1268760"/>
            <a:ext cx="8496942" cy="3612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21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367450"/>
            <a:ext cx="8784976" cy="48548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9512" y="2367450"/>
            <a:ext cx="8784976" cy="485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1H </a:t>
            </a:r>
            <a:r>
              <a:rPr lang="en-GB" sz="1400" b="1" dirty="0" smtClean="0">
                <a:latin typeface="Comic Sans MS" panose="030F0702030302020204" pitchFamily="66" charset="0"/>
              </a:rPr>
              <a:t>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endCxn id="11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3196282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31632</TotalTime>
  <Words>150</Words>
  <Application>Microsoft Office PowerPoint</Application>
  <PresentationFormat>On-screen Show (4:3)</PresentationFormat>
  <Paragraphs>81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Comic Sans MS</vt:lpstr>
      <vt:lpstr>Theme1</vt:lpstr>
      <vt:lpstr>Decimals</vt:lpstr>
      <vt:lpstr>Decimals</vt:lpstr>
      <vt:lpstr>Decimals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2782</cp:revision>
  <cp:lastPrinted>2019-03-09T08:19:56Z</cp:lastPrinted>
  <dcterms:created xsi:type="dcterms:W3CDTF">2014-02-21T20:01:10Z</dcterms:created>
  <dcterms:modified xsi:type="dcterms:W3CDTF">2021-01-13T16:58:15Z</dcterms:modified>
</cp:coreProperties>
</file>