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2" r:id="rId3"/>
    <p:sldId id="260" r:id="rId4"/>
    <p:sldId id="261" r:id="rId5"/>
    <p:sldId id="262" r:id="rId6"/>
    <p:sldId id="269" r:id="rId7"/>
    <p:sldId id="273" r:id="rId8"/>
    <p:sldId id="275" r:id="rId9"/>
    <p:sldId id="274" r:id="rId10"/>
    <p:sldId id="268" r:id="rId11"/>
    <p:sldId id="271" r:id="rId12"/>
    <p:sldId id="264" r:id="rId13"/>
    <p:sldId id="265" r:id="rId14"/>
    <p:sldId id="266" r:id="rId15"/>
    <p:sldId id="267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7D60C-CA30-4418-956C-2BD0E88CE44F}" type="datetimeFigureOut">
              <a:rPr lang="en-GB" smtClean="0"/>
              <a:pPr/>
              <a:t>05/09/2014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3ACEA-43AF-47CC-899E-28D017AA7B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353150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1 . 9 6 7</a:t>
            </a:r>
            <a:endParaRPr lang="en-GB" sz="4000" dirty="0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333116" y="3973836"/>
            <a:ext cx="26790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5 . 2 6 7 1 4</a:t>
            </a:r>
            <a:endParaRPr lang="en-GB" sz="4000" dirty="0">
              <a:latin typeface="+mj-lt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412380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4 . 8 7 </a:t>
            </a:r>
            <a:endParaRPr lang="en-GB" sz="4000" dirty="0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343625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4 . 8 5 2</a:t>
            </a:r>
            <a:endParaRPr lang="en-GB" sz="4000" dirty="0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4 2 5 </a:t>
            </a:r>
            <a:endParaRPr lang="en-GB" sz="4000" dirty="0">
              <a:latin typeface="+mj-lt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95536" y="123926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</a:t>
            </a:r>
            <a:r>
              <a:rPr lang="en-GB" sz="4000" dirty="0">
                <a:latin typeface="+mj-lt"/>
              </a:rPr>
              <a:t>3 </a:t>
            </a:r>
            <a:r>
              <a:rPr lang="en-GB" sz="4000" dirty="0" smtClean="0">
                <a:latin typeface="+mj-lt"/>
              </a:rPr>
              <a:t>2 5</a:t>
            </a:r>
            <a:endParaRPr lang="en-GB" sz="4000" dirty="0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 1 Decimal Place (1DP)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1403648" y="1196752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  <a:endParaRPr lang="en-GB" sz="2000" dirty="0">
              <a:solidFill>
                <a:srgbClr val="009900"/>
              </a:solidFill>
              <a:latin typeface="+mj-lt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763688" y="1988840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9369"/>
                <a:gd name="adj2" fmla="val -6908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17984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4322068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876256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7363468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579492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907385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4 . 9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418506" y="3933056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780532" y="4725144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07064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4 . 9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4350643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01268" y="4723412"/>
            <a:ext cx="1152128" cy="936104"/>
            <a:chOff x="1331640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327800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5 . 3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7380312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5940152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2 . 0</a:t>
            </a:r>
            <a:endParaRPr lang="en-GB" sz="4000" dirty="0">
              <a:latin typeface="+mj-lt"/>
            </a:endParaRPr>
          </a:p>
        </p:txBody>
      </p:sp>
      <p:sp>
        <p:nvSpPr>
          <p:cNvPr id="58" name="Oval 57"/>
          <p:cNvSpPr/>
          <p:nvPr/>
        </p:nvSpPr>
        <p:spPr>
          <a:xfrm>
            <a:off x="6057274" y="419412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5" grpId="0"/>
      <p:bldP spid="31" grpId="0"/>
      <p:bldP spid="70" grpId="0"/>
      <p:bldP spid="61" grpId="0"/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6" grpId="0"/>
      <p:bldP spid="67" grpId="0" animBg="1"/>
      <p:bldP spid="68" grpId="0" animBg="1"/>
      <p:bldP spid="69" grpId="0" animBg="1"/>
      <p:bldP spid="74" grpId="0"/>
      <p:bldP spid="27" grpId="0" animBg="1"/>
      <p:bldP spid="28" grpId="0" animBg="1"/>
      <p:bldP spid="30" grpId="0" animBg="1"/>
      <p:bldP spid="32" grpId="0" animBg="1"/>
      <p:bldP spid="41" grpId="0"/>
      <p:bldP spid="43" grpId="0" animBg="1"/>
      <p:bldP spid="44" grpId="0" animBg="1"/>
      <p:bldP spid="49" grpId="0"/>
      <p:bldP spid="50" grpId="0" animBg="1"/>
      <p:bldP spid="51" grpId="0" animBg="1"/>
      <p:bldP spid="52" grpId="0" animBg="1"/>
      <p:bldP spid="57" grpId="0"/>
      <p:bldP spid="5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Significant Figures (SF)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340768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When rounding to significant figures we always look for where the first non-zero value is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38197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mic Sans MS" pitchFamily="66" charset="0"/>
              </a:rPr>
              <a:t>Eg</a:t>
            </a:r>
            <a:r>
              <a:rPr lang="en-GB" sz="2400" dirty="0" smtClean="0">
                <a:latin typeface="Comic Sans MS" pitchFamily="66" charset="0"/>
              </a:rPr>
              <a:t>. Round this number to 3 SF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068960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0 0 3 0 . 6 4 3 3 2 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195736" y="306896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254187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This is our first significant figure, every number after this is now also a significant figure – </a:t>
            </a:r>
            <a:r>
              <a:rPr lang="en-GB" sz="2400" b="1" dirty="0" smtClean="0">
                <a:latin typeface="Comic Sans MS" pitchFamily="66" charset="0"/>
              </a:rPr>
              <a:t>even if it is 0!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5251847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0 0 3 0 . 6 4 3 3 2 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779912" y="5229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47864" y="369728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92953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935922" y="594928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716016" y="594928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3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5148064" y="5229200"/>
            <a:ext cx="223224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043608" y="5157192"/>
            <a:ext cx="223224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9408E-6 L 0.17327 -0.0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7697E-6 L 0.05504 0.0030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3 0.00301 L 0.14184 0.0030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8" grpId="1" animBg="1"/>
      <p:bldP spid="9" grpId="0"/>
      <p:bldP spid="10" grpId="0"/>
      <p:bldP spid="11" grpId="0" animBg="1"/>
      <p:bldP spid="11" grpId="1" animBg="1"/>
      <p:bldP spid="11" grpId="2" animBg="1"/>
      <p:bldP spid="11" grpId="3" animBg="1"/>
      <p:bldP spid="13" grpId="0"/>
      <p:bldP spid="14" grpId="0"/>
      <p:bldP spid="15" grpId="0"/>
      <p:bldP spid="16" grpId="0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Significant Figures (SF)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340768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Here is a second example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2381979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mic Sans MS" pitchFamily="66" charset="0"/>
              </a:rPr>
              <a:t>Eg</a:t>
            </a:r>
            <a:r>
              <a:rPr lang="en-GB" sz="2400" dirty="0" smtClean="0">
                <a:latin typeface="Comic Sans MS" pitchFamily="66" charset="0"/>
              </a:rPr>
              <a:t>. Round this number to 2 SF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3068960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0 0 0 0 . 0 0 3 3 7 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195736" y="306896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4254187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This is our first significant figure, every number after this is now also a significant figure – </a:t>
            </a:r>
            <a:r>
              <a:rPr lang="en-GB" sz="2400" b="1" dirty="0" smtClean="0">
                <a:latin typeface="Comic Sans MS" pitchFamily="66" charset="0"/>
              </a:rPr>
              <a:t>even if it is 0!</a:t>
            </a:r>
            <a:endParaRPr lang="en-GB" sz="2400" b="1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5251847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0 0 0 0 . 0 0 3 3 7 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156176" y="5229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4128" y="371703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24128" y="594928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1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300192" y="602128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2</a:t>
            </a:r>
            <a:endParaRPr lang="en-GB" sz="1400" dirty="0"/>
          </a:p>
        </p:txBody>
      </p:sp>
      <p:sp>
        <p:nvSpPr>
          <p:cNvPr id="17" name="Rectangle 16"/>
          <p:cNvSpPr/>
          <p:nvPr/>
        </p:nvSpPr>
        <p:spPr>
          <a:xfrm>
            <a:off x="6732240" y="5013176"/>
            <a:ext cx="223224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547664" y="5301208"/>
            <a:ext cx="2232248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084168" y="5292824"/>
            <a:ext cx="504056" cy="6564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solidFill>
                  <a:schemeClr val="tx1"/>
                </a:solidFill>
                <a:latin typeface="Comic Sans MS" pitchFamily="66" charset="0"/>
              </a:rPr>
              <a:t>4</a:t>
            </a:r>
            <a:endParaRPr lang="en-GB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9408E-6 L 0.42535 -0.00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87697E-6 L 0.05504 0.0030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8" grpId="1" animBg="1"/>
      <p:bldP spid="9" grpId="0"/>
      <p:bldP spid="10" grpId="0"/>
      <p:bldP spid="11" grpId="0" animBg="1"/>
      <p:bldP spid="11" grpId="2" animBg="1"/>
      <p:bldP spid="11" grpId="3" animBg="1"/>
      <p:bldP spid="13" grpId="0"/>
      <p:bldP spid="14" grpId="0"/>
      <p:bldP spid="15" grpId="0"/>
      <p:bldP spid="17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1 Significant Figure (1SF)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1763688" y="124028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95536" y="123926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0 . 0 7 6 5</a:t>
            </a:r>
            <a:endParaRPr lang="en-GB" sz="4000" dirty="0">
              <a:latin typeface="+mj-lt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1763688" y="2060848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0434"/>
                <a:gd name="adj2" fmla="val -73159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17984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0 . 0 8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5066531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0 . 0 0 1 2 </a:t>
            </a:r>
            <a:endParaRPr lang="en-GB" sz="4000" dirty="0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978"/>
                <a:gd name="adj2" fmla="val -6501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0 . 0 0 1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87625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  <a:endParaRPr lang="en-GB" sz="2000" dirty="0">
              <a:solidFill>
                <a:srgbClr val="009900"/>
              </a:solidFill>
              <a:latin typeface="+mj-lt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6804248" y="119826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353150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1 . 0 0 9 5</a:t>
            </a:r>
            <a:endParaRPr lang="en-GB" sz="4000" dirty="0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579492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81692"/>
                <a:gd name="adj2" fmla="val -6705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907384" y="2863398"/>
            <a:ext cx="25530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1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327719" y="396314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922040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2 4 1</a:t>
            </a:r>
            <a:endParaRPr lang="en-GB" sz="4000" dirty="0"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835696" y="4797152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70116"/>
                <a:gd name="adj2" fmla="val -7417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965473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2 0 0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4355976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946376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5 8 7 </a:t>
            </a:r>
            <a:endParaRPr lang="en-GB" sz="4000" dirty="0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16016" y="4725144"/>
            <a:ext cx="1152128" cy="936104"/>
            <a:chOff x="1187624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57716"/>
                <a:gd name="adj2" fmla="val -6603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995936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6 0 0 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7357864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948264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7 5</a:t>
            </a:r>
            <a:endParaRPr lang="en-GB" sz="4000" dirty="0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1102"/>
                <a:gd name="adj2" fmla="val -6603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6516216" y="5599702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8 0</a:t>
            </a:r>
            <a:endParaRPr lang="en-GB" sz="4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1" grpId="0"/>
      <p:bldP spid="66" grpId="0"/>
      <p:bldP spid="67" grpId="0" animBg="1"/>
      <p:bldP spid="68" grpId="0" animBg="1"/>
      <p:bldP spid="69" grpId="0" animBg="1"/>
      <p:bldP spid="70" grpId="0"/>
      <p:bldP spid="74" grpId="0"/>
      <p:bldP spid="27" grpId="0" animBg="1"/>
      <p:bldP spid="28" grpId="0" animBg="1"/>
      <p:bldP spid="30" grpId="0" animBg="1"/>
      <p:bldP spid="31" grpId="0"/>
      <p:bldP spid="32" grpId="0" animBg="1"/>
      <p:bldP spid="41" grpId="0"/>
      <p:bldP spid="43" grpId="0" animBg="1"/>
      <p:bldP spid="44" grpId="0" animBg="1"/>
      <p:bldP spid="45" grpId="0"/>
      <p:bldP spid="49" grpId="0"/>
      <p:bldP spid="50" grpId="0" animBg="1"/>
      <p:bldP spid="51" grpId="0" animBg="1"/>
      <p:bldP spid="52" grpId="0" animBg="1"/>
      <p:bldP spid="53" grpId="0"/>
      <p:bldP spid="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2 Significant Figure (2SF)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1547664" y="124028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778024" y="123926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1 4 7 2 </a:t>
            </a:r>
            <a:endParaRPr lang="en-GB" sz="4000" dirty="0">
              <a:latin typeface="+mj-lt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1763688" y="2060848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49449"/>
                <a:gd name="adj2" fmla="val -7417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50032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1 5 0 0 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4346451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1 . 4 2 7 9 </a:t>
            </a:r>
            <a:endParaRPr lang="en-GB" sz="4000" dirty="0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62676"/>
                <a:gd name="adj2" fmla="val -64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1 . 4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876256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8100392" y="119826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353150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0 . 0 5 3 5</a:t>
            </a:r>
            <a:endParaRPr lang="en-GB" sz="4000" dirty="0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579492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13382"/>
                <a:gd name="adj2" fmla="val -6603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907384" y="2863398"/>
            <a:ext cx="25530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0 . 0 5 4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475656" y="396314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  <a:endParaRPr lang="en-GB" sz="2000" dirty="0">
              <a:solidFill>
                <a:srgbClr val="009900"/>
              </a:solidFill>
              <a:latin typeface="+mj-lt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83568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4 2 7 2 8</a:t>
            </a:r>
            <a:endParaRPr lang="en-GB" sz="4000" dirty="0"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835696" y="4797152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70116"/>
                <a:gd name="adj2" fmla="val -7417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683568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4 3 0 0 0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4192910" y="396314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419872" y="3973836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2 0 4 4 7 8</a:t>
            </a:r>
            <a:endParaRPr lang="en-GB" sz="4000" dirty="0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16016" y="4725144"/>
            <a:ext cx="1152128" cy="936104"/>
            <a:chOff x="1187624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75077"/>
                <a:gd name="adj2" fmla="val -6603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451845" y="5599702"/>
            <a:ext cx="2569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2 0 0 0 0 0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8115250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372200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0 . 0 6 9 6</a:t>
            </a:r>
            <a:endParaRPr lang="en-GB" sz="4000" dirty="0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12556"/>
                <a:gd name="adj2" fmla="val -6400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5940152" y="5599702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0 . 0 7 0</a:t>
            </a:r>
            <a:endParaRPr lang="en-GB" sz="4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1" grpId="0"/>
      <p:bldP spid="66" grpId="0"/>
      <p:bldP spid="67" grpId="0" animBg="1"/>
      <p:bldP spid="68" grpId="0" animBg="1"/>
      <p:bldP spid="69" grpId="0" animBg="1"/>
      <p:bldP spid="70" grpId="0"/>
      <p:bldP spid="74" grpId="0"/>
      <p:bldP spid="27" grpId="0" animBg="1"/>
      <p:bldP spid="28" grpId="0" animBg="1"/>
      <p:bldP spid="30" grpId="0" animBg="1"/>
      <p:bldP spid="31" grpId="0"/>
      <p:bldP spid="32" grpId="0" animBg="1"/>
      <p:bldP spid="41" grpId="0"/>
      <p:bldP spid="43" grpId="0" animBg="1"/>
      <p:bldP spid="44" grpId="0" animBg="1"/>
      <p:bldP spid="45" grpId="0"/>
      <p:bldP spid="49" grpId="0"/>
      <p:bldP spid="50" grpId="0" animBg="1"/>
      <p:bldP spid="51" grpId="0" animBg="1"/>
      <p:bldP spid="52" grpId="0" animBg="1"/>
      <p:bldP spid="53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3 Significant Figure (3SF)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2502818" y="1240287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95536" y="1239264"/>
            <a:ext cx="25922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0 . 0 2 6 7 1</a:t>
            </a:r>
            <a:endParaRPr lang="en-GB" sz="4000" dirty="0">
              <a:latin typeface="+mj-lt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1763688" y="2060848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32397"/>
                <a:gd name="adj2" fmla="val -72142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395536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0 . 0 2 6 7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4716016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3 . 2 9 4 9 </a:t>
            </a:r>
            <a:endParaRPr lang="en-GB" sz="4000" dirty="0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1260"/>
                <a:gd name="adj2" fmla="val -64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3 . 2 9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793582" y="2276872"/>
            <a:ext cx="576064" cy="40011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7619578" y="1198265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484565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3 4 7 2 8</a:t>
            </a:r>
            <a:endParaRPr lang="en-GB" sz="4000" dirty="0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496818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22994"/>
                <a:gd name="adj2" fmla="val -65019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6050260" y="2863398"/>
            <a:ext cx="25530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3 4 7 0 0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826171" y="3995539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83568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1 3 7 9 8</a:t>
            </a:r>
            <a:endParaRPr lang="en-GB" sz="4000" dirty="0"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835696" y="4797152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2913"/>
                <a:gd name="adj2" fmla="val -73159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683568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1 3 8 0 0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4572000" y="396314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419872" y="3973836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9 7 4 9 7 8</a:t>
            </a:r>
            <a:endParaRPr lang="en-GB" sz="4000" dirty="0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16016" y="4725144"/>
            <a:ext cx="1152128" cy="936104"/>
            <a:chOff x="1187624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46141"/>
                <a:gd name="adj2" fmla="val -6501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470895" y="5599702"/>
            <a:ext cx="25698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9 7 5 0 0 0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7745685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372200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1 2 . 0 6 9</a:t>
            </a:r>
            <a:endParaRPr lang="en-GB" sz="4000" dirty="0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20513"/>
                <a:gd name="adj2" fmla="val -6196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5940152" y="5599702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1 2 . 1</a:t>
            </a:r>
            <a:endParaRPr lang="en-GB" sz="4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1" grpId="0"/>
      <p:bldP spid="66" grpId="0"/>
      <p:bldP spid="67" grpId="0" animBg="1"/>
      <p:bldP spid="68" grpId="0" animBg="1"/>
      <p:bldP spid="69" grpId="0" animBg="1"/>
      <p:bldP spid="70" grpId="0"/>
      <p:bldP spid="74" grpId="0"/>
      <p:bldP spid="27" grpId="0" animBg="1"/>
      <p:bldP spid="28" grpId="0" animBg="1"/>
      <p:bldP spid="30" grpId="0" animBg="1"/>
      <p:bldP spid="31" grpId="0"/>
      <p:bldP spid="32" grpId="0" animBg="1"/>
      <p:bldP spid="41" grpId="0"/>
      <p:bldP spid="43" grpId="0" animBg="1"/>
      <p:bldP spid="44" grpId="0" animBg="1"/>
      <p:bldP spid="45" grpId="0"/>
      <p:bldP spid="49" grpId="0"/>
      <p:bldP spid="50" grpId="0" animBg="1"/>
      <p:bldP spid="51" grpId="0" animBg="1"/>
      <p:bldP spid="52" grpId="0" animBg="1"/>
      <p:bldP spid="53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6268" y="188640"/>
            <a:ext cx="8626212" cy="609600"/>
          </a:xfrm>
          <a:prstGeom prst="roundRect">
            <a:avLst>
              <a:gd name="adj" fmla="val 21100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Significant Figures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 rot="16200000">
            <a:off x="-863738" y="4906030"/>
            <a:ext cx="2806580" cy="576064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Your Turn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971600" y="3818535"/>
            <a:ext cx="7920880" cy="2775641"/>
          </a:xfrm>
          <a:prstGeom prst="roundRect">
            <a:avLst>
              <a:gd name="adj" fmla="val 4579"/>
            </a:avLst>
          </a:prstGeom>
          <a:solidFill>
            <a:schemeClr val="bg1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176213" indent="-176213"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Copy &amp; </a:t>
            </a:r>
          </a:p>
          <a:p>
            <a:pPr marL="176213" indent="-176213">
              <a:buClr>
                <a:srgbClr val="008000"/>
              </a:buClr>
            </a:pPr>
            <a:r>
              <a:rPr lang="en-US" sz="2200" dirty="0" smtClean="0">
                <a:solidFill>
                  <a:schemeClr val="tx1"/>
                </a:solidFill>
              </a:rPr>
              <a:t>	complete</a:t>
            </a:r>
          </a:p>
          <a:p>
            <a:pPr marL="176213" indent="-176213">
              <a:buClr>
                <a:srgbClr val="008000"/>
              </a:buClr>
            </a:pPr>
            <a:r>
              <a:rPr lang="en-US" sz="2200" dirty="0" smtClean="0">
                <a:solidFill>
                  <a:schemeClr val="tx1"/>
                </a:solidFill>
              </a:rPr>
              <a:t>	this table:</a:t>
            </a:r>
          </a:p>
        </p:txBody>
      </p: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2555776" y="4077072"/>
          <a:ext cx="6096000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96144"/>
                <a:gridCol w="1512168"/>
                <a:gridCol w="1656184"/>
                <a:gridCol w="16315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1SF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2SF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3SF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cs typeface="Arial" pitchFamily="34" charset="0"/>
                        </a:rPr>
                        <a:t>6.3528</a:t>
                      </a:r>
                      <a:endParaRPr lang="en-GB" dirty="0"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34.026</a:t>
                      </a:r>
                      <a:endParaRPr lang="en-GB" sz="16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0.005708</a:t>
                      </a:r>
                      <a:endParaRPr lang="en-GB" sz="16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150.932</a:t>
                      </a:r>
                      <a:endParaRPr lang="en-GB" sz="16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0.00007835</a:t>
                      </a:r>
                      <a:endParaRPr lang="en-GB" sz="1600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8316416" y="9364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3SF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70004" y="9087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2SF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11532" y="8939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1SF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283112" y="899195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>
            <a:off x="1763688" y="1013006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95536" y="1011983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0 . 0 7 6 5</a:t>
            </a:r>
            <a:endParaRPr lang="en-GB" sz="4000" dirty="0">
              <a:latin typeface="+mj-lt"/>
            </a:endParaRPr>
          </a:p>
        </p:txBody>
      </p: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1043608" y="2049591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1763688" y="1833567"/>
            <a:ext cx="1152128" cy="936104"/>
            <a:chOff x="1331640" y="3789040"/>
            <a:chExt cx="1152128" cy="936104"/>
          </a:xfrm>
        </p:grpSpPr>
        <p:sp>
          <p:nvSpPr>
            <p:cNvPr id="53" name="Cloud Callout 52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0434"/>
                <a:gd name="adj2" fmla="val -73159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417984" y="2637849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0 . 0 8</a:t>
            </a:r>
            <a:endParaRPr lang="en-GB" sz="4000" dirty="0">
              <a:latin typeface="+mj-lt"/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3197340" y="90872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>
            <a:off x="4373040" y="100908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580952" y="102150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4 2 7 2 8</a:t>
            </a:r>
            <a:endParaRPr lang="en-GB" sz="4000" dirty="0">
              <a:latin typeface="+mj-lt"/>
            </a:endParaRP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3957836" y="205911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3" name="Group 40"/>
          <p:cNvGrpSpPr/>
          <p:nvPr/>
        </p:nvGrpSpPr>
        <p:grpSpPr>
          <a:xfrm>
            <a:off x="4733080" y="1843092"/>
            <a:ext cx="1152128" cy="936104"/>
            <a:chOff x="1331640" y="3789040"/>
            <a:chExt cx="1152128" cy="936104"/>
          </a:xfrm>
        </p:grpSpPr>
        <p:sp>
          <p:nvSpPr>
            <p:cNvPr id="61" name="Cloud Callout 60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70116"/>
                <a:gd name="adj2" fmla="val -7417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3580952" y="264737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4 3 0 0 0</a:t>
            </a:r>
            <a:endParaRPr lang="en-GB" sz="4000" dirty="0">
              <a:latin typeface="+mj-lt"/>
            </a:endParaRP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6883575" y="2060848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6106235" y="90872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7030A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>
            <a:off x="7736160" y="978996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6362675" y="102150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1 2 . 0 6 9</a:t>
            </a:r>
            <a:endParaRPr lang="en-GB" sz="4000" dirty="0">
              <a:latin typeface="+mj-lt"/>
            </a:endParaRPr>
          </a:p>
        </p:txBody>
      </p:sp>
      <p:grpSp>
        <p:nvGrpSpPr>
          <p:cNvPr id="5" name="Group 70"/>
          <p:cNvGrpSpPr/>
          <p:nvPr/>
        </p:nvGrpSpPr>
        <p:grpSpPr>
          <a:xfrm>
            <a:off x="7586811" y="1771084"/>
            <a:ext cx="1152128" cy="936104"/>
            <a:chOff x="1331640" y="3789040"/>
            <a:chExt cx="1152128" cy="936104"/>
          </a:xfrm>
        </p:grpSpPr>
        <p:sp>
          <p:nvSpPr>
            <p:cNvPr id="69" name="Cloud Callout 6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20513"/>
                <a:gd name="adj2" fmla="val -61966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5930627" y="2647374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1 2 . 1</a:t>
            </a:r>
            <a:endParaRPr lang="en-GB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20125" y="539242"/>
          <a:ext cx="7968208" cy="575343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94217"/>
                <a:gridCol w="1976586"/>
                <a:gridCol w="2164832"/>
                <a:gridCol w="2132573"/>
              </a:tblGrid>
              <a:tr h="95890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Number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 1SF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 2SF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To 3SF</a:t>
                      </a:r>
                      <a:endParaRPr lang="en-GB" sz="2400" dirty="0"/>
                    </a:p>
                  </a:txBody>
                  <a:tcPr/>
                </a:tc>
              </a:tr>
              <a:tr h="958905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sz="2400" dirty="0" smtClean="0">
                          <a:cs typeface="Arial" pitchFamily="34" charset="0"/>
                        </a:rPr>
                        <a:t>6.3528</a:t>
                      </a:r>
                      <a:endParaRPr lang="en-GB" sz="2400" dirty="0"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958905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34.026</a:t>
                      </a:r>
                      <a:endParaRPr lang="en-GB" sz="24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958905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0.005708</a:t>
                      </a:r>
                      <a:endParaRPr lang="en-GB" sz="24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  <a:tr h="958905">
                <a:tc>
                  <a:txBody>
                    <a:bodyPr/>
                    <a:lstStyle/>
                    <a:p>
                      <a:pPr algn="r">
                        <a:spcBef>
                          <a:spcPct val="20000"/>
                        </a:spcBef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150.932</a:t>
                      </a:r>
                      <a:endParaRPr lang="en-GB" sz="240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</a:tr>
              <a:tr h="958905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0.00007835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7308304" y="1700808"/>
            <a:ext cx="775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6.35</a:t>
            </a: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5076056" y="1700808"/>
            <a:ext cx="622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6.4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3059832" y="1700808"/>
            <a:ext cx="3943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8" name="Text Box 32"/>
          <p:cNvSpPr txBox="1">
            <a:spLocks noChangeArrowheads="1"/>
          </p:cNvSpPr>
          <p:nvPr/>
        </p:nvSpPr>
        <p:spPr bwMode="auto">
          <a:xfrm>
            <a:off x="7308304" y="2636912"/>
            <a:ext cx="775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34.0</a:t>
            </a:r>
          </a:p>
        </p:txBody>
      </p:sp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5004048" y="2636912"/>
            <a:ext cx="5472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34</a:t>
            </a:r>
          </a:p>
        </p:txBody>
      </p:sp>
      <p:sp>
        <p:nvSpPr>
          <p:cNvPr id="10" name="Text Box 34"/>
          <p:cNvSpPr txBox="1">
            <a:spLocks noChangeArrowheads="1"/>
          </p:cNvSpPr>
          <p:nvPr/>
        </p:nvSpPr>
        <p:spPr bwMode="auto">
          <a:xfrm>
            <a:off x="2987824" y="2708920"/>
            <a:ext cx="5472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11" name="Text Box 35"/>
          <p:cNvSpPr txBox="1">
            <a:spLocks noChangeArrowheads="1"/>
          </p:cNvSpPr>
          <p:nvPr/>
        </p:nvSpPr>
        <p:spPr bwMode="auto">
          <a:xfrm>
            <a:off x="7020272" y="3645024"/>
            <a:ext cx="1234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0.00571</a:t>
            </a: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4860032" y="3645024"/>
            <a:ext cx="10816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0.0057</a:t>
            </a:r>
          </a:p>
        </p:txBody>
      </p:sp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2843808" y="3717032"/>
            <a:ext cx="9286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0.006</a:t>
            </a: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7380312" y="4653136"/>
            <a:ext cx="700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151</a:t>
            </a: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4932040" y="4643844"/>
            <a:ext cx="700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150</a:t>
            </a: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2915816" y="4653136"/>
            <a:ext cx="700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200</a:t>
            </a:r>
          </a:p>
        </p:txBody>
      </p:sp>
      <p:sp>
        <p:nvSpPr>
          <p:cNvPr id="17" name="Text Box 41"/>
          <p:cNvSpPr txBox="1">
            <a:spLocks noChangeArrowheads="1"/>
          </p:cNvSpPr>
          <p:nvPr/>
        </p:nvSpPr>
        <p:spPr bwMode="auto">
          <a:xfrm>
            <a:off x="6660232" y="5589240"/>
            <a:ext cx="1540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0.0000784</a:t>
            </a:r>
          </a:p>
        </p:txBody>
      </p:sp>
      <p:sp>
        <p:nvSpPr>
          <p:cNvPr id="18" name="Text Box 42"/>
          <p:cNvSpPr txBox="1">
            <a:spLocks noChangeArrowheads="1"/>
          </p:cNvSpPr>
          <p:nvPr/>
        </p:nvSpPr>
        <p:spPr bwMode="auto">
          <a:xfrm>
            <a:off x="4788024" y="5589240"/>
            <a:ext cx="1387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0.000078</a:t>
            </a:r>
          </a:p>
        </p:txBody>
      </p:sp>
      <p:sp>
        <p:nvSpPr>
          <p:cNvPr id="19" name="Text Box 43"/>
          <p:cNvSpPr txBox="1">
            <a:spLocks noChangeArrowheads="1"/>
          </p:cNvSpPr>
          <p:nvPr/>
        </p:nvSpPr>
        <p:spPr bwMode="auto">
          <a:xfrm>
            <a:off x="2699792" y="5589240"/>
            <a:ext cx="1234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0.00008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61536"/>
            <a:ext cx="9143999" cy="306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353150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1 . 8 9 7</a:t>
            </a:r>
            <a:endParaRPr lang="en-GB" sz="4000" dirty="0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333116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5 . 2 6 7 1</a:t>
            </a:r>
            <a:endParaRPr lang="en-GB" sz="4000" dirty="0">
              <a:latin typeface="+mj-lt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412380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1 . 6 9 4 9</a:t>
            </a:r>
            <a:endParaRPr lang="en-GB" sz="4000" dirty="0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343624" y="1237532"/>
            <a:ext cx="2548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4 . 8 5 9 5 1</a:t>
            </a:r>
            <a:endParaRPr lang="en-GB" sz="4000" dirty="0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4 6</a:t>
            </a:r>
            <a:endParaRPr lang="en-GB" sz="4000" dirty="0">
              <a:latin typeface="+mj-lt"/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95536" y="123926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</a:t>
            </a:r>
            <a:r>
              <a:rPr lang="en-GB" sz="4000" dirty="0">
                <a:latin typeface="+mj-lt"/>
              </a:rPr>
              <a:t>3 </a:t>
            </a:r>
            <a:r>
              <a:rPr lang="en-GB" sz="4000" dirty="0" smtClean="0">
                <a:latin typeface="+mj-lt"/>
              </a:rPr>
              <a:t>2 5</a:t>
            </a:r>
            <a:endParaRPr lang="en-GB" sz="4000" dirty="0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Decimal Places: 2DP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1773213" y="122684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  <a:endParaRPr lang="en-GB" sz="2000" dirty="0">
              <a:solidFill>
                <a:srgbClr val="009900"/>
              </a:solidFill>
              <a:latin typeface="+mj-lt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763688" y="2060848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4567"/>
                <a:gd name="adj2" fmla="val -7214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17984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4 . 8 3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4691633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1260"/>
                <a:gd name="adj2" fmla="val -6501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5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876256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7740352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579492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23820"/>
                <a:gd name="adj2" fmla="val -6908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907385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4 . 8 6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792263" y="3933056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835696" y="4797152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7874"/>
                <a:gd name="adj2" fmla="val -7214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07064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4716016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16016" y="4725144"/>
            <a:ext cx="1152128" cy="936104"/>
            <a:chOff x="1187624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38701"/>
                <a:gd name="adj2" fmla="val -6807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327800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5 . 2 7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7740352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22993"/>
                <a:gd name="adj2" fmla="val -6501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5940152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1 . 9 0</a:t>
            </a:r>
            <a:endParaRPr lang="en-GB" sz="4000" dirty="0">
              <a:latin typeface="+mj-lt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6025176" y="419412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5" grpId="0"/>
      <p:bldP spid="31" grpId="0"/>
      <p:bldP spid="70" grpId="0"/>
      <p:bldP spid="61" grpId="0"/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6" grpId="0"/>
      <p:bldP spid="67" grpId="0" animBg="1"/>
      <p:bldP spid="68" grpId="0" animBg="1"/>
      <p:bldP spid="69" grpId="0" animBg="1"/>
      <p:bldP spid="74" grpId="0"/>
      <p:bldP spid="27" grpId="0" animBg="1"/>
      <p:bldP spid="28" grpId="0" animBg="1"/>
      <p:bldP spid="30" grpId="0" animBg="1"/>
      <p:bldP spid="32" grpId="0" animBg="1"/>
      <p:bldP spid="41" grpId="0"/>
      <p:bldP spid="43" grpId="0" animBg="1"/>
      <p:bldP spid="44" grpId="0" animBg="1"/>
      <p:bldP spid="49" grpId="0"/>
      <p:bldP spid="50" grpId="0" animBg="1"/>
      <p:bldP spid="51" grpId="0" animBg="1"/>
      <p:bldP spid="52" grpId="0" animBg="1"/>
      <p:bldP spid="57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268" y="404664"/>
            <a:ext cx="8626212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Decimal Places: 3DP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3112" y="1126476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2150622" y="122684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6" name="Text Box 30"/>
          <p:cNvSpPr txBox="1">
            <a:spLocks noChangeArrowheads="1"/>
          </p:cNvSpPr>
          <p:nvPr/>
        </p:nvSpPr>
        <p:spPr bwMode="auto">
          <a:xfrm>
            <a:off x="3995936" y="2276872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95536" y="123926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</a:t>
            </a:r>
            <a:r>
              <a:rPr lang="en-GB" sz="4000" dirty="0">
                <a:latin typeface="+mj-lt"/>
              </a:rPr>
              <a:t>3 </a:t>
            </a:r>
            <a:r>
              <a:rPr lang="en-GB" sz="4000" dirty="0" smtClean="0">
                <a:latin typeface="+mj-lt"/>
              </a:rPr>
              <a:t>2 5</a:t>
            </a:r>
            <a:endParaRPr lang="en-GB" sz="4000" dirty="0">
              <a:latin typeface="+mj-lt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1043608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</a:p>
        </p:txBody>
      </p:sp>
      <p:grpSp>
        <p:nvGrpSpPr>
          <p:cNvPr id="2" name="Group 40"/>
          <p:cNvGrpSpPr/>
          <p:nvPr/>
        </p:nvGrpSpPr>
        <p:grpSpPr>
          <a:xfrm>
            <a:off x="1763688" y="2060848"/>
            <a:ext cx="1152128" cy="936104"/>
            <a:chOff x="1331640" y="3789040"/>
            <a:chExt cx="1152128" cy="936104"/>
          </a:xfrm>
        </p:grpSpPr>
        <p:sp>
          <p:nvSpPr>
            <p:cNvPr id="39" name="Cloud Callout 38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1498"/>
                <a:gd name="adj2" fmla="val -73159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417984" y="2865130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4 . 8 3 3</a:t>
            </a:r>
            <a:endParaRPr lang="en-GB" sz="4000" dirty="0">
              <a:latin typeface="+mj-lt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03848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0" name="Line 7"/>
          <p:cNvSpPr>
            <a:spLocks noChangeShapeType="1"/>
          </p:cNvSpPr>
          <p:nvPr/>
        </p:nvSpPr>
        <p:spPr bwMode="auto">
          <a:xfrm>
            <a:off x="5066531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3316272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4 6 2 </a:t>
            </a:r>
            <a:endParaRPr lang="en-GB" sz="4000" dirty="0">
              <a:latin typeface="+mj-lt"/>
            </a:endParaRPr>
          </a:p>
        </p:txBody>
      </p:sp>
      <p:grpSp>
        <p:nvGrpSpPr>
          <p:cNvPr id="3" name="Group 62"/>
          <p:cNvGrpSpPr/>
          <p:nvPr/>
        </p:nvGrpSpPr>
        <p:grpSpPr>
          <a:xfrm>
            <a:off x="4684424" y="1987108"/>
            <a:ext cx="1152128" cy="936104"/>
            <a:chOff x="1331640" y="3789040"/>
            <a:chExt cx="1152128" cy="936104"/>
          </a:xfrm>
        </p:grpSpPr>
        <p:sp>
          <p:nvSpPr>
            <p:cNvPr id="64" name="Cloud Callout 6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978"/>
                <a:gd name="adj2" fmla="val -6501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3310956" y="286339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>
                <a:latin typeface="+mj-lt"/>
              </a:rPr>
              <a:t>4 </a:t>
            </a:r>
            <a:r>
              <a:rPr lang="en-GB" sz="4000" dirty="0" smtClean="0">
                <a:latin typeface="+mj-lt"/>
              </a:rPr>
              <a:t>. 8 4 6</a:t>
            </a:r>
            <a:endParaRPr lang="en-GB" sz="4000" dirty="0">
              <a:latin typeface="+mj-lt"/>
            </a:endParaRPr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6876256" y="227687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098916" y="112474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69" name="Line 7"/>
          <p:cNvSpPr>
            <a:spLocks noChangeShapeType="1"/>
          </p:cNvSpPr>
          <p:nvPr/>
        </p:nvSpPr>
        <p:spPr bwMode="auto">
          <a:xfrm>
            <a:off x="8114109" y="119502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6353150" y="123753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4 . 8 5 9 5</a:t>
            </a:r>
            <a:endParaRPr lang="en-GB" sz="4000" dirty="0">
              <a:latin typeface="+mj-lt"/>
            </a:endParaRPr>
          </a:p>
        </p:txBody>
      </p:sp>
      <p:grpSp>
        <p:nvGrpSpPr>
          <p:cNvPr id="4" name="Group 70"/>
          <p:cNvGrpSpPr/>
          <p:nvPr/>
        </p:nvGrpSpPr>
        <p:grpSpPr>
          <a:xfrm>
            <a:off x="7579492" y="1987108"/>
            <a:ext cx="1152128" cy="936104"/>
            <a:chOff x="1331640" y="3789040"/>
            <a:chExt cx="1152128" cy="936104"/>
          </a:xfrm>
        </p:grpSpPr>
        <p:sp>
          <p:nvSpPr>
            <p:cNvPr id="72" name="Cloud Callout 71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10076"/>
                <a:gd name="adj2" fmla="val -6705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907384" y="2863398"/>
            <a:ext cx="25530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4 . 8 6 0</a:t>
            </a:r>
            <a:endParaRPr lang="en-GB" sz="4000" dirty="0"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99956" y="386278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2195736" y="396314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401278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412380" y="397556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1 . 6 9 4 2</a:t>
            </a:r>
            <a:endParaRPr lang="en-GB" sz="4000" dirty="0">
              <a:latin typeface="+mj-lt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1060452" y="5013176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grpSp>
        <p:nvGrpSpPr>
          <p:cNvPr id="7" name="Group 40"/>
          <p:cNvGrpSpPr/>
          <p:nvPr/>
        </p:nvGrpSpPr>
        <p:grpSpPr>
          <a:xfrm>
            <a:off x="1835696" y="4797152"/>
            <a:ext cx="1152128" cy="936104"/>
            <a:chOff x="1331640" y="3789040"/>
            <a:chExt cx="1152128" cy="936104"/>
          </a:xfrm>
        </p:grpSpPr>
        <p:sp>
          <p:nvSpPr>
            <p:cNvPr id="34" name="Cloud Callout 33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631"/>
                <a:gd name="adj2" fmla="val -73158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07064" y="5601434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1 . 6 9 4</a:t>
            </a:r>
            <a:endParaRPr lang="en-GB" sz="4000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20692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>
            <a:off x="5085581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3333116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5 . 2 6 2 7</a:t>
            </a:r>
            <a:endParaRPr lang="en-GB" sz="4000" dirty="0">
              <a:latin typeface="+mj-lt"/>
            </a:endParaRPr>
          </a:p>
        </p:txBody>
      </p:sp>
      <p:grpSp>
        <p:nvGrpSpPr>
          <p:cNvPr id="8" name="Group 62"/>
          <p:cNvGrpSpPr/>
          <p:nvPr/>
        </p:nvGrpSpPr>
        <p:grpSpPr>
          <a:xfrm>
            <a:off x="4716016" y="4725144"/>
            <a:ext cx="1152128" cy="936104"/>
            <a:chOff x="1187624" y="3789040"/>
            <a:chExt cx="1152128" cy="936104"/>
          </a:xfrm>
        </p:grpSpPr>
        <p:sp>
          <p:nvSpPr>
            <p:cNvPr id="47" name="Cloud Callout 46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2325"/>
                <a:gd name="adj2" fmla="val -6603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3327800" y="559970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5 . 2 6 3</a:t>
            </a:r>
            <a:endParaRPr lang="en-GB" sz="4000" dirty="0">
              <a:latin typeface="+mj-lt"/>
            </a:endParaRPr>
          </a:p>
        </p:txBody>
      </p: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6893100" y="5013176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115760" y="3861048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52" name="Line 7"/>
          <p:cNvSpPr>
            <a:spLocks noChangeShapeType="1"/>
          </p:cNvSpPr>
          <p:nvPr/>
        </p:nvSpPr>
        <p:spPr bwMode="auto">
          <a:xfrm>
            <a:off x="8100392" y="3931324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6353150" y="397383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1 . 9 9 9 9</a:t>
            </a:r>
            <a:endParaRPr lang="en-GB" sz="4000" dirty="0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7596336" y="4723412"/>
            <a:ext cx="1152128" cy="936104"/>
            <a:chOff x="1331640" y="3789040"/>
            <a:chExt cx="1152128" cy="936104"/>
          </a:xfrm>
        </p:grpSpPr>
        <p:sp>
          <p:nvSpPr>
            <p:cNvPr id="55" name="Cloud Callout 54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11730"/>
                <a:gd name="adj2" fmla="val -6298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5940152" y="5599702"/>
            <a:ext cx="25202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2 . 0 0 0</a:t>
            </a:r>
            <a:endParaRPr lang="en-GB" sz="4000" dirty="0">
              <a:latin typeface="+mj-lt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6025176" y="419412"/>
            <a:ext cx="720080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6" grpId="0" animBg="1"/>
      <p:bldP spid="38" grpId="0" animBg="1"/>
      <p:bldP spid="42" grpId="0"/>
      <p:bldP spid="59" grpId="0" animBg="1"/>
      <p:bldP spid="60" grpId="0" animBg="1"/>
      <p:bldP spid="61" grpId="0"/>
      <p:bldP spid="66" grpId="0"/>
      <p:bldP spid="67" grpId="0" animBg="1"/>
      <p:bldP spid="68" grpId="0" animBg="1"/>
      <p:bldP spid="69" grpId="0" animBg="1"/>
      <p:bldP spid="70" grpId="0"/>
      <p:bldP spid="74" grpId="0"/>
      <p:bldP spid="27" grpId="0" animBg="1"/>
      <p:bldP spid="28" grpId="0" animBg="1"/>
      <p:bldP spid="30" grpId="0" animBg="1"/>
      <p:bldP spid="31" grpId="0"/>
      <p:bldP spid="32" grpId="0" animBg="1"/>
      <p:bldP spid="41" grpId="0"/>
      <p:bldP spid="43" grpId="0" animBg="1"/>
      <p:bldP spid="44" grpId="0" animBg="1"/>
      <p:bldP spid="45" grpId="0"/>
      <p:bldP spid="49" grpId="0"/>
      <p:bldP spid="50" grpId="0" animBg="1"/>
      <p:bldP spid="51" grpId="0" animBg="1"/>
      <p:bldP spid="52" grpId="0" animBg="1"/>
      <p:bldP spid="53" grpId="0"/>
      <p:bldP spid="57" grpId="0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538741" y="102150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4 . 8 5 2</a:t>
            </a:r>
            <a:endParaRPr lang="en-GB" sz="4000" dirty="0">
              <a:latin typeface="+mj-l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268" y="188640"/>
            <a:ext cx="8626212" cy="609600"/>
          </a:xfrm>
          <a:prstGeom prst="roundRect">
            <a:avLst>
              <a:gd name="adj" fmla="val 21100"/>
            </a:avLst>
          </a:prstGeom>
          <a:solidFill>
            <a:srgbClr val="71A8F9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Rounding to Decimal Places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 Box 30"/>
          <p:cNvSpPr txBox="1">
            <a:spLocks noChangeArrowheads="1"/>
          </p:cNvSpPr>
          <p:nvPr/>
        </p:nvSpPr>
        <p:spPr bwMode="auto">
          <a:xfrm>
            <a:off x="6876256" y="2105092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84168" y="95296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949057" y="102324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96592" y="106575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5 . 2 6 2 7</a:t>
            </a:r>
            <a:endParaRPr lang="en-GB" sz="4000" dirty="0">
              <a:latin typeface="+mj-lt"/>
            </a:endParaRPr>
          </a:p>
        </p:txBody>
      </p:sp>
      <p:grpSp>
        <p:nvGrpSpPr>
          <p:cNvPr id="2" name="Group 62"/>
          <p:cNvGrpSpPr/>
          <p:nvPr/>
        </p:nvGrpSpPr>
        <p:grpSpPr>
          <a:xfrm>
            <a:off x="7579492" y="1817060"/>
            <a:ext cx="1152128" cy="936104"/>
            <a:chOff x="1187624" y="3789040"/>
            <a:chExt cx="1152128" cy="936104"/>
          </a:xfrm>
        </p:grpSpPr>
        <p:sp>
          <p:nvSpPr>
            <p:cNvPr id="10" name="Cloud Callout 9"/>
            <p:cNvSpPr/>
            <p:nvPr/>
          </p:nvSpPr>
          <p:spPr>
            <a:xfrm>
              <a:off x="1187624" y="3789040"/>
              <a:ext cx="1152128" cy="936104"/>
            </a:xfrm>
            <a:prstGeom prst="cloudCallout">
              <a:avLst>
                <a:gd name="adj1" fmla="val -2325"/>
                <a:gd name="adj2" fmla="val -6603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259632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191276" y="269161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5 . 2 6 3</a:t>
            </a:r>
            <a:endParaRPr lang="en-GB" sz="4000" dirty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92928" y="936484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4685235" y="100676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305352" y="1049272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1 . 6 9 4 9</a:t>
            </a:r>
            <a:endParaRPr lang="en-GB" sz="4000" dirty="0">
              <a:latin typeface="+mj-lt"/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3953424" y="2086880"/>
            <a:ext cx="576064" cy="406400"/>
          </a:xfrm>
          <a:prstGeom prst="rect">
            <a:avLst/>
          </a:prstGeom>
          <a:solidFill>
            <a:srgbClr val="99FF66"/>
          </a:solidFill>
          <a:ln w="9525">
            <a:solidFill>
              <a:srgbClr val="00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009900"/>
                </a:solidFill>
                <a:latin typeface="+mj-lt"/>
              </a:rPr>
              <a:t>No</a:t>
            </a:r>
          </a:p>
        </p:txBody>
      </p:sp>
      <p:grpSp>
        <p:nvGrpSpPr>
          <p:cNvPr id="3" name="Group 40"/>
          <p:cNvGrpSpPr/>
          <p:nvPr/>
        </p:nvGrpSpPr>
        <p:grpSpPr>
          <a:xfrm>
            <a:off x="4728668" y="1870856"/>
            <a:ext cx="1152128" cy="936104"/>
            <a:chOff x="1331640" y="3789040"/>
            <a:chExt cx="1152128" cy="936104"/>
          </a:xfrm>
        </p:grpSpPr>
        <p:sp>
          <p:nvSpPr>
            <p:cNvPr id="18" name="Cloud Callout 17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37874"/>
                <a:gd name="adj2" fmla="val -7214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300036" y="2675138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1 . 6 9</a:t>
            </a:r>
            <a:endParaRPr lang="en-GB" sz="4000" dirty="0">
              <a:latin typeface="+mj-lt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1071372" y="2060848"/>
            <a:ext cx="576064" cy="40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Yes</a:t>
            </a:r>
            <a:endParaRPr lang="en-GB" sz="20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94032" y="908720"/>
            <a:ext cx="2776720" cy="2590556"/>
          </a:xfrm>
          <a:prstGeom prst="roundRect">
            <a:avLst>
              <a:gd name="adj" fmla="val 4905"/>
            </a:avLst>
          </a:prstGeom>
          <a:noFill/>
          <a:ln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9875" indent="-269875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chemeClr val="tx1"/>
              </a:solidFill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558584" y="978996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>
              <a:latin typeface="+mj-lt"/>
            </a:endParaRPr>
          </a:p>
        </p:txBody>
      </p:sp>
      <p:grpSp>
        <p:nvGrpSpPr>
          <p:cNvPr id="9" name="Group 70"/>
          <p:cNvGrpSpPr/>
          <p:nvPr/>
        </p:nvGrpSpPr>
        <p:grpSpPr>
          <a:xfrm>
            <a:off x="1774608" y="1771084"/>
            <a:ext cx="1152128" cy="936104"/>
            <a:chOff x="1331640" y="3789040"/>
            <a:chExt cx="1152128" cy="936104"/>
          </a:xfrm>
        </p:grpSpPr>
        <p:sp>
          <p:nvSpPr>
            <p:cNvPr id="26" name="Cloud Callout 25"/>
            <p:cNvSpPr/>
            <p:nvPr/>
          </p:nvSpPr>
          <p:spPr>
            <a:xfrm>
              <a:off x="1331640" y="3789040"/>
              <a:ext cx="1152128" cy="936104"/>
            </a:xfrm>
            <a:prstGeom prst="cloudCallout">
              <a:avLst>
                <a:gd name="adj1" fmla="val -50275"/>
                <a:gd name="adj2" fmla="val -61965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88900" y="3920040"/>
              <a:ext cx="963228" cy="646331"/>
            </a:xfrm>
            <a:prstGeom prst="rect">
              <a:avLst/>
            </a:prstGeom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0000FF"/>
                  </a:solidFill>
                </a:rPr>
                <a:t>5 or more?</a:t>
              </a:r>
              <a:endParaRPr lang="en-GB" dirty="0">
                <a:solidFill>
                  <a:srgbClr val="0000FF"/>
                </a:solidFill>
              </a:endParaRPr>
            </a:p>
          </p:txBody>
        </p:sp>
      </p:grp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102501" y="2632626"/>
            <a:ext cx="2209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 smtClean="0">
                <a:latin typeface="+mj-lt"/>
              </a:rPr>
              <a:t>    4 . 9</a:t>
            </a:r>
            <a:endParaRPr lang="en-GB" sz="4000" dirty="0">
              <a:latin typeface="+mj-lt"/>
            </a:endParaRPr>
          </a:p>
        </p:txBody>
      </p:sp>
      <p:sp>
        <p:nvSpPr>
          <p:cNvPr id="81" name="Rounded Rectangle 80"/>
          <p:cNvSpPr/>
          <p:nvPr/>
        </p:nvSpPr>
        <p:spPr>
          <a:xfrm rot="16200000">
            <a:off x="-863738" y="4906030"/>
            <a:ext cx="2806580" cy="576064"/>
          </a:xfrm>
          <a:prstGeom prst="roundRect">
            <a:avLst>
              <a:gd name="adj" fmla="val 21100"/>
            </a:avLst>
          </a:prstGeom>
          <a:solidFill>
            <a:srgbClr val="93D76E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Your Turn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971600" y="3818535"/>
            <a:ext cx="7920880" cy="2775641"/>
          </a:xfrm>
          <a:prstGeom prst="roundRect">
            <a:avLst>
              <a:gd name="adj" fmla="val 4579"/>
            </a:avLst>
          </a:prstGeom>
          <a:solidFill>
            <a:schemeClr val="bg1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marL="176213" indent="-176213">
              <a:buClr>
                <a:srgbClr val="008000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Copy &amp; </a:t>
            </a:r>
          </a:p>
          <a:p>
            <a:pPr marL="176213" indent="-176213">
              <a:buClr>
                <a:srgbClr val="008000"/>
              </a:buClr>
            </a:pPr>
            <a:r>
              <a:rPr lang="en-US" sz="2200" dirty="0" smtClean="0">
                <a:solidFill>
                  <a:schemeClr val="tx1"/>
                </a:solidFill>
              </a:rPr>
              <a:t>	complete</a:t>
            </a:r>
          </a:p>
          <a:p>
            <a:pPr marL="176213" indent="-176213">
              <a:buClr>
                <a:srgbClr val="008000"/>
              </a:buClr>
            </a:pPr>
            <a:r>
              <a:rPr lang="en-US" sz="2200" dirty="0" smtClean="0">
                <a:solidFill>
                  <a:schemeClr val="tx1"/>
                </a:solidFill>
              </a:rPr>
              <a:t>	this table:</a:t>
            </a:r>
          </a:p>
        </p:txBody>
      </p:sp>
      <p:graphicFrame>
        <p:nvGraphicFramePr>
          <p:cNvPr id="83" name="Table 82"/>
          <p:cNvGraphicFramePr>
            <a:graphicFrameLocks noGrp="1"/>
          </p:cNvGraphicFramePr>
          <p:nvPr/>
        </p:nvGraphicFramePr>
        <p:xfrm>
          <a:off x="2555776" y="4077072"/>
          <a:ext cx="6096000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52128"/>
                <a:gridCol w="1512168"/>
                <a:gridCol w="1656184"/>
                <a:gridCol w="17755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1DP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2DP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To 3DP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cs typeface="Arial" charset="0"/>
                        </a:rPr>
                        <a:t>63.4721 </a:t>
                      </a:r>
                      <a:endParaRPr lang="en-GB" dirty="0"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87.6564</a:t>
                      </a:r>
                      <a:endParaRPr lang="en-GB" sz="1600" dirty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149.9875</a:t>
                      </a:r>
                      <a:endParaRPr lang="en-GB" sz="1600" dirty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3.54029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0.59999</a:t>
                      </a:r>
                      <a:endParaRPr lang="en-GB" sz="1600" dirty="0" smtClean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8316416" y="9364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3DP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36096" y="9087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2DP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511532" y="8939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1DP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764706"/>
          <a:ext cx="8184232" cy="553740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016224"/>
                <a:gridCol w="1560748"/>
                <a:gridCol w="2223522"/>
                <a:gridCol w="2383738"/>
              </a:tblGrid>
              <a:tr h="92290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Number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 1DP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 2DP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 3DP</a:t>
                      </a:r>
                      <a:endParaRPr lang="en-GB" sz="3200" dirty="0"/>
                    </a:p>
                  </a:txBody>
                  <a:tcPr/>
                </a:tc>
              </a:tr>
              <a:tr h="922901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3200" dirty="0" smtClean="0">
                          <a:cs typeface="Arial" charset="0"/>
                        </a:rPr>
                        <a:t>63.4721 </a:t>
                      </a:r>
                      <a:endParaRPr lang="en-GB" sz="3200" dirty="0"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</a:tr>
              <a:tr h="922901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87.6564</a:t>
                      </a:r>
                      <a:endParaRPr lang="en-GB" sz="3200" dirty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</a:tr>
              <a:tr h="922901">
                <a:tc>
                  <a:txBody>
                    <a:bodyPr/>
                    <a:lstStyle/>
                    <a:p>
                      <a:pPr algn="r" eaLnBrk="1" hangingPunct="1">
                        <a:spcBef>
                          <a:spcPct val="20000"/>
                        </a:spcBef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149.9875</a:t>
                      </a:r>
                      <a:endParaRPr lang="en-GB" sz="3200" dirty="0">
                        <a:solidFill>
                          <a:schemeClr val="tx1"/>
                        </a:solidFill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</a:tr>
              <a:tr h="922901">
                <a:tc>
                  <a:txBody>
                    <a:bodyPr/>
                    <a:lstStyle/>
                    <a:p>
                      <a:pPr algn="r"/>
                      <a:r>
                        <a:rPr lang="en-GB" sz="3200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3.54029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</a:tr>
              <a:tr h="922901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smtClean="0">
                          <a:solidFill>
                            <a:schemeClr val="tx1"/>
                          </a:solidFill>
                          <a:cs typeface="Arial" charset="0"/>
                        </a:rPr>
                        <a:t>0.59999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39"/>
          <p:cNvSpPr txBox="1">
            <a:spLocks noChangeArrowheads="1"/>
          </p:cNvSpPr>
          <p:nvPr/>
        </p:nvSpPr>
        <p:spPr bwMode="auto">
          <a:xfrm>
            <a:off x="2843808" y="1844824"/>
            <a:ext cx="789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63.5</a:t>
            </a: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4788024" y="1988840"/>
            <a:ext cx="945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63.47</a:t>
            </a: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7020272" y="1916832"/>
            <a:ext cx="1101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63.472</a:t>
            </a: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2843808" y="2852936"/>
            <a:ext cx="789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87.7</a:t>
            </a: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4716016" y="2852936"/>
            <a:ext cx="945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87.66</a:t>
            </a:r>
          </a:p>
        </p:txBody>
      </p:sp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7020272" y="2852936"/>
            <a:ext cx="1101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87.656</a:t>
            </a:r>
          </a:p>
        </p:txBody>
      </p:sp>
      <p:sp>
        <p:nvSpPr>
          <p:cNvPr id="12" name="Text Box 47"/>
          <p:cNvSpPr txBox="1">
            <a:spLocks noChangeArrowheads="1"/>
          </p:cNvSpPr>
          <p:nvPr/>
        </p:nvSpPr>
        <p:spPr bwMode="auto">
          <a:xfrm>
            <a:off x="2771800" y="3789040"/>
            <a:ext cx="945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150.0</a:t>
            </a:r>
          </a:p>
        </p:txBody>
      </p: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4716016" y="3789040"/>
            <a:ext cx="1101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149.99</a:t>
            </a:r>
          </a:p>
        </p:txBody>
      </p:sp>
      <p:sp>
        <p:nvSpPr>
          <p:cNvPr id="14" name="Text Box 49"/>
          <p:cNvSpPr txBox="1">
            <a:spLocks noChangeArrowheads="1"/>
          </p:cNvSpPr>
          <p:nvPr/>
        </p:nvSpPr>
        <p:spPr bwMode="auto">
          <a:xfrm>
            <a:off x="6804248" y="3779748"/>
            <a:ext cx="1256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149.988</a:t>
            </a:r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2843808" y="4653136"/>
            <a:ext cx="633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3.5</a:t>
            </a:r>
          </a:p>
        </p:txBody>
      </p:sp>
      <p:sp>
        <p:nvSpPr>
          <p:cNvPr id="16" name="Text Box 52"/>
          <p:cNvSpPr txBox="1">
            <a:spLocks noChangeArrowheads="1"/>
          </p:cNvSpPr>
          <p:nvPr/>
        </p:nvSpPr>
        <p:spPr bwMode="auto">
          <a:xfrm>
            <a:off x="4860032" y="4653136"/>
            <a:ext cx="789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3.54</a:t>
            </a:r>
          </a:p>
        </p:txBody>
      </p:sp>
      <p:sp>
        <p:nvSpPr>
          <p:cNvPr id="17" name="Text Box 53"/>
          <p:cNvSpPr txBox="1">
            <a:spLocks noChangeArrowheads="1"/>
          </p:cNvSpPr>
          <p:nvPr/>
        </p:nvSpPr>
        <p:spPr bwMode="auto">
          <a:xfrm>
            <a:off x="7092280" y="4653136"/>
            <a:ext cx="945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3.540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2843808" y="5661248"/>
            <a:ext cx="6339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0.6</a:t>
            </a:r>
          </a:p>
        </p:txBody>
      </p:sp>
      <p:sp>
        <p:nvSpPr>
          <p:cNvPr id="19" name="Text Box 56"/>
          <p:cNvSpPr txBox="1">
            <a:spLocks noChangeArrowheads="1"/>
          </p:cNvSpPr>
          <p:nvPr/>
        </p:nvSpPr>
        <p:spPr bwMode="auto">
          <a:xfrm>
            <a:off x="4860032" y="5661248"/>
            <a:ext cx="789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0.60</a:t>
            </a:r>
          </a:p>
        </p:txBody>
      </p:sp>
      <p:sp>
        <p:nvSpPr>
          <p:cNvPr id="20" name="Text Box 57"/>
          <p:cNvSpPr txBox="1">
            <a:spLocks noChangeArrowheads="1"/>
          </p:cNvSpPr>
          <p:nvPr/>
        </p:nvSpPr>
        <p:spPr bwMode="auto">
          <a:xfrm>
            <a:off x="7092280" y="5661248"/>
            <a:ext cx="9454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0.600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could I estimate an answer without a calculator?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548680"/>
            <a:ext cx="27158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38.2 x 10.78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3068960"/>
            <a:ext cx="2098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38.2 ≈ 40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3068960"/>
            <a:ext cx="23583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10.78 ≈ 10</a:t>
            </a:r>
            <a:endParaRPr lang="en-GB" sz="4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3717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So…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5085184"/>
            <a:ext cx="4693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38.2 x 10.78 ≈ 40 x 10</a:t>
            </a:r>
            <a:endParaRPr lang="en-GB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6444208" y="5085184"/>
            <a:ext cx="1334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≈ 400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could I estimate an answer without a calculator?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43808" y="548680"/>
                <a:ext cx="235673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23.2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dirty="0" smtClean="0"/>
                  <a:t> </a:t>
                </a:r>
                <a:r>
                  <a:rPr lang="en-GB" sz="4000" dirty="0" smtClean="0"/>
                  <a:t>7.8</a:t>
                </a:r>
                <a:endParaRPr lang="en-GB" sz="4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48680"/>
                <a:ext cx="2356735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9326" t="-15517" r="-8031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403648" y="3068960"/>
            <a:ext cx="1579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7.8 </a:t>
            </a:r>
            <a:r>
              <a:rPr lang="en-GB" sz="4000" dirty="0" smtClean="0"/>
              <a:t>≈ </a:t>
            </a:r>
            <a:r>
              <a:rPr lang="en-GB" sz="4000" dirty="0"/>
              <a:t>8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3068960"/>
            <a:ext cx="20986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23.2 </a:t>
            </a:r>
            <a:r>
              <a:rPr lang="en-GB" sz="4000" dirty="0" smtClean="0"/>
              <a:t>≈ </a:t>
            </a:r>
            <a:r>
              <a:rPr lang="en-GB" sz="4000" dirty="0" smtClean="0"/>
              <a:t>24</a:t>
            </a:r>
            <a:endParaRPr lang="en-GB" sz="40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544" y="350100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So…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331640" y="4653136"/>
                <a:ext cx="4235455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4000" dirty="0" smtClean="0"/>
                  <a:t>23.2</a:t>
                </a:r>
                <a:r>
                  <a:rPr lang="en-GB" sz="4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dirty="0"/>
                  <a:t> </a:t>
                </a:r>
                <a:r>
                  <a:rPr lang="en-GB" sz="4000" dirty="0" smtClean="0"/>
                  <a:t>7.8 </a:t>
                </a:r>
                <a:r>
                  <a:rPr lang="en-GB" sz="4000" dirty="0"/>
                  <a:t>≈ </a:t>
                </a:r>
                <a:r>
                  <a:rPr lang="en-GB" sz="4000" dirty="0" smtClean="0"/>
                  <a:t>24 </a:t>
                </a:r>
                <a14:m>
                  <m:oMath xmlns:m="http://schemas.openxmlformats.org/officeDocument/2006/math">
                    <m:r>
                      <a:rPr lang="en-GB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4000" dirty="0" smtClean="0"/>
                  <a:t> </a:t>
                </a:r>
                <a:r>
                  <a:rPr lang="en-GB" sz="4000" dirty="0"/>
                  <a:t>8</a:t>
                </a:r>
                <a:endParaRPr lang="en-GB" sz="4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653136"/>
                <a:ext cx="4235455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5036" t="-15517" r="-4029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444208" y="4653136"/>
            <a:ext cx="8146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≈ </a:t>
            </a:r>
            <a:r>
              <a:rPr lang="en-GB" sz="4000" dirty="0" smtClean="0"/>
              <a:t>3</a:t>
            </a:r>
            <a:endParaRPr lang="en-GB" sz="40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67544" y="55263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Note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anose="05000000000000000000" pitchFamily="2" charset="2"/>
              </a:rPr>
              <a:t>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24 </a:t>
            </a:r>
            <a:r>
              <a:rPr lang="en-GB" sz="4400" dirty="0" smtClean="0">
                <a:latin typeface="+mj-lt"/>
                <a:ea typeface="+mj-ea"/>
                <a:cs typeface="+mj-cs"/>
              </a:rPr>
              <a:t>(not 23) 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was used because I saw that dividing by 8 would work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822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Without a calculator, estimate;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132856"/>
            <a:ext cx="409759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a) 	27.2 x 51.7  	</a:t>
            </a:r>
          </a:p>
          <a:p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b)	78.9 ÷ 1.923</a:t>
            </a:r>
          </a:p>
          <a:p>
            <a:endParaRPr lang="en-GB" sz="3200" dirty="0" smtClean="0">
              <a:latin typeface="Comic Sans MS" pitchFamily="66" charset="0"/>
            </a:endParaRPr>
          </a:p>
          <a:p>
            <a:r>
              <a:rPr lang="en-GB" sz="3200" dirty="0" smtClean="0">
                <a:latin typeface="Comic Sans MS" pitchFamily="66" charset="0"/>
              </a:rPr>
              <a:t>c)	12% of £411.55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213285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30 x 50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08304" y="213285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1500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11960" y="3132257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80 ÷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08304" y="3132257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40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11960" y="4068361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10% of £400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08304" y="4005064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≈ £40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Microsoft Office PowerPoint</Application>
  <PresentationFormat>On-screen Show (4:3)</PresentationFormat>
  <Paragraphs>303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could I estimate an answer without a calculator?</vt:lpstr>
      <vt:lpstr>How could I estimate an answer without a calculator?</vt:lpstr>
      <vt:lpstr>Without a calculator, estimate;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z.coomber</dc:creator>
  <cp:lastModifiedBy>GS Westwater</cp:lastModifiedBy>
  <cp:revision>8</cp:revision>
  <dcterms:created xsi:type="dcterms:W3CDTF">2011-10-28T15:59:57Z</dcterms:created>
  <dcterms:modified xsi:type="dcterms:W3CDTF">2014-09-05T15:41:00Z</dcterms:modified>
</cp:coreProperties>
</file>