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60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2FAD9-1486-41A1-87C9-8498AE10D6C1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71A68-E0D8-4A20-B82C-96AA64F56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060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B2104-E551-4449-B708-9AE38BCE4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516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9086-4AC5-4061-8309-737664D3CD04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B2104-E551-4449-B708-9AE38BCE4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16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9086-4AC5-4061-8309-737664D3CD04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B2104-E551-4449-B708-9AE38BCE4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447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9086-4AC5-4061-8309-737664D3CD04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B2104-E551-4449-B708-9AE38BCE4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18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9086-4AC5-4061-8309-737664D3CD04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B2104-E551-4449-B708-9AE38BCE4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694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9086-4AC5-4061-8309-737664D3CD04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B2104-E551-4449-B708-9AE38BCE4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474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9086-4AC5-4061-8309-737664D3CD04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B2104-E551-4449-B708-9AE38BCE4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859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9086-4AC5-4061-8309-737664D3CD04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B2104-E551-4449-B708-9AE38BCE4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21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9086-4AC5-4061-8309-737664D3CD04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B2104-E551-4449-B708-9AE38BCE4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191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9086-4AC5-4061-8309-737664D3CD04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B2104-E551-4449-B708-9AE38BCE4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588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9086-4AC5-4061-8309-737664D3CD04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B2104-E551-4449-B708-9AE38BCE4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032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862821" y="-127600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 smtClean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 smtClean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69086-4AC5-4061-8309-737664D3CD04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thrsh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151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53412"/>
          </a:xfrm>
        </p:spPr>
        <p:txBody>
          <a:bodyPr/>
          <a:lstStyle/>
          <a:p>
            <a:r>
              <a:rPr lang="en-GB" dirty="0" smtClean="0"/>
              <a:t>Factorising Quadratics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 method to solve any question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202804" y="4429919"/>
            <a:ext cx="39789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GB" sz="60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GB" sz="6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n-GB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c</a:t>
            </a:r>
            <a:endParaRPr lang="en-GB" sz="6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233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 </a:t>
            </a:r>
            <a:r>
              <a:rPr lang="en-GB" dirty="0"/>
              <a:t>S</a:t>
            </a:r>
            <a:r>
              <a:rPr lang="en-GB" dirty="0" smtClean="0"/>
              <a:t>imple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Multiply </a:t>
            </a:r>
            <a:r>
              <a:rPr lang="en-GB" i="1" dirty="0" smtClean="0"/>
              <a:t>a</a:t>
            </a:r>
            <a:r>
              <a:rPr lang="en-GB" dirty="0" smtClean="0"/>
              <a:t> and </a:t>
            </a:r>
            <a:r>
              <a:rPr lang="en-GB" i="1" dirty="0" smtClean="0"/>
              <a:t>c</a:t>
            </a:r>
            <a:r>
              <a:rPr lang="en-GB" dirty="0" smtClean="0"/>
              <a:t> together</a:t>
            </a:r>
          </a:p>
          <a:p>
            <a:r>
              <a:rPr lang="en-GB" dirty="0" smtClean="0"/>
              <a:t>Find 2 factors of this to sum to </a:t>
            </a:r>
            <a:r>
              <a:rPr lang="en-GB" i="1" dirty="0" smtClean="0"/>
              <a:t>b</a:t>
            </a:r>
          </a:p>
          <a:p>
            <a:r>
              <a:rPr lang="en-GB" dirty="0" smtClean="0"/>
              <a:t>Rewrite the equation with these factors instead of </a:t>
            </a:r>
            <a:r>
              <a:rPr lang="en-GB" i="1" dirty="0" smtClean="0"/>
              <a:t>b</a:t>
            </a:r>
          </a:p>
          <a:p>
            <a:r>
              <a:rPr lang="en-GB" dirty="0" smtClean="0"/>
              <a:t>Factorise the two halves of the equation </a:t>
            </a:r>
          </a:p>
          <a:p>
            <a:r>
              <a:rPr lang="en-GB" dirty="0" smtClean="0"/>
              <a:t>Group factors together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417971" y="365125"/>
            <a:ext cx="39789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GB" sz="60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GB" sz="6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n-GB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c</a:t>
            </a:r>
            <a:endParaRPr lang="en-GB" sz="6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915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7425744" y="0"/>
            <a:ext cx="4766256" cy="360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 smtClean="0"/>
              <a:t>Multiply </a:t>
            </a:r>
            <a:r>
              <a:rPr lang="en-GB" sz="1600" i="1" dirty="0" smtClean="0"/>
              <a:t>a</a:t>
            </a:r>
            <a:r>
              <a:rPr lang="en-GB" sz="1600" dirty="0" smtClean="0"/>
              <a:t> and </a:t>
            </a:r>
            <a:r>
              <a:rPr lang="en-GB" sz="1600" i="1" dirty="0" smtClean="0"/>
              <a:t>c</a:t>
            </a:r>
            <a:r>
              <a:rPr lang="en-GB" sz="1600" dirty="0" smtClean="0"/>
              <a:t> together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75657" y="360882"/>
            <a:ext cx="2107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Example 1</a:t>
            </a:r>
            <a:endParaRPr lang="en-GB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059796" y="1185283"/>
            <a:ext cx="317586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- 13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- 10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454216" y="1153545"/>
            <a:ext cx="53864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3 </a:t>
            </a:r>
            <a:r>
              <a:rPr lang="en-GB" sz="4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  <a:cs typeface="Times New Roman" panose="02020603050405020304" pitchFamily="18" charset="0"/>
              </a:rPr>
              <a:t>x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-10 = -30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419120" y="218660"/>
            <a:ext cx="4766256" cy="360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 smtClean="0"/>
              <a:t>Find 2 factors of this to sum to </a:t>
            </a:r>
            <a:r>
              <a:rPr lang="en-GB" sz="1600" i="1" dirty="0" smtClean="0"/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45372" y="2155866"/>
            <a:ext cx="55840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What 2 factors of -30 will add to -13?</a:t>
            </a: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945372" y="2679086"/>
            <a:ext cx="49841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Be careful </a:t>
            </a:r>
            <a:r>
              <a:rPr lang="en-GB" sz="2800" dirty="0" smtClean="0">
                <a:sym typeface="Wingdings" panose="05000000000000000000" pitchFamily="2" charset="2"/>
              </a:rPr>
              <a:t> -10 and 3 sum to -7</a:t>
            </a:r>
            <a:endParaRPr lang="en-GB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239665" y="3304890"/>
            <a:ext cx="6995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Our factors are -15 and 2 because -15 + 2 = -13</a:t>
            </a:r>
            <a:endParaRPr lang="en-GB" sz="28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7412496" y="450393"/>
            <a:ext cx="4766256" cy="360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 smtClean="0"/>
              <a:t>Rewrite the equation with these factors instead of </a:t>
            </a:r>
            <a:r>
              <a:rPr lang="en-GB" sz="1600" i="1" dirty="0" smtClean="0"/>
              <a:t>b</a:t>
            </a:r>
          </a:p>
          <a:p>
            <a:endParaRPr lang="en-GB" sz="1600" i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3653352" y="3930694"/>
            <a:ext cx="41681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- 15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- 10</a:t>
            </a:r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7419120" y="692731"/>
            <a:ext cx="4766256" cy="360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 smtClean="0"/>
              <a:t>Factorise the two halves of the equation </a:t>
            </a:r>
          </a:p>
          <a:p>
            <a:endParaRPr lang="en-GB" sz="1600" i="1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3491290" y="4700135"/>
            <a:ext cx="48253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5) + 2 (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5)</a:t>
            </a:r>
            <a:endParaRPr lang="en-GB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7412496" y="960904"/>
            <a:ext cx="4766256" cy="360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 smtClean="0"/>
              <a:t>Group factors together</a:t>
            </a:r>
          </a:p>
          <a:p>
            <a:endParaRPr lang="en-GB" sz="1600" i="1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4374704" y="5572160"/>
            <a:ext cx="34467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+ 2)(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5)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5861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6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7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27" presetClass="emph" presetSubtype="0" fill="remove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2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3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8" grpId="1"/>
      <p:bldP spid="18" grpId="2"/>
      <p:bldP spid="18" grpId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7425744" y="0"/>
            <a:ext cx="4766256" cy="360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 smtClean="0"/>
              <a:t>Multiply </a:t>
            </a:r>
            <a:r>
              <a:rPr lang="en-GB" sz="1600" i="1" dirty="0" smtClean="0"/>
              <a:t>a</a:t>
            </a:r>
            <a:r>
              <a:rPr lang="en-GB" sz="1600" dirty="0" smtClean="0"/>
              <a:t> and </a:t>
            </a:r>
            <a:r>
              <a:rPr lang="en-GB" sz="1600" i="1" dirty="0" smtClean="0"/>
              <a:t>c</a:t>
            </a:r>
            <a:r>
              <a:rPr lang="en-GB" sz="1600" dirty="0" smtClean="0"/>
              <a:t> together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75657" y="360882"/>
            <a:ext cx="2107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Example 2</a:t>
            </a:r>
            <a:endParaRPr lang="en-GB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059796" y="1185283"/>
            <a:ext cx="30251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+ 8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- 21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454216" y="1153545"/>
            <a:ext cx="53928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4 </a:t>
            </a:r>
            <a:r>
              <a:rPr lang="en-GB" sz="4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  <a:cs typeface="Times New Roman" panose="02020603050405020304" pitchFamily="18" charset="0"/>
              </a:rPr>
              <a:t>x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-21 = -84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419120" y="218660"/>
            <a:ext cx="4766256" cy="360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 smtClean="0"/>
              <a:t>Find 2 factors of this to sum to </a:t>
            </a:r>
            <a:r>
              <a:rPr lang="en-GB" sz="1600" i="1" dirty="0" smtClean="0"/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45372" y="2155866"/>
            <a:ext cx="52907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What 2 factors of -84 will add to 8?</a:t>
            </a:r>
            <a:endParaRPr lang="en-GB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239663" y="2802196"/>
            <a:ext cx="65226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Our factors are 14 and -6 because 14 - 6 = 8</a:t>
            </a:r>
            <a:endParaRPr lang="en-GB" sz="28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7412496" y="450393"/>
            <a:ext cx="4766256" cy="360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 smtClean="0"/>
              <a:t>Rewrite the equation with these factors instead of </a:t>
            </a:r>
            <a:r>
              <a:rPr lang="en-GB" sz="1600" i="1" dirty="0" smtClean="0"/>
              <a:t>b</a:t>
            </a:r>
          </a:p>
          <a:p>
            <a:endParaRPr lang="en-GB" sz="1600" i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3640100" y="3558296"/>
            <a:ext cx="43091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+ 14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- 6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- 21</a:t>
            </a:r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7419120" y="692731"/>
            <a:ext cx="4766256" cy="360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 smtClean="0"/>
              <a:t>Factorise the two halves of the equation </a:t>
            </a:r>
          </a:p>
          <a:p>
            <a:endParaRPr lang="en-GB" sz="1600" i="1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3063018" y="4327737"/>
            <a:ext cx="533190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- 3 (2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7412496" y="960904"/>
            <a:ext cx="4766256" cy="360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 smtClean="0"/>
              <a:t>Group factors together</a:t>
            </a:r>
          </a:p>
          <a:p>
            <a:endParaRPr lang="en-GB" sz="1600" i="1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3911808" y="5330058"/>
            <a:ext cx="36343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- 3)(2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+ 7)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0945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4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5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7" presetClass="emph" presetSubtype="0" fill="remove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6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7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8" grpId="1"/>
      <p:bldP spid="18" grpId="2"/>
      <p:bldP spid="18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7425744" y="0"/>
            <a:ext cx="4766256" cy="360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 smtClean="0"/>
              <a:t>Multiply </a:t>
            </a:r>
            <a:r>
              <a:rPr lang="en-GB" sz="1600" i="1" dirty="0" smtClean="0"/>
              <a:t>a</a:t>
            </a:r>
            <a:r>
              <a:rPr lang="en-GB" sz="1600" dirty="0" smtClean="0"/>
              <a:t> and </a:t>
            </a:r>
            <a:r>
              <a:rPr lang="en-GB" sz="1600" i="1" dirty="0" smtClean="0"/>
              <a:t>c</a:t>
            </a:r>
            <a:r>
              <a:rPr lang="en-GB" sz="1600" dirty="0" smtClean="0"/>
              <a:t> together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75657" y="360882"/>
            <a:ext cx="2107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Example 3</a:t>
            </a:r>
            <a:endParaRPr lang="en-GB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059796" y="1185283"/>
            <a:ext cx="35894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- 23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454216" y="1153545"/>
            <a:ext cx="55819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10 </a:t>
            </a:r>
            <a:r>
              <a:rPr lang="en-GB" sz="44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  <a:cs typeface="Times New Roman" panose="02020603050405020304" pitchFamily="18" charset="0"/>
              </a:rPr>
              <a:t>x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= 120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419120" y="218660"/>
            <a:ext cx="4766256" cy="360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 smtClean="0"/>
              <a:t>Find 2 factors of this to sum to </a:t>
            </a:r>
            <a:r>
              <a:rPr lang="en-GB" sz="1600" i="1" dirty="0" smtClean="0"/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45372" y="2155866"/>
            <a:ext cx="56562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What 2 factors of 120 will add to -23?</a:t>
            </a:r>
            <a:endParaRPr lang="en-GB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278853" y="2724165"/>
            <a:ext cx="70371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Our factors are -15 and -8 because -15 - </a:t>
            </a:r>
            <a:r>
              <a:rPr lang="en-GB" sz="2800" dirty="0"/>
              <a:t>8</a:t>
            </a:r>
            <a:r>
              <a:rPr lang="en-GB" sz="2800" dirty="0" smtClean="0"/>
              <a:t> = -23</a:t>
            </a:r>
            <a:endParaRPr lang="en-GB" sz="28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7412496" y="450393"/>
            <a:ext cx="4766256" cy="360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 smtClean="0"/>
              <a:t>Rewrite the equation with these factors instead of </a:t>
            </a:r>
            <a:r>
              <a:rPr lang="en-GB" sz="1600" i="1" dirty="0" smtClean="0"/>
              <a:t>b</a:t>
            </a:r>
          </a:p>
          <a:p>
            <a:endParaRPr lang="en-GB" sz="1600" i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3713379" y="3448527"/>
            <a:ext cx="45913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- 15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+ 12</a:t>
            </a:r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7419120" y="692731"/>
            <a:ext cx="4766256" cy="360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 smtClean="0"/>
              <a:t>Factorise the two halves of the equation </a:t>
            </a:r>
          </a:p>
          <a:p>
            <a:endParaRPr lang="en-GB" sz="1600" i="1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3379953" y="4419110"/>
            <a:ext cx="52581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3) 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(2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3)</a:t>
            </a:r>
            <a:endParaRPr lang="en-GB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7412496" y="960904"/>
            <a:ext cx="4766256" cy="29385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 smtClean="0"/>
              <a:t>Group factors together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63020" y="5389693"/>
            <a:ext cx="36920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4)(2</a:t>
            </a:r>
            <a:r>
              <a:rPr lang="en-GB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3)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512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4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5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7" presetClass="emph" presetSubtype="0" fill="remove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6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7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8" grpId="1"/>
      <p:bldP spid="18" grpId="2"/>
      <p:bldP spid="18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Factorising Quadratics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81200" y="1600200"/>
                <a:ext cx="8229600" cy="4997152"/>
              </a:xfrm>
            </p:spPr>
            <p:txBody>
              <a:bodyPr>
                <a:normAutofit/>
              </a:bodyPr>
              <a:lstStyle/>
              <a:p>
                <a:r>
                  <a:rPr lang="en-GB" dirty="0" smtClean="0"/>
                  <a:t>Factorise these quadratics:</a:t>
                </a:r>
              </a:p>
              <a:p>
                <a:endParaRPr lang="en-GB" dirty="0"/>
              </a:p>
              <a:p>
                <a:pPr marL="51435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+7</m:t>
                    </m:r>
                    <m:r>
                      <a:rPr lang="en-GB" b="0" i="1" smtClean="0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+3</m:t>
                    </m:r>
                  </m:oMath>
                </a14:m>
                <a:endParaRPr lang="en-GB" b="0" dirty="0" smtClean="0"/>
              </a:p>
              <a:p>
                <a:pPr marL="51435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3</m:t>
                    </m:r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+14</m:t>
                    </m:r>
                    <m:r>
                      <a:rPr lang="en-GB" b="0" i="1" smtClean="0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+8</m:t>
                    </m:r>
                  </m:oMath>
                </a14:m>
                <a:endParaRPr lang="en-GB" b="0" dirty="0" smtClean="0"/>
              </a:p>
              <a:p>
                <a:pPr marL="51435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5</m:t>
                    </m:r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+13</m:t>
                    </m:r>
                    <m:r>
                      <a:rPr lang="en-GB" b="0" i="1" smtClean="0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+6</m:t>
                    </m:r>
                  </m:oMath>
                </a14:m>
                <a:endParaRPr lang="en-GB" b="0" dirty="0" smtClean="0"/>
              </a:p>
              <a:p>
                <a:pPr marL="51435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+9</m:t>
                    </m:r>
                    <m:r>
                      <a:rPr lang="en-GB" b="0" i="1" smtClean="0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+9</m:t>
                    </m:r>
                  </m:oMath>
                </a14:m>
                <a:endParaRPr lang="en-GB" b="0" dirty="0" smtClean="0"/>
              </a:p>
              <a:p>
                <a:pPr marL="51435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11</m:t>
                        </m:r>
                        <m:r>
                          <a:rPr lang="en-GB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/>
                      </a:rPr>
                      <m:t>+</m:t>
                    </m:r>
                    <m:r>
                      <a:rPr lang="en-GB" b="0" i="1" smtClean="0">
                        <a:latin typeface="Cambria Math"/>
                      </a:rPr>
                      <m:t>34</m:t>
                    </m:r>
                    <m:r>
                      <a:rPr lang="en-GB" i="1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+3</m:t>
                    </m:r>
                  </m:oMath>
                </a14:m>
                <a:endParaRPr lang="en-GB" b="0" dirty="0" smtClean="0"/>
              </a:p>
              <a:p>
                <a:pPr marL="51435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3</m:t>
                        </m:r>
                        <m:r>
                          <a:rPr lang="en-GB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/>
                      </a:rPr>
                      <m:t>+</m:t>
                    </m:r>
                    <m:r>
                      <a:rPr lang="en-GB" i="1">
                        <a:latin typeface="Cambria Math"/>
                      </a:rPr>
                      <m:t>𝑥</m:t>
                    </m:r>
                    <m:r>
                      <a:rPr lang="en-GB" i="1">
                        <a:latin typeface="Cambria Math"/>
                      </a:rPr>
                      <m:t> −4</m:t>
                    </m:r>
                  </m:oMath>
                </a14:m>
                <a:endParaRPr lang="en-GB" b="0" dirty="0" smtClean="0"/>
              </a:p>
              <a:p>
                <a:pPr marL="51435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  <m:r>
                          <a:rPr lang="en-GB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+3</m:t>
                    </m:r>
                    <m:r>
                      <a:rPr lang="en-GB" i="1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−14</m:t>
                    </m:r>
                  </m:oMath>
                </a14:m>
                <a:endParaRPr lang="en-GB" dirty="0"/>
              </a:p>
              <a:p>
                <a:pPr marL="51435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3</m:t>
                        </m:r>
                        <m:r>
                          <a:rPr lang="en-GB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−11</m:t>
                    </m:r>
                    <m:r>
                      <a:rPr lang="en-GB" i="1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+10</m:t>
                    </m:r>
                  </m:oMath>
                </a14:m>
                <a:endParaRPr lang="en-GB" b="0" dirty="0" smtClean="0"/>
              </a:p>
              <a:p>
                <a:pPr marL="51435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5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−47</m:t>
                    </m:r>
                    <m:r>
                      <a:rPr lang="en-GB" i="1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+56</m:t>
                    </m:r>
                  </m:oMath>
                </a14:m>
                <a:endParaRPr lang="en-GB" b="0" dirty="0" smtClean="0"/>
              </a:p>
              <a:p>
                <a:pPr marL="51435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 6</m:t>
                        </m:r>
                        <m:r>
                          <a:rPr lang="en-GB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+17</m:t>
                    </m:r>
                    <m:r>
                      <a:rPr lang="en-GB" b="0" i="1" smtClean="0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+5</m:t>
                    </m:r>
                  </m:oMath>
                </a14:m>
                <a:endParaRPr lang="en-GB" dirty="0"/>
              </a:p>
              <a:p>
                <a:pPr marL="514350" indent="-514350">
                  <a:buFont typeface="+mj-lt"/>
                  <a:buAutoNum type="arabicParenR"/>
                </a:pPr>
                <a:endParaRPr lang="en-GB" dirty="0"/>
              </a:p>
              <a:p>
                <a:pPr marL="514350" indent="-514350">
                  <a:buFont typeface="+mj-lt"/>
                  <a:buAutoNum type="arabicParenR"/>
                </a:pPr>
                <a:endParaRPr lang="en-GB" dirty="0"/>
              </a:p>
              <a:p>
                <a:pPr marL="514350" indent="-514350">
                  <a:buFont typeface="+mj-lt"/>
                  <a:buAutoNum type="arabicParenR"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1200" y="1600200"/>
                <a:ext cx="8229600" cy="4997152"/>
              </a:xfrm>
              <a:blipFill rotWithShape="0">
                <a:blip r:embed="rId2"/>
                <a:stretch>
                  <a:fillRect l="-815" t="-1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303912" y="2343954"/>
                <a:ext cx="3960440" cy="397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</a:rPr>
                  <a:t>= (</a:t>
                </a:r>
                <a14:m>
                  <m:oMath xmlns:m="http://schemas.openxmlformats.org/officeDocument/2006/math">
                    <m:r>
                      <a:rPr lang="en-GB" sz="2400" dirty="0">
                        <a:solidFill>
                          <a:srgbClr val="FF0000"/>
                        </a:solidFill>
                        <a:latin typeface="Cambria Math"/>
                      </a:rPr>
                      <m:t>2</m:t>
                    </m:r>
                    <m:r>
                      <a:rPr lang="en-GB" sz="2400" i="1" dirty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+ 1)(</a:t>
                </a:r>
                <a14:m>
                  <m:oMath xmlns:m="http://schemas.openxmlformats.org/officeDocument/2006/math">
                    <m:r>
                      <a:rPr lang="en-GB" sz="2400" i="1" dirty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+ 3)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912" y="2343954"/>
                <a:ext cx="3960440" cy="397011"/>
              </a:xfrm>
              <a:prstGeom prst="rect">
                <a:avLst/>
              </a:prstGeom>
              <a:blipFill rotWithShape="0">
                <a:blip r:embed="rId3"/>
                <a:stretch>
                  <a:fillRect l="-2308" t="-12308" b="-50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03912" y="2748898"/>
                <a:ext cx="3960440" cy="397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</a:rPr>
                  <a:t>= (</a:t>
                </a:r>
                <a14:m>
                  <m:oMath xmlns:m="http://schemas.openxmlformats.org/officeDocument/2006/math">
                    <m:r>
                      <a:rPr lang="en-GB" sz="2400" dirty="0">
                        <a:solidFill>
                          <a:srgbClr val="FF0000"/>
                        </a:solidFill>
                        <a:latin typeface="Cambria Math"/>
                      </a:rPr>
                      <m:t>3</m:t>
                    </m:r>
                    <m:r>
                      <a:rPr lang="en-GB" sz="2400" i="1" dirty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+ 2)(</a:t>
                </a:r>
                <a14:m>
                  <m:oMath xmlns:m="http://schemas.openxmlformats.org/officeDocument/2006/math">
                    <m:r>
                      <a:rPr lang="en-GB" sz="2400" i="1" dirty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+ 4)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912" y="2748898"/>
                <a:ext cx="3960440" cy="397011"/>
              </a:xfrm>
              <a:prstGeom prst="rect">
                <a:avLst/>
              </a:prstGeom>
              <a:blipFill rotWithShape="0">
                <a:blip r:embed="rId4"/>
                <a:stretch>
                  <a:fillRect l="-2308" t="-12308" b="-50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03912" y="3093363"/>
                <a:ext cx="3960440" cy="397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</a:rPr>
                  <a:t>= (</a:t>
                </a:r>
                <a14:m>
                  <m:oMath xmlns:m="http://schemas.openxmlformats.org/officeDocument/2006/math">
                    <m:r>
                      <a:rPr lang="en-GB" sz="2400" dirty="0">
                        <a:solidFill>
                          <a:srgbClr val="FF0000"/>
                        </a:solidFill>
                        <a:latin typeface="Cambria Math"/>
                      </a:rPr>
                      <m:t>5</m:t>
                    </m:r>
                    <m:r>
                      <a:rPr lang="en-GB" sz="2400" i="1" dirty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+ 3)(</a:t>
                </a:r>
                <a14:m>
                  <m:oMath xmlns:m="http://schemas.openxmlformats.org/officeDocument/2006/math">
                    <m:r>
                      <a:rPr lang="en-GB" sz="2400" i="1" dirty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+ 2)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912" y="3093363"/>
                <a:ext cx="3960440" cy="397011"/>
              </a:xfrm>
              <a:prstGeom prst="rect">
                <a:avLst/>
              </a:prstGeom>
              <a:blipFill rotWithShape="0">
                <a:blip r:embed="rId5"/>
                <a:stretch>
                  <a:fillRect l="-2308" t="-12121" b="-48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03912" y="3430057"/>
                <a:ext cx="3960440" cy="397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</a:rPr>
                  <a:t>= (</a:t>
                </a:r>
                <a14:m>
                  <m:oMath xmlns:m="http://schemas.openxmlformats.org/officeDocument/2006/math">
                    <m:r>
                      <a:rPr lang="en-GB" sz="2400" dirty="0">
                        <a:solidFill>
                          <a:srgbClr val="FF0000"/>
                        </a:solidFill>
                        <a:latin typeface="Cambria Math"/>
                      </a:rPr>
                      <m:t>2</m:t>
                    </m:r>
                    <m:r>
                      <a:rPr lang="en-GB" sz="2400" i="1" dirty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+ 3)(</a:t>
                </a:r>
                <a14:m>
                  <m:oMath xmlns:m="http://schemas.openxmlformats.org/officeDocument/2006/math">
                    <m:r>
                      <a:rPr lang="en-GB" sz="2400" i="1" dirty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+ 3)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912" y="3430057"/>
                <a:ext cx="3960440" cy="397011"/>
              </a:xfrm>
              <a:prstGeom prst="rect">
                <a:avLst/>
              </a:prstGeom>
              <a:blipFill rotWithShape="0">
                <a:blip r:embed="rId6"/>
                <a:stretch>
                  <a:fillRect l="-2308" t="-12308" b="-50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303912" y="3824531"/>
                <a:ext cx="3960440" cy="397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</a:rPr>
                  <a:t>= (</a:t>
                </a:r>
                <a14:m>
                  <m:oMath xmlns:m="http://schemas.openxmlformats.org/officeDocument/2006/math">
                    <m:r>
                      <a:rPr lang="en-GB" sz="2400" dirty="0">
                        <a:solidFill>
                          <a:srgbClr val="FF0000"/>
                        </a:solidFill>
                        <a:latin typeface="Cambria Math"/>
                      </a:rPr>
                      <m:t>11</m:t>
                    </m:r>
                    <m:r>
                      <a:rPr lang="en-GB" sz="2400" i="1" dirty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+ 1)(</a:t>
                </a:r>
                <a14:m>
                  <m:oMath xmlns:m="http://schemas.openxmlformats.org/officeDocument/2006/math">
                    <m:r>
                      <a:rPr lang="en-GB" sz="2400" i="1" dirty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+ 3)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912" y="3824531"/>
                <a:ext cx="3960440" cy="397011"/>
              </a:xfrm>
              <a:prstGeom prst="rect">
                <a:avLst/>
              </a:prstGeom>
              <a:blipFill rotWithShape="0">
                <a:blip r:embed="rId7"/>
                <a:stretch>
                  <a:fillRect l="-2308" t="-12121" b="-48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03912" y="4207987"/>
                <a:ext cx="3960440" cy="397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</a:rPr>
                  <a:t>= (</a:t>
                </a:r>
                <a14:m>
                  <m:oMath xmlns:m="http://schemas.openxmlformats.org/officeDocument/2006/math">
                    <m:r>
                      <a:rPr lang="en-GB" sz="2400" dirty="0">
                        <a:solidFill>
                          <a:srgbClr val="FF0000"/>
                        </a:solidFill>
                        <a:latin typeface="Cambria Math"/>
                      </a:rPr>
                      <m:t>3</m:t>
                    </m:r>
                    <m:r>
                      <a:rPr lang="en-GB" sz="2400" i="1" dirty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+ 4)(</a:t>
                </a:r>
                <a14:m>
                  <m:oMath xmlns:m="http://schemas.openxmlformats.org/officeDocument/2006/math">
                    <m:r>
                      <a:rPr lang="en-GB" sz="2400" i="1" dirty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– 1)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912" y="4207987"/>
                <a:ext cx="3960440" cy="397011"/>
              </a:xfrm>
              <a:prstGeom prst="rect">
                <a:avLst/>
              </a:prstGeom>
              <a:blipFill rotWithShape="0">
                <a:blip r:embed="rId8"/>
                <a:stretch>
                  <a:fillRect l="-2308" t="-12308" b="-50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03912" y="4541434"/>
                <a:ext cx="3960440" cy="397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</a:rPr>
                  <a:t>= (</a:t>
                </a:r>
                <a14:m>
                  <m:oMath xmlns:m="http://schemas.openxmlformats.org/officeDocument/2006/math">
                    <m:r>
                      <a:rPr lang="en-GB" sz="2400" dirty="0">
                        <a:solidFill>
                          <a:srgbClr val="FF0000"/>
                        </a:solidFill>
                        <a:latin typeface="Cambria Math"/>
                      </a:rPr>
                      <m:t>2</m:t>
                    </m:r>
                    <m:r>
                      <a:rPr lang="en-GB" sz="2400" i="1" dirty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+ 7)(</a:t>
                </a:r>
                <a14:m>
                  <m:oMath xmlns:m="http://schemas.openxmlformats.org/officeDocument/2006/math">
                    <m:r>
                      <a:rPr lang="en-GB" sz="2400" i="1" dirty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– 2)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912" y="4541434"/>
                <a:ext cx="3960440" cy="397011"/>
              </a:xfrm>
              <a:prstGeom prst="rect">
                <a:avLst/>
              </a:prstGeom>
              <a:blipFill rotWithShape="0">
                <a:blip r:embed="rId9"/>
                <a:stretch>
                  <a:fillRect l="-2308" t="-12308" b="-50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303912" y="4912976"/>
                <a:ext cx="3960440" cy="397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</a:rPr>
                  <a:t>= (</a:t>
                </a:r>
                <a14:m>
                  <m:oMath xmlns:m="http://schemas.openxmlformats.org/officeDocument/2006/math">
                    <m:r>
                      <a:rPr lang="en-GB" sz="2400" dirty="0">
                        <a:solidFill>
                          <a:srgbClr val="FF0000"/>
                        </a:solidFill>
                        <a:latin typeface="Cambria Math"/>
                      </a:rPr>
                      <m:t>3</m:t>
                    </m:r>
                    <m:r>
                      <a:rPr lang="en-GB" sz="2400" i="1" dirty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– 5)(</a:t>
                </a:r>
                <a14:m>
                  <m:oMath xmlns:m="http://schemas.openxmlformats.org/officeDocument/2006/math">
                    <m:r>
                      <a:rPr lang="en-GB" sz="2400" i="1" dirty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– 2)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912" y="4912976"/>
                <a:ext cx="3960440" cy="397011"/>
              </a:xfrm>
              <a:prstGeom prst="rect">
                <a:avLst/>
              </a:prstGeom>
              <a:blipFill rotWithShape="0">
                <a:blip r:embed="rId10"/>
                <a:stretch>
                  <a:fillRect l="-2308" t="-12308" b="-50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303912" y="5284517"/>
                <a:ext cx="3960440" cy="397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</a:rPr>
                  <a:t>= (</a:t>
                </a:r>
                <a14:m>
                  <m:oMath xmlns:m="http://schemas.openxmlformats.org/officeDocument/2006/math">
                    <m:r>
                      <a:rPr lang="en-GB" sz="2400" dirty="0">
                        <a:solidFill>
                          <a:srgbClr val="FF0000"/>
                        </a:solidFill>
                        <a:latin typeface="Cambria Math"/>
                      </a:rPr>
                      <m:t>5</m:t>
                    </m:r>
                    <m:r>
                      <a:rPr lang="en-GB" sz="2400" i="1" dirty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– 7)(</a:t>
                </a:r>
                <a14:m>
                  <m:oMath xmlns:m="http://schemas.openxmlformats.org/officeDocument/2006/math">
                    <m:r>
                      <a:rPr lang="en-GB" sz="2400" i="1" dirty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– 8)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912" y="5284517"/>
                <a:ext cx="3960440" cy="397011"/>
              </a:xfrm>
              <a:prstGeom prst="rect">
                <a:avLst/>
              </a:prstGeom>
              <a:blipFill rotWithShape="0">
                <a:blip r:embed="rId11"/>
                <a:stretch>
                  <a:fillRect l="-2308" t="-12308" b="-50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303912" y="5656058"/>
                <a:ext cx="3960440" cy="397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FF0000"/>
                    </a:solidFill>
                  </a:rPr>
                  <a:t>= (</a:t>
                </a:r>
                <a14:m>
                  <m:oMath xmlns:m="http://schemas.openxmlformats.org/officeDocument/2006/math">
                    <m:r>
                      <a:rPr lang="en-GB" sz="2400" dirty="0">
                        <a:solidFill>
                          <a:srgbClr val="FF0000"/>
                        </a:solidFill>
                        <a:latin typeface="Cambria Math"/>
                      </a:rPr>
                      <m:t>2</m:t>
                    </m:r>
                    <m:r>
                      <a:rPr lang="en-GB" sz="2400" i="1" dirty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+ 5)(</a:t>
                </a:r>
                <a14:m>
                  <m:oMath xmlns:m="http://schemas.openxmlformats.org/officeDocument/2006/math">
                    <m:r>
                      <a:rPr lang="en-GB" sz="2400" dirty="0">
                        <a:solidFill>
                          <a:srgbClr val="FF0000"/>
                        </a:solidFill>
                        <a:latin typeface="Cambria Math"/>
                      </a:rPr>
                      <m:t>3</m:t>
                    </m:r>
                    <m:r>
                      <a:rPr lang="en-GB" sz="2400" i="1" dirty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+ 1)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912" y="5656058"/>
                <a:ext cx="3960440" cy="397011"/>
              </a:xfrm>
              <a:prstGeom prst="rect">
                <a:avLst/>
              </a:prstGeom>
              <a:blipFill rotWithShape="0">
                <a:blip r:embed="rId12"/>
                <a:stretch>
                  <a:fillRect l="-2308" t="-12308" b="-50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6255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FD97C90B-5388-429B-90AA-6AD1E186CF9B}" vid="{2E0E6154-3796-4A07-B8B9-F1683CB36F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0</TotalTime>
  <Words>501</Words>
  <Application>Microsoft Office PowerPoint</Application>
  <PresentationFormat>Widescreen</PresentationFormat>
  <Paragraphs>74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Adobe Fan Heiti Std B</vt:lpstr>
      <vt:lpstr>Arial</vt:lpstr>
      <vt:lpstr>Calibri</vt:lpstr>
      <vt:lpstr>Calibri Light</vt:lpstr>
      <vt:lpstr>Cambria Math</vt:lpstr>
      <vt:lpstr>Times New Roman</vt:lpstr>
      <vt:lpstr>Wingdings</vt:lpstr>
      <vt:lpstr>Theme2</vt:lpstr>
      <vt:lpstr>Factorising Quadratics</vt:lpstr>
      <vt:lpstr>5 Simple Steps</vt:lpstr>
      <vt:lpstr>PowerPoint Presentation</vt:lpstr>
      <vt:lpstr>PowerPoint Presentation</vt:lpstr>
      <vt:lpstr>PowerPoint Presentation</vt:lpstr>
      <vt:lpstr>Factorising Quadratics</vt:lpstr>
    </vt:vector>
  </TitlesOfParts>
  <Company>RW Allen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Factorising quadratics</dc:title>
  <dc:creator>GS Westwater</dc:creator>
  <cp:lastModifiedBy>GS Westwater</cp:lastModifiedBy>
  <cp:revision>15</cp:revision>
  <dcterms:created xsi:type="dcterms:W3CDTF">2014-03-11T18:27:33Z</dcterms:created>
  <dcterms:modified xsi:type="dcterms:W3CDTF">2015-03-09T12:07:06Z</dcterms:modified>
</cp:coreProperties>
</file>