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sldIdLst>
    <p:sldId id="269" r:id="rId5"/>
    <p:sldId id="270" r:id="rId6"/>
    <p:sldId id="330" r:id="rId7"/>
    <p:sldId id="331" r:id="rId8"/>
    <p:sldId id="329" r:id="rId9"/>
    <p:sldId id="332" r:id="rId10"/>
    <p:sldId id="333" r:id="rId11"/>
    <p:sldId id="334" r:id="rId12"/>
    <p:sldId id="335" r:id="rId13"/>
    <p:sldId id="336" r:id="rId14"/>
    <p:sldId id="337" r:id="rId15"/>
    <p:sldId id="338" r:id="rId16"/>
    <p:sldId id="339" r:id="rId17"/>
    <p:sldId id="34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83D495-371C-470E-AA77-44DEB6ADEF4B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64E8FD-6AD8-4497-B2BC-38BB18A19D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312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00CC"/>
            </a:gs>
            <a:gs pos="7000">
              <a:srgbClr val="FFFFCC"/>
            </a:gs>
            <a:gs pos="95000">
              <a:srgbClr val="FFFFCC"/>
            </a:gs>
            <a:gs pos="100000">
              <a:srgbClr val="CC00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7.png"/><Relationship Id="rId13" Type="http://schemas.openxmlformats.org/officeDocument/2006/relationships/image" Target="../media/image229.png"/><Relationship Id="rId18" Type="http://schemas.openxmlformats.org/officeDocument/2006/relationships/image" Target="../media/image233.png"/><Relationship Id="rId3" Type="http://schemas.openxmlformats.org/officeDocument/2006/relationships/image" Target="../media/image167.png"/><Relationship Id="rId7" Type="http://schemas.openxmlformats.org/officeDocument/2006/relationships/image" Target="../media/image216.png"/><Relationship Id="rId12" Type="http://schemas.openxmlformats.org/officeDocument/2006/relationships/image" Target="../media/image228.png"/><Relationship Id="rId17" Type="http://schemas.openxmlformats.org/officeDocument/2006/relationships/image" Target="../media/image232.png"/><Relationship Id="rId2" Type="http://schemas.openxmlformats.org/officeDocument/2006/relationships/image" Target="../media/image166.png"/><Relationship Id="rId16" Type="http://schemas.openxmlformats.org/officeDocument/2006/relationships/image" Target="../media/image2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27.png"/><Relationship Id="rId5" Type="http://schemas.openxmlformats.org/officeDocument/2006/relationships/image" Target="../media/image169.png"/><Relationship Id="rId15" Type="http://schemas.openxmlformats.org/officeDocument/2006/relationships/image" Target="../media/image231.png"/><Relationship Id="rId10" Type="http://schemas.openxmlformats.org/officeDocument/2006/relationships/image" Target="../media/image226.png"/><Relationship Id="rId4" Type="http://schemas.openxmlformats.org/officeDocument/2006/relationships/image" Target="../media/image168.png"/><Relationship Id="rId9" Type="http://schemas.openxmlformats.org/officeDocument/2006/relationships/image" Target="../media/image225.png"/><Relationship Id="rId14" Type="http://schemas.openxmlformats.org/officeDocument/2006/relationships/image" Target="../media/image23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7.png"/><Relationship Id="rId13" Type="http://schemas.openxmlformats.org/officeDocument/2006/relationships/image" Target="../media/image235.png"/><Relationship Id="rId18" Type="http://schemas.openxmlformats.org/officeDocument/2006/relationships/image" Target="../media/image239.png"/><Relationship Id="rId3" Type="http://schemas.openxmlformats.org/officeDocument/2006/relationships/image" Target="../media/image167.png"/><Relationship Id="rId7" Type="http://schemas.openxmlformats.org/officeDocument/2006/relationships/image" Target="../media/image216.png"/><Relationship Id="rId12" Type="http://schemas.openxmlformats.org/officeDocument/2006/relationships/image" Target="../media/image234.png"/><Relationship Id="rId17" Type="http://schemas.openxmlformats.org/officeDocument/2006/relationships/image" Target="../media/image238.png"/><Relationship Id="rId2" Type="http://schemas.openxmlformats.org/officeDocument/2006/relationships/image" Target="../media/image166.png"/><Relationship Id="rId16" Type="http://schemas.openxmlformats.org/officeDocument/2006/relationships/image" Target="../media/image2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27.png"/><Relationship Id="rId5" Type="http://schemas.openxmlformats.org/officeDocument/2006/relationships/image" Target="../media/image169.png"/><Relationship Id="rId15" Type="http://schemas.openxmlformats.org/officeDocument/2006/relationships/image" Target="../media/image211.png"/><Relationship Id="rId10" Type="http://schemas.openxmlformats.org/officeDocument/2006/relationships/image" Target="../media/image226.png"/><Relationship Id="rId4" Type="http://schemas.openxmlformats.org/officeDocument/2006/relationships/image" Target="../media/image168.png"/><Relationship Id="rId9" Type="http://schemas.openxmlformats.org/officeDocument/2006/relationships/image" Target="../media/image225.png"/><Relationship Id="rId14" Type="http://schemas.openxmlformats.org/officeDocument/2006/relationships/image" Target="../media/image23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13" Type="http://schemas.openxmlformats.org/officeDocument/2006/relationships/image" Target="../media/image216.png"/><Relationship Id="rId18" Type="http://schemas.openxmlformats.org/officeDocument/2006/relationships/image" Target="../media/image201.png"/><Relationship Id="rId3" Type="http://schemas.openxmlformats.org/officeDocument/2006/relationships/image" Target="../media/image167.png"/><Relationship Id="rId21" Type="http://schemas.openxmlformats.org/officeDocument/2006/relationships/image" Target="../media/image251.png"/><Relationship Id="rId7" Type="http://schemas.openxmlformats.org/officeDocument/2006/relationships/image" Target="../media/image240.png"/><Relationship Id="rId12" Type="http://schemas.openxmlformats.org/officeDocument/2006/relationships/image" Target="../media/image244.png"/><Relationship Id="rId17" Type="http://schemas.openxmlformats.org/officeDocument/2006/relationships/image" Target="../media/image248.png"/><Relationship Id="rId2" Type="http://schemas.openxmlformats.org/officeDocument/2006/relationships/image" Target="../media/image166.png"/><Relationship Id="rId16" Type="http://schemas.openxmlformats.org/officeDocument/2006/relationships/image" Target="../media/image247.png"/><Relationship Id="rId20" Type="http://schemas.openxmlformats.org/officeDocument/2006/relationships/image" Target="../media/image2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43.png"/><Relationship Id="rId24" Type="http://schemas.openxmlformats.org/officeDocument/2006/relationships/image" Target="../media/image254.png"/><Relationship Id="rId5" Type="http://schemas.openxmlformats.org/officeDocument/2006/relationships/image" Target="../media/image169.png"/><Relationship Id="rId15" Type="http://schemas.openxmlformats.org/officeDocument/2006/relationships/image" Target="../media/image246.png"/><Relationship Id="rId23" Type="http://schemas.openxmlformats.org/officeDocument/2006/relationships/image" Target="../media/image253.png"/><Relationship Id="rId10" Type="http://schemas.openxmlformats.org/officeDocument/2006/relationships/image" Target="../media/image226.png"/><Relationship Id="rId19" Type="http://schemas.openxmlformats.org/officeDocument/2006/relationships/image" Target="../media/image249.png"/><Relationship Id="rId4" Type="http://schemas.openxmlformats.org/officeDocument/2006/relationships/image" Target="../media/image168.png"/><Relationship Id="rId9" Type="http://schemas.openxmlformats.org/officeDocument/2006/relationships/image" Target="../media/image242.png"/><Relationship Id="rId14" Type="http://schemas.openxmlformats.org/officeDocument/2006/relationships/image" Target="../media/image245.png"/><Relationship Id="rId22" Type="http://schemas.openxmlformats.org/officeDocument/2006/relationships/image" Target="../media/image25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13" Type="http://schemas.openxmlformats.org/officeDocument/2006/relationships/image" Target="../media/image216.png"/><Relationship Id="rId18" Type="http://schemas.openxmlformats.org/officeDocument/2006/relationships/image" Target="../media/image255.png"/><Relationship Id="rId3" Type="http://schemas.openxmlformats.org/officeDocument/2006/relationships/image" Target="../media/image167.png"/><Relationship Id="rId21" Type="http://schemas.openxmlformats.org/officeDocument/2006/relationships/image" Target="../media/image258.png"/><Relationship Id="rId7" Type="http://schemas.openxmlformats.org/officeDocument/2006/relationships/image" Target="../media/image240.png"/><Relationship Id="rId12" Type="http://schemas.openxmlformats.org/officeDocument/2006/relationships/image" Target="../media/image244.png"/><Relationship Id="rId17" Type="http://schemas.openxmlformats.org/officeDocument/2006/relationships/image" Target="../media/image248.png"/><Relationship Id="rId2" Type="http://schemas.openxmlformats.org/officeDocument/2006/relationships/image" Target="../media/image166.png"/><Relationship Id="rId16" Type="http://schemas.openxmlformats.org/officeDocument/2006/relationships/image" Target="../media/image247.png"/><Relationship Id="rId20" Type="http://schemas.openxmlformats.org/officeDocument/2006/relationships/image" Target="../media/image2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43.png"/><Relationship Id="rId5" Type="http://schemas.openxmlformats.org/officeDocument/2006/relationships/image" Target="../media/image169.png"/><Relationship Id="rId15" Type="http://schemas.openxmlformats.org/officeDocument/2006/relationships/image" Target="../media/image246.png"/><Relationship Id="rId10" Type="http://schemas.openxmlformats.org/officeDocument/2006/relationships/image" Target="../media/image226.png"/><Relationship Id="rId19" Type="http://schemas.openxmlformats.org/officeDocument/2006/relationships/image" Target="../media/image256.png"/><Relationship Id="rId4" Type="http://schemas.openxmlformats.org/officeDocument/2006/relationships/image" Target="../media/image168.png"/><Relationship Id="rId9" Type="http://schemas.openxmlformats.org/officeDocument/2006/relationships/image" Target="../media/image242.png"/><Relationship Id="rId14" Type="http://schemas.openxmlformats.org/officeDocument/2006/relationships/image" Target="../media/image245.png"/><Relationship Id="rId22" Type="http://schemas.openxmlformats.org/officeDocument/2006/relationships/image" Target="../media/image259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1.png"/><Relationship Id="rId13" Type="http://schemas.openxmlformats.org/officeDocument/2006/relationships/image" Target="../media/image216.png"/><Relationship Id="rId18" Type="http://schemas.openxmlformats.org/officeDocument/2006/relationships/image" Target="../media/image260.png"/><Relationship Id="rId3" Type="http://schemas.openxmlformats.org/officeDocument/2006/relationships/image" Target="../media/image167.png"/><Relationship Id="rId7" Type="http://schemas.openxmlformats.org/officeDocument/2006/relationships/image" Target="../media/image240.png"/><Relationship Id="rId12" Type="http://schemas.openxmlformats.org/officeDocument/2006/relationships/image" Target="../media/image244.png"/><Relationship Id="rId17" Type="http://schemas.openxmlformats.org/officeDocument/2006/relationships/image" Target="../media/image248.png"/><Relationship Id="rId2" Type="http://schemas.openxmlformats.org/officeDocument/2006/relationships/image" Target="../media/image166.png"/><Relationship Id="rId16" Type="http://schemas.openxmlformats.org/officeDocument/2006/relationships/image" Target="../media/image247.png"/><Relationship Id="rId20" Type="http://schemas.openxmlformats.org/officeDocument/2006/relationships/image" Target="../media/image26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43.png"/><Relationship Id="rId5" Type="http://schemas.openxmlformats.org/officeDocument/2006/relationships/image" Target="../media/image169.png"/><Relationship Id="rId15" Type="http://schemas.openxmlformats.org/officeDocument/2006/relationships/image" Target="../media/image246.png"/><Relationship Id="rId10" Type="http://schemas.openxmlformats.org/officeDocument/2006/relationships/image" Target="../media/image226.png"/><Relationship Id="rId19" Type="http://schemas.openxmlformats.org/officeDocument/2006/relationships/image" Target="../media/image261.png"/><Relationship Id="rId4" Type="http://schemas.openxmlformats.org/officeDocument/2006/relationships/image" Target="../media/image168.png"/><Relationship Id="rId9" Type="http://schemas.openxmlformats.org/officeDocument/2006/relationships/image" Target="../media/image242.png"/><Relationship Id="rId14" Type="http://schemas.openxmlformats.org/officeDocument/2006/relationships/image" Target="../media/image24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2.png"/><Relationship Id="rId13" Type="http://schemas.openxmlformats.org/officeDocument/2006/relationships/image" Target="../media/image177.png"/><Relationship Id="rId3" Type="http://schemas.openxmlformats.org/officeDocument/2006/relationships/image" Target="../media/image167.png"/><Relationship Id="rId7" Type="http://schemas.openxmlformats.org/officeDocument/2006/relationships/image" Target="../media/image171.png"/><Relationship Id="rId12" Type="http://schemas.openxmlformats.org/officeDocument/2006/relationships/image" Target="../media/image176.png"/><Relationship Id="rId2" Type="http://schemas.openxmlformats.org/officeDocument/2006/relationships/image" Target="../media/image166.png"/><Relationship Id="rId16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75.png"/><Relationship Id="rId5" Type="http://schemas.openxmlformats.org/officeDocument/2006/relationships/image" Target="../media/image169.png"/><Relationship Id="rId15" Type="http://schemas.openxmlformats.org/officeDocument/2006/relationships/image" Target="../media/image179.png"/><Relationship Id="rId10" Type="http://schemas.openxmlformats.org/officeDocument/2006/relationships/image" Target="../media/image174.png"/><Relationship Id="rId4" Type="http://schemas.openxmlformats.org/officeDocument/2006/relationships/image" Target="../media/image168.png"/><Relationship Id="rId9" Type="http://schemas.openxmlformats.org/officeDocument/2006/relationships/image" Target="../media/image173.png"/><Relationship Id="rId14" Type="http://schemas.openxmlformats.org/officeDocument/2006/relationships/image" Target="../media/image17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13" Type="http://schemas.openxmlformats.org/officeDocument/2006/relationships/image" Target="../media/image184.png"/><Relationship Id="rId3" Type="http://schemas.openxmlformats.org/officeDocument/2006/relationships/image" Target="../media/image167.png"/><Relationship Id="rId7" Type="http://schemas.openxmlformats.org/officeDocument/2006/relationships/image" Target="../media/image172.png"/><Relationship Id="rId12" Type="http://schemas.openxmlformats.org/officeDocument/2006/relationships/image" Target="../media/image183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82.png"/><Relationship Id="rId5" Type="http://schemas.openxmlformats.org/officeDocument/2006/relationships/image" Target="../media/image169.png"/><Relationship Id="rId15" Type="http://schemas.openxmlformats.org/officeDocument/2006/relationships/image" Target="../media/image186.png"/><Relationship Id="rId10" Type="http://schemas.openxmlformats.org/officeDocument/2006/relationships/image" Target="../media/image181.png"/><Relationship Id="rId4" Type="http://schemas.openxmlformats.org/officeDocument/2006/relationships/image" Target="../media/image168.png"/><Relationship Id="rId9" Type="http://schemas.openxmlformats.org/officeDocument/2006/relationships/image" Target="../media/image174.png"/><Relationship Id="rId14" Type="http://schemas.openxmlformats.org/officeDocument/2006/relationships/image" Target="../media/image18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8.png"/><Relationship Id="rId13" Type="http://schemas.openxmlformats.org/officeDocument/2006/relationships/image" Target="../media/image191.png"/><Relationship Id="rId3" Type="http://schemas.openxmlformats.org/officeDocument/2006/relationships/image" Target="../media/image167.png"/><Relationship Id="rId7" Type="http://schemas.openxmlformats.org/officeDocument/2006/relationships/image" Target="../media/image187.png"/><Relationship Id="rId12" Type="http://schemas.openxmlformats.org/officeDocument/2006/relationships/image" Target="../media/image190.png"/><Relationship Id="rId2" Type="http://schemas.openxmlformats.org/officeDocument/2006/relationships/image" Target="../media/image166.png"/><Relationship Id="rId16" Type="http://schemas.openxmlformats.org/officeDocument/2006/relationships/image" Target="../media/image19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82.png"/><Relationship Id="rId5" Type="http://schemas.openxmlformats.org/officeDocument/2006/relationships/image" Target="../media/image169.png"/><Relationship Id="rId15" Type="http://schemas.openxmlformats.org/officeDocument/2006/relationships/image" Target="../media/image193.png"/><Relationship Id="rId10" Type="http://schemas.openxmlformats.org/officeDocument/2006/relationships/image" Target="../media/image189.png"/><Relationship Id="rId4" Type="http://schemas.openxmlformats.org/officeDocument/2006/relationships/image" Target="../media/image168.png"/><Relationship Id="rId9" Type="http://schemas.openxmlformats.org/officeDocument/2006/relationships/image" Target="../media/image174.png"/><Relationship Id="rId14" Type="http://schemas.openxmlformats.org/officeDocument/2006/relationships/image" Target="../media/image19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8.png"/><Relationship Id="rId13" Type="http://schemas.openxmlformats.org/officeDocument/2006/relationships/image" Target="../media/image196.png"/><Relationship Id="rId3" Type="http://schemas.openxmlformats.org/officeDocument/2006/relationships/image" Target="../media/image167.png"/><Relationship Id="rId7" Type="http://schemas.openxmlformats.org/officeDocument/2006/relationships/image" Target="../media/image187.png"/><Relationship Id="rId12" Type="http://schemas.openxmlformats.org/officeDocument/2006/relationships/image" Target="../media/image195.png"/><Relationship Id="rId2" Type="http://schemas.openxmlformats.org/officeDocument/2006/relationships/image" Target="../media/image1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82.png"/><Relationship Id="rId5" Type="http://schemas.openxmlformats.org/officeDocument/2006/relationships/image" Target="../media/image169.png"/><Relationship Id="rId15" Type="http://schemas.openxmlformats.org/officeDocument/2006/relationships/image" Target="../media/image198.png"/><Relationship Id="rId10" Type="http://schemas.openxmlformats.org/officeDocument/2006/relationships/image" Target="../media/image189.png"/><Relationship Id="rId4" Type="http://schemas.openxmlformats.org/officeDocument/2006/relationships/image" Target="../media/image168.png"/><Relationship Id="rId9" Type="http://schemas.openxmlformats.org/officeDocument/2006/relationships/image" Target="../media/image174.png"/><Relationship Id="rId14" Type="http://schemas.openxmlformats.org/officeDocument/2006/relationships/image" Target="../media/image19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13" Type="http://schemas.openxmlformats.org/officeDocument/2006/relationships/image" Target="../media/image202.png"/><Relationship Id="rId18" Type="http://schemas.openxmlformats.org/officeDocument/2006/relationships/image" Target="../media/image207.png"/><Relationship Id="rId3" Type="http://schemas.openxmlformats.org/officeDocument/2006/relationships/image" Target="../media/image167.png"/><Relationship Id="rId7" Type="http://schemas.openxmlformats.org/officeDocument/2006/relationships/image" Target="../media/image199.png"/><Relationship Id="rId12" Type="http://schemas.openxmlformats.org/officeDocument/2006/relationships/image" Target="../media/image201.png"/><Relationship Id="rId17" Type="http://schemas.openxmlformats.org/officeDocument/2006/relationships/image" Target="../media/image206.png"/><Relationship Id="rId2" Type="http://schemas.openxmlformats.org/officeDocument/2006/relationships/image" Target="../media/image166.png"/><Relationship Id="rId16" Type="http://schemas.openxmlformats.org/officeDocument/2006/relationships/image" Target="../media/image20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82.png"/><Relationship Id="rId5" Type="http://schemas.openxmlformats.org/officeDocument/2006/relationships/image" Target="../media/image169.png"/><Relationship Id="rId15" Type="http://schemas.openxmlformats.org/officeDocument/2006/relationships/image" Target="../media/image204.png"/><Relationship Id="rId10" Type="http://schemas.openxmlformats.org/officeDocument/2006/relationships/image" Target="../media/image200.png"/><Relationship Id="rId4" Type="http://schemas.openxmlformats.org/officeDocument/2006/relationships/image" Target="../media/image168.png"/><Relationship Id="rId9" Type="http://schemas.openxmlformats.org/officeDocument/2006/relationships/image" Target="../media/image174.png"/><Relationship Id="rId14" Type="http://schemas.openxmlformats.org/officeDocument/2006/relationships/image" Target="../media/image20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3.png"/><Relationship Id="rId13" Type="http://schemas.openxmlformats.org/officeDocument/2006/relationships/image" Target="../media/image209.png"/><Relationship Id="rId18" Type="http://schemas.openxmlformats.org/officeDocument/2006/relationships/image" Target="../media/image214.png"/><Relationship Id="rId3" Type="http://schemas.openxmlformats.org/officeDocument/2006/relationships/image" Target="../media/image167.png"/><Relationship Id="rId7" Type="http://schemas.openxmlformats.org/officeDocument/2006/relationships/image" Target="../media/image199.png"/><Relationship Id="rId12" Type="http://schemas.openxmlformats.org/officeDocument/2006/relationships/image" Target="../media/image208.png"/><Relationship Id="rId17" Type="http://schemas.openxmlformats.org/officeDocument/2006/relationships/image" Target="../media/image213.png"/><Relationship Id="rId2" Type="http://schemas.openxmlformats.org/officeDocument/2006/relationships/image" Target="../media/image166.png"/><Relationship Id="rId16" Type="http://schemas.openxmlformats.org/officeDocument/2006/relationships/image" Target="../media/image2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182.png"/><Relationship Id="rId5" Type="http://schemas.openxmlformats.org/officeDocument/2006/relationships/image" Target="../media/image169.png"/><Relationship Id="rId15" Type="http://schemas.openxmlformats.org/officeDocument/2006/relationships/image" Target="../media/image211.png"/><Relationship Id="rId10" Type="http://schemas.openxmlformats.org/officeDocument/2006/relationships/image" Target="../media/image200.png"/><Relationship Id="rId4" Type="http://schemas.openxmlformats.org/officeDocument/2006/relationships/image" Target="../media/image168.png"/><Relationship Id="rId9" Type="http://schemas.openxmlformats.org/officeDocument/2006/relationships/image" Target="../media/image174.png"/><Relationship Id="rId14" Type="http://schemas.openxmlformats.org/officeDocument/2006/relationships/image" Target="../media/image2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6.png"/><Relationship Id="rId13" Type="http://schemas.openxmlformats.org/officeDocument/2006/relationships/image" Target="../media/image221.png"/><Relationship Id="rId3" Type="http://schemas.openxmlformats.org/officeDocument/2006/relationships/image" Target="../media/image167.png"/><Relationship Id="rId7" Type="http://schemas.openxmlformats.org/officeDocument/2006/relationships/image" Target="../media/image215.png"/><Relationship Id="rId12" Type="http://schemas.openxmlformats.org/officeDocument/2006/relationships/image" Target="../media/image220.png"/><Relationship Id="rId2" Type="http://schemas.openxmlformats.org/officeDocument/2006/relationships/image" Target="../media/image166.png"/><Relationship Id="rId16" Type="http://schemas.openxmlformats.org/officeDocument/2006/relationships/image" Target="../media/image2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0.png"/><Relationship Id="rId11" Type="http://schemas.openxmlformats.org/officeDocument/2006/relationships/image" Target="../media/image219.png"/><Relationship Id="rId5" Type="http://schemas.openxmlformats.org/officeDocument/2006/relationships/image" Target="../media/image169.png"/><Relationship Id="rId15" Type="http://schemas.openxmlformats.org/officeDocument/2006/relationships/image" Target="../media/image223.png"/><Relationship Id="rId10" Type="http://schemas.openxmlformats.org/officeDocument/2006/relationships/image" Target="../media/image218.png"/><Relationship Id="rId4" Type="http://schemas.openxmlformats.org/officeDocument/2006/relationships/image" Target="../media/image168.png"/><Relationship Id="rId9" Type="http://schemas.openxmlformats.org/officeDocument/2006/relationships/image" Target="../media/image217.png"/><Relationship Id="rId14" Type="http://schemas.openxmlformats.org/officeDocument/2006/relationships/image" Target="../media/image2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DB8E39B-EA44-453A-8CF7-C32DCB1EA9A9}"/>
              </a:ext>
            </a:extLst>
          </p:cNvPr>
          <p:cNvSpPr/>
          <p:nvPr/>
        </p:nvSpPr>
        <p:spPr>
          <a:xfrm>
            <a:off x="2036195" y="2567846"/>
            <a:ext cx="5195974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600" b="1" dirty="0">
                <a:ln w="38100">
                  <a:solidFill>
                    <a:srgbClr val="7030A0"/>
                  </a:solidFill>
                  <a:prstDash val="solid"/>
                </a:ln>
                <a:solidFill>
                  <a:srgbClr val="00B0F0"/>
                </a:solidFill>
                <a:latin typeface="Javanese Text" panose="02000000000000000000" pitchFamily="2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9E</a:t>
            </a:r>
            <a:endParaRPr lang="ja-JP" altLang="en-US" sz="6600" b="1" dirty="0">
              <a:ln w="38100">
                <a:solidFill>
                  <a:srgbClr val="7030A0"/>
                </a:solidFill>
                <a:prstDash val="solid"/>
              </a:ln>
              <a:solidFill>
                <a:srgbClr val="00B0F0"/>
              </a:solidFill>
              <a:latin typeface="Javanese Text" panose="02000000000000000000" pitchFamily="2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524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6200" y="1524000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projected vertically upwards from a point O with initial speed </a:t>
            </a:r>
            <a:r>
              <a:rPr lang="en-GB" sz="1200" i="1" dirty="0">
                <a:latin typeface="Comic Sans MS" pitchFamily="66" charset="0"/>
              </a:rPr>
              <a:t>u </a:t>
            </a:r>
            <a:r>
              <a:rPr lang="en-GB" sz="1200" dirty="0">
                <a:latin typeface="Comic Sans MS" pitchFamily="66" charset="0"/>
              </a:rPr>
              <a:t>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greatest height reached by the particle is 62.5m above the ground.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speed of projection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35ms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for which the ball is 50m or more above the 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4209561" y="4218158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7" idx="0"/>
          </p:cNvCxnSpPr>
          <p:nvPr/>
        </p:nvCxnSpPr>
        <p:spPr>
          <a:xfrm flipV="1">
            <a:off x="4285761" y="3379958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6" idx="0"/>
          </p:cNvCxnSpPr>
          <p:nvPr/>
        </p:nvCxnSpPr>
        <p:spPr>
          <a:xfrm rot="16200000">
            <a:off x="3945405" y="3111503"/>
            <a:ext cx="685801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14361" y="3379958"/>
            <a:ext cx="7" cy="843454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rot="16200000" flipV="1">
            <a:off x="4149963" y="3134755"/>
            <a:ext cx="731344" cy="254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6200000">
            <a:off x="4283100" y="2655571"/>
            <a:ext cx="236483" cy="22606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209561" y="4065758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821143" y="3996977"/>
            <a:ext cx="596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Comic Sans MS" pitchFamily="66" charset="0"/>
              </a:rPr>
              <a:t>u</a:t>
            </a:r>
            <a:r>
              <a:rPr lang="en-GB" sz="1200" dirty="0">
                <a:latin typeface="Comic Sans MS" pitchFamily="66" charset="0"/>
              </a:rPr>
              <a:t>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29000" y="2514600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62.5m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066305" y="2648438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35368" y="2590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77000" y="2971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 will pass the 50m mark twice – we need to find these two times!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334000" y="25146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=50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74494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34000" y="32766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766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5410200" y="28956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410200" y="40386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410200" y="3657600"/>
            <a:ext cx="838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410200" y="25146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334000" y="2895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895600"/>
                <a:ext cx="76508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 flipH="1">
            <a:off x="4066032" y="3075432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99688" y="2932176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81800" y="3657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648200" y="4572000"/>
                <a:ext cx="117224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𝑢𝑡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572000"/>
                <a:ext cx="1172244" cy="43800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572000" y="5029200"/>
                <a:ext cx="183537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5</m:t>
                      </m:r>
                      <m:r>
                        <a:rPr lang="en-GB" sz="1200" b="0" i="1" smtClean="0">
                          <a:latin typeface="Cambria Math"/>
                        </a:rPr>
                        <m:t>0=(35)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(−9.8)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029200"/>
                <a:ext cx="1835374" cy="43800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572000" y="5562600"/>
                <a:ext cx="135287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50=35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5562600"/>
                <a:ext cx="1352871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657600" y="5943600"/>
                <a:ext cx="16215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−35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+50=0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943600"/>
                <a:ext cx="1621598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657600" y="6324600"/>
                <a:ext cx="7116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6324600"/>
                <a:ext cx="711605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343400" y="6324600"/>
                <a:ext cx="792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𝑏</m:t>
                      </m:r>
                      <m:r>
                        <a:rPr lang="en-GB" sz="1200" b="0" i="1" smtClean="0">
                          <a:latin typeface="Cambria Math"/>
                        </a:rPr>
                        <m:t>=−35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6324600"/>
                <a:ext cx="792974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105400" y="6324600"/>
                <a:ext cx="6662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𝑐</m:t>
                      </m:r>
                      <m:r>
                        <a:rPr lang="en-GB" sz="1200" b="0" i="1" smtClean="0">
                          <a:latin typeface="Cambria Math"/>
                        </a:rPr>
                        <m:t>=50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6324600"/>
                <a:ext cx="666208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6324600" y="4800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6553200" y="48768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44" name="Arc 43"/>
          <p:cNvSpPr/>
          <p:nvPr/>
        </p:nvSpPr>
        <p:spPr>
          <a:xfrm>
            <a:off x="6324600" y="5257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Arc 44"/>
          <p:cNvSpPr/>
          <p:nvPr/>
        </p:nvSpPr>
        <p:spPr>
          <a:xfrm>
            <a:off x="5791200" y="5715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Arc 45"/>
          <p:cNvSpPr/>
          <p:nvPr/>
        </p:nvSpPr>
        <p:spPr>
          <a:xfrm>
            <a:off x="5791200" y="6096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46"/>
          <p:cNvSpPr txBox="1"/>
          <p:nvPr/>
        </p:nvSpPr>
        <p:spPr>
          <a:xfrm>
            <a:off x="6629400" y="5334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019800" y="5791200"/>
            <a:ext cx="2362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Rearrange, and set equal to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019800" y="60960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will need the quadratic formula, and hence a, b and c</a:t>
            </a:r>
          </a:p>
        </p:txBody>
      </p:sp>
    </p:spTree>
    <p:extLst>
      <p:ext uri="{BB962C8B-B14F-4D97-AF65-F5344CB8AC3E}">
        <p14:creationId xmlns:p14="http://schemas.microsoft.com/office/powerpoint/2010/main" val="361697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 animBg="1"/>
      <p:bldP spid="43" grpId="0"/>
      <p:bldP spid="44" grpId="0" animBg="1"/>
      <p:bldP spid="45" grpId="0" animBg="1"/>
      <p:bldP spid="46" grpId="0" animBg="1"/>
      <p:bldP spid="47" grpId="0"/>
      <p:bldP spid="48" grpId="0"/>
      <p:bldP spid="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6200" y="1524000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projected vertically upwards from a point O with initial speed </a:t>
            </a:r>
            <a:r>
              <a:rPr lang="en-GB" sz="1200" i="1" dirty="0">
                <a:latin typeface="Comic Sans MS" pitchFamily="66" charset="0"/>
              </a:rPr>
              <a:t>u </a:t>
            </a:r>
            <a:r>
              <a:rPr lang="en-GB" sz="1200" dirty="0">
                <a:latin typeface="Comic Sans MS" pitchFamily="66" charset="0"/>
              </a:rPr>
              <a:t>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greatest height reached by the particle is 62.5m above the ground.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speed of projection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35ms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for which the ball is 50m or more above the 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4209561" y="4218158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7" idx="0"/>
          </p:cNvCxnSpPr>
          <p:nvPr/>
        </p:nvCxnSpPr>
        <p:spPr>
          <a:xfrm flipV="1">
            <a:off x="4285761" y="3379958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6" idx="0"/>
          </p:cNvCxnSpPr>
          <p:nvPr/>
        </p:nvCxnSpPr>
        <p:spPr>
          <a:xfrm rot="16200000">
            <a:off x="3945405" y="3111503"/>
            <a:ext cx="685801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14361" y="3379958"/>
            <a:ext cx="7" cy="843454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rot="16200000" flipV="1">
            <a:off x="4149963" y="3134755"/>
            <a:ext cx="731344" cy="254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6200000">
            <a:off x="4283100" y="2655571"/>
            <a:ext cx="236483" cy="22606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209561" y="4065758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821143" y="3996977"/>
            <a:ext cx="596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Comic Sans MS" pitchFamily="66" charset="0"/>
              </a:rPr>
              <a:t>u</a:t>
            </a:r>
            <a:r>
              <a:rPr lang="en-GB" sz="1200" dirty="0">
                <a:latin typeface="Comic Sans MS" pitchFamily="66" charset="0"/>
              </a:rPr>
              <a:t>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29000" y="2514600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62.5m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066305" y="2648438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35368" y="2590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77000" y="29718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 will pass the 50m mark twice – we need to find these two times!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334000" y="2514600"/>
                <a:ext cx="7449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=50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744948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34000" y="32766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766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Rectangle 26"/>
          <p:cNvSpPr/>
          <p:nvPr/>
        </p:nvSpPr>
        <p:spPr>
          <a:xfrm>
            <a:off x="5410200" y="28956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410200" y="40386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410200" y="3657600"/>
            <a:ext cx="838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410200" y="25146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334000" y="2895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895600"/>
                <a:ext cx="76508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Connector 31"/>
          <p:cNvCxnSpPr/>
          <p:nvPr/>
        </p:nvCxnSpPr>
        <p:spPr>
          <a:xfrm flipH="1">
            <a:off x="4066032" y="3075432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3599688" y="2932176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50m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6781800" y="36576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810000" y="4572000"/>
                <a:ext cx="7116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572000"/>
                <a:ext cx="711605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495800" y="4572000"/>
                <a:ext cx="792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𝑏</m:t>
                      </m:r>
                      <m:r>
                        <a:rPr lang="en-GB" sz="1200" b="0" i="1" smtClean="0">
                          <a:latin typeface="Cambria Math"/>
                        </a:rPr>
                        <m:t>=−35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4572000"/>
                <a:ext cx="792974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257800" y="4572000"/>
                <a:ext cx="66620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𝑐</m:t>
                      </m:r>
                      <m:r>
                        <a:rPr lang="en-GB" sz="1200" b="0" i="1" smtClean="0">
                          <a:latin typeface="Cambria Math"/>
                        </a:rPr>
                        <m:t>=50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572000"/>
                <a:ext cx="666208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TextBox 37"/>
          <p:cNvSpPr txBox="1"/>
          <p:nvPr/>
        </p:nvSpPr>
        <p:spPr>
          <a:xfrm>
            <a:off x="6858000" y="51816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Sub these into the Quadratic formula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810000" y="4876800"/>
                <a:ext cx="1562031" cy="4875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876800"/>
                <a:ext cx="1562031" cy="48750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810000" y="5334000"/>
                <a:ext cx="2856744" cy="525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−(−35)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(−35)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−(4×4.9×50)</m:t>
                              </m:r>
                            </m:e>
                          </m:rad>
                        </m:num>
                        <m:den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4.9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×2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334000"/>
                <a:ext cx="2856744" cy="52540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Arc 40"/>
          <p:cNvSpPr/>
          <p:nvPr/>
        </p:nvSpPr>
        <p:spPr>
          <a:xfrm>
            <a:off x="6553200" y="5181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810000" y="5943600"/>
                <a:ext cx="223259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=5.1686…  </m:t>
                      </m:r>
                      <m:r>
                        <a:rPr lang="en-GB" sz="1200" b="0" i="1" smtClean="0">
                          <a:latin typeface="Cambria Math"/>
                        </a:rPr>
                        <m:t>𝑜𝑟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=1.9742…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943600"/>
                <a:ext cx="2232599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42"/>
          <p:cNvSpPr/>
          <p:nvPr/>
        </p:nvSpPr>
        <p:spPr>
          <a:xfrm>
            <a:off x="6553200" y="5638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6781800" y="56388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get the two times the ball passes the 50m mark</a:t>
            </a:r>
          </a:p>
        </p:txBody>
      </p:sp>
      <p:sp>
        <p:nvSpPr>
          <p:cNvPr id="45" name="Arc 44"/>
          <p:cNvSpPr/>
          <p:nvPr/>
        </p:nvSpPr>
        <p:spPr>
          <a:xfrm>
            <a:off x="6553200" y="60960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6629400" y="60960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 the difference between these times!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810000" y="6324600"/>
                <a:ext cx="116807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=3.2</m:t>
                      </m:r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 (2</m:t>
                      </m:r>
                      <m:r>
                        <a:rPr lang="en-GB" sz="1200" b="0" i="1" smtClean="0">
                          <a:latin typeface="Cambria Math"/>
                        </a:rPr>
                        <m:t>𝑠𝑓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324600"/>
                <a:ext cx="1168077" cy="276999"/>
              </a:xfrm>
              <a:prstGeom prst="rect">
                <a:avLst/>
              </a:prstGeom>
              <a:blipFill>
                <a:blip r:embed="rId1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73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 animBg="1"/>
      <p:bldP spid="42" grpId="0"/>
      <p:bldP spid="43" grpId="0" animBg="1"/>
      <p:bldP spid="44" grpId="0"/>
      <p:bldP spid="45" grpId="0" animBg="1"/>
      <p:bldP spid="46" grpId="0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>
            <a:stCxn id="18" idx="0"/>
          </p:cNvCxnSpPr>
          <p:nvPr/>
        </p:nvCxnSpPr>
        <p:spPr>
          <a:xfrm flipV="1">
            <a:off x="4419600" y="35814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9" idx="4"/>
          </p:cNvCxnSpPr>
          <p:nvPr/>
        </p:nvCxnSpPr>
        <p:spPr>
          <a:xfrm>
            <a:off x="4419600" y="2743200"/>
            <a:ext cx="0" cy="8382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86200" y="15240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ball, A, falls vertically from rest from the top of a tower 63m high. At the same time as A begins to fall, another ball, B, is projected vertically upwards from the bottom of the tower with velocity 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balls collide. Find the height at which this happens.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42672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0386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38600" y="27432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41148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886200" y="2743200"/>
            <a:ext cx="0" cy="1371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4343400" y="39624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4343400" y="25908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>
            <a:off x="4038600" y="3581400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572000" y="38862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6200000">
            <a:off x="3549077" y="3308923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63m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19600" y="3048000"/>
            <a:ext cx="306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19600" y="365760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38862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152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58000" y="2743200"/>
            <a:ext cx="2209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In this case we need to consider each ball separately.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can call the two distances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time will be the same for both when they collide, so we can just use t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Make sure that acceleration is positive for A as it is travelling downwards and negative for B as it is travelling upwards</a:t>
            </a:r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5181600" y="2743200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5181600" y="2971800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ectangle 41"/>
          <p:cNvSpPr/>
          <p:nvPr/>
        </p:nvSpPr>
        <p:spPr>
          <a:xfrm>
            <a:off x="5181600" y="3352800"/>
            <a:ext cx="6858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5181600" y="3581400"/>
            <a:ext cx="4572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6019800" y="3581400"/>
            <a:ext cx="4572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019800" y="3352800"/>
            <a:ext cx="8382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6019800" y="2743200"/>
            <a:ext cx="5334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6019800" y="2971800"/>
            <a:ext cx="609600" cy="2286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1905000" y="4800600"/>
                <a:ext cx="117224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𝑢𝑡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4800600"/>
                <a:ext cx="1172244" cy="438005"/>
              </a:xfrm>
              <a:prstGeom prst="rect">
                <a:avLst/>
              </a:prstGeom>
              <a:blipFill>
                <a:blip r:embed="rId18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1905000" y="5257800"/>
                <a:ext cx="1600375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=(0)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(9.8)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257800"/>
                <a:ext cx="1600375" cy="438005"/>
              </a:xfrm>
              <a:prstGeom prst="rect">
                <a:avLst/>
              </a:prstGeom>
              <a:blipFill>
                <a:blip r:embed="rId19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905000" y="5791200"/>
                <a:ext cx="8998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5000" y="5791200"/>
                <a:ext cx="899862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648200" y="4800600"/>
                <a:ext cx="117224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𝑢𝑡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4800600"/>
                <a:ext cx="1172244" cy="438005"/>
              </a:xfrm>
              <a:prstGeom prst="rect">
                <a:avLst/>
              </a:prstGeom>
              <a:blipFill>
                <a:blip r:embed="rId18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648200" y="5257800"/>
                <a:ext cx="1804340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=(21)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(−9.8)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257800"/>
                <a:ext cx="1804340" cy="438005"/>
              </a:xfrm>
              <a:prstGeom prst="rect">
                <a:avLst/>
              </a:prstGeom>
              <a:blipFill>
                <a:blip r:embed="rId21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648200" y="5791200"/>
                <a:ext cx="136248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791200"/>
                <a:ext cx="1362489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2514600" y="4419600"/>
                <a:ext cx="7162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4419600"/>
                <a:ext cx="716286" cy="307777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257800" y="44196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419600"/>
                <a:ext cx="724173" cy="307777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6629400" y="4953000"/>
            <a:ext cx="9144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Sub in s, u, a and t for Ball B</a:t>
            </a:r>
          </a:p>
        </p:txBody>
      </p:sp>
      <p:sp>
        <p:nvSpPr>
          <p:cNvPr id="57" name="Arc 56"/>
          <p:cNvSpPr/>
          <p:nvPr/>
        </p:nvSpPr>
        <p:spPr>
          <a:xfrm>
            <a:off x="6324600" y="50292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Arc 57"/>
          <p:cNvSpPr/>
          <p:nvPr/>
        </p:nvSpPr>
        <p:spPr>
          <a:xfrm>
            <a:off x="6324600" y="5486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TextBox 58"/>
          <p:cNvSpPr txBox="1"/>
          <p:nvPr/>
        </p:nvSpPr>
        <p:spPr>
          <a:xfrm>
            <a:off x="6553200" y="55626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60" name="Arc 59"/>
          <p:cNvSpPr/>
          <p:nvPr/>
        </p:nvSpPr>
        <p:spPr>
          <a:xfrm>
            <a:off x="3352800" y="50292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60"/>
          <p:cNvSpPr txBox="1"/>
          <p:nvPr/>
        </p:nvSpPr>
        <p:spPr>
          <a:xfrm>
            <a:off x="3657600" y="4953000"/>
            <a:ext cx="914400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Sub in s, u, a and t for Ball A</a:t>
            </a:r>
          </a:p>
        </p:txBody>
      </p:sp>
      <p:sp>
        <p:nvSpPr>
          <p:cNvPr id="62" name="Arc 61"/>
          <p:cNvSpPr/>
          <p:nvPr/>
        </p:nvSpPr>
        <p:spPr>
          <a:xfrm>
            <a:off x="3352800" y="5486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TextBox 62"/>
          <p:cNvSpPr txBox="1"/>
          <p:nvPr/>
        </p:nvSpPr>
        <p:spPr>
          <a:xfrm>
            <a:off x="3581400" y="55626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</p:spTree>
    <p:extLst>
      <p:ext uri="{BB962C8B-B14F-4D97-AF65-F5344CB8AC3E}">
        <p14:creationId xmlns:p14="http://schemas.microsoft.com/office/powerpoint/2010/main" val="231915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2" grpId="0"/>
      <p:bldP spid="23" grpId="0"/>
      <p:bldP spid="24" grpId="0"/>
      <p:bldP spid="25" grpId="0"/>
      <p:bldP spid="26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5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 animBg="1"/>
      <p:bldP spid="58" grpId="0" animBg="1"/>
      <p:bldP spid="59" grpId="0"/>
      <p:bldP spid="60" grpId="0" animBg="1"/>
      <p:bldP spid="61" grpId="0"/>
      <p:bldP spid="62" grpId="0" animBg="1"/>
      <p:bldP spid="6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>
            <a:stCxn id="18" idx="0"/>
          </p:cNvCxnSpPr>
          <p:nvPr/>
        </p:nvCxnSpPr>
        <p:spPr>
          <a:xfrm flipV="1">
            <a:off x="4419600" y="35814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9" idx="4"/>
          </p:cNvCxnSpPr>
          <p:nvPr/>
        </p:nvCxnSpPr>
        <p:spPr>
          <a:xfrm>
            <a:off x="4419600" y="2743200"/>
            <a:ext cx="0" cy="8382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86200" y="15240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ball, A, falls vertically from rest from the top of a tower 63m high. At the same time as A begins to fall, another ball, B, is projected vertically upwards from the bottom of the tower with velocity 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balls collide. Find the height at which this happens.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42672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0386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38600" y="27432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41148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886200" y="2743200"/>
            <a:ext cx="0" cy="1371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4343400" y="39624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4343400" y="25908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>
            <a:off x="4038600" y="3581400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572000" y="38862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6200000">
            <a:off x="3549077" y="3308923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63m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19600" y="3048000"/>
            <a:ext cx="306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19600" y="365760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38862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152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58000" y="2743200"/>
            <a:ext cx="2209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In this case we need to consider each ball separately.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can call the two distances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time will be the same for both when they collide, so we can just use t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Make sure that acceleration is positive for A as it is travelling downwards and negative for B as it is travelling upwards</a:t>
            </a:r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706368" y="4419600"/>
                <a:ext cx="8998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6368" y="4419600"/>
                <a:ext cx="899862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678936" y="4715256"/>
                <a:ext cx="136248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8936" y="4715256"/>
                <a:ext cx="1362489" cy="276999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/>
          <p:cNvSpPr txBox="1"/>
          <p:nvPr/>
        </p:nvSpPr>
        <p:spPr>
          <a:xfrm>
            <a:off x="3429000" y="4419600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429000" y="4724400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2)</a:t>
            </a:r>
          </a:p>
        </p:txBody>
      </p:sp>
      <p:sp>
        <p:nvSpPr>
          <p:cNvPr id="44" name="Arc 43"/>
          <p:cNvSpPr/>
          <p:nvPr/>
        </p:nvSpPr>
        <p:spPr>
          <a:xfrm>
            <a:off x="5029200" y="4876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5334000" y="4876800"/>
            <a:ext cx="22098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Add the two equations together (this cancels the 4.9t</a:t>
            </a:r>
            <a:r>
              <a:rPr lang="en-GB" sz="105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terms)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3352800" y="5181600"/>
                <a:ext cx="111344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GB" sz="1200" b="0" i="1" smtClean="0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2800" y="5181600"/>
                <a:ext cx="1113446" cy="276999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3657600" y="5562600"/>
                <a:ext cx="82541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63=21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562600"/>
                <a:ext cx="825419" cy="2769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3733800" y="5943600"/>
                <a:ext cx="57054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3=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943600"/>
                <a:ext cx="570541" cy="276999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48"/>
          <p:cNvSpPr/>
          <p:nvPr/>
        </p:nvSpPr>
        <p:spPr>
          <a:xfrm>
            <a:off x="4419600" y="5334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Arc 49"/>
          <p:cNvSpPr/>
          <p:nvPr/>
        </p:nvSpPr>
        <p:spPr>
          <a:xfrm>
            <a:off x="4419600" y="5715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TextBox 50"/>
          <p:cNvSpPr txBox="1"/>
          <p:nvPr/>
        </p:nvSpPr>
        <p:spPr>
          <a:xfrm>
            <a:off x="4648200" y="5334000"/>
            <a:ext cx="23622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+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must be the height of the tower (63m)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24400" y="5791200"/>
            <a:ext cx="9906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Divide by 21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172200" y="6096000"/>
            <a:ext cx="1752600" cy="461665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So the balls collide after 3 seconds…</a:t>
            </a:r>
          </a:p>
        </p:txBody>
      </p:sp>
    </p:spTree>
    <p:extLst>
      <p:ext uri="{BB962C8B-B14F-4D97-AF65-F5344CB8AC3E}">
        <p14:creationId xmlns:p14="http://schemas.microsoft.com/office/powerpoint/2010/main" val="1244580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/>
      <p:bldP spid="43" grpId="0"/>
      <p:bldP spid="44" grpId="0" animBg="1"/>
      <p:bldP spid="45" grpId="0"/>
      <p:bldP spid="46" grpId="0"/>
      <p:bldP spid="47" grpId="0"/>
      <p:bldP spid="48" grpId="0"/>
      <p:bldP spid="49" grpId="0" animBg="1"/>
      <p:bldP spid="50" grpId="0" animBg="1"/>
      <p:bldP spid="51" grpId="0"/>
      <p:bldP spid="52" grpId="0"/>
      <p:bldP spid="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4"/>
          <p:cNvCxnSpPr>
            <a:stCxn id="18" idx="0"/>
          </p:cNvCxnSpPr>
          <p:nvPr/>
        </p:nvCxnSpPr>
        <p:spPr>
          <a:xfrm flipV="1">
            <a:off x="4419600" y="3581400"/>
            <a:ext cx="0" cy="3810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9" idx="4"/>
          </p:cNvCxnSpPr>
          <p:nvPr/>
        </p:nvCxnSpPr>
        <p:spPr>
          <a:xfrm>
            <a:off x="4419600" y="2743200"/>
            <a:ext cx="0" cy="8382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86200" y="1524000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ball, A, falls vertically from rest from the top of a tower 63m high. At the same time as A begins to fall, another ball, B, is projected vertically upwards from the bottom of the tower with velocity 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balls collide. Find the height at which this happens.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 flipV="1">
            <a:off x="42672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4038600" y="2743200"/>
            <a:ext cx="0" cy="137160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038600" y="27432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038600" y="4114800"/>
            <a:ext cx="228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3886200" y="2743200"/>
            <a:ext cx="0" cy="1371600"/>
          </a:xfrm>
          <a:prstGeom prst="line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4343400" y="39624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>
            <a:spLocks noChangeAspect="1"/>
          </p:cNvSpPr>
          <p:nvPr/>
        </p:nvSpPr>
        <p:spPr>
          <a:xfrm>
            <a:off x="4343400" y="25908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0" name="Straight Connector 19"/>
          <p:cNvCxnSpPr/>
          <p:nvPr/>
        </p:nvCxnSpPr>
        <p:spPr>
          <a:xfrm>
            <a:off x="4038600" y="3581400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4572000" y="3886200"/>
            <a:ext cx="0" cy="228600"/>
          </a:xfrm>
          <a:prstGeom prst="line">
            <a:avLst/>
          </a:prstGeom>
          <a:ln w="1905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 rot="16200000">
            <a:off x="3549077" y="3308923"/>
            <a:ext cx="4940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63m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19600" y="3048000"/>
            <a:ext cx="306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19600" y="3657600"/>
            <a:ext cx="3225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</a:t>
            </a:r>
            <a:r>
              <a:rPr lang="en-GB" sz="12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72000" y="3886200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3152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858000" y="2743200"/>
            <a:ext cx="2209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In this case we need to consider each ball separately.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can call the two distances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1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and s</a:t>
            </a:r>
            <a:r>
              <a:rPr lang="en-GB" sz="1050" baseline="-25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2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The time will be the same for both when they collide, so we can just use t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Make sure that acceleration is positive for A as it is travelling downwards and negative for B as it is travelling upwards</a:t>
            </a:r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352800"/>
                <a:ext cx="79855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81400"/>
                <a:ext cx="608949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667000"/>
                <a:ext cx="70378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95600"/>
                <a:ext cx="665695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𝐴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362200"/>
                <a:ext cx="716286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352800"/>
                <a:ext cx="933204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581400"/>
                <a:ext cx="608949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667000"/>
                <a:ext cx="707951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3124200"/>
                <a:ext cx="5876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895600"/>
                <a:ext cx="765081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u="sng" smtClean="0">
                          <a:latin typeface="Cambria Math"/>
                        </a:rPr>
                        <m:t>𝐵𝑎𝑙𝑙</m:t>
                      </m:r>
                      <m:r>
                        <a:rPr lang="en-GB" sz="1400" b="0" i="1" u="sng" smtClean="0">
                          <a:latin typeface="Cambria Math"/>
                        </a:rPr>
                        <m:t> </m:t>
                      </m:r>
                      <m:r>
                        <a:rPr lang="en-GB" sz="1400" b="0" i="1" u="sng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GB" sz="1400" u="sng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2362200"/>
                <a:ext cx="724173" cy="307777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657600" y="4419600"/>
                <a:ext cx="136248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419600"/>
                <a:ext cx="1362489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/>
          <p:cNvSpPr txBox="1"/>
          <p:nvPr/>
        </p:nvSpPr>
        <p:spPr>
          <a:xfrm>
            <a:off x="3407664" y="4428744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2)</a:t>
            </a:r>
          </a:p>
        </p:txBody>
      </p:sp>
      <p:sp>
        <p:nvSpPr>
          <p:cNvPr id="42" name="Arc 41"/>
          <p:cNvSpPr/>
          <p:nvPr/>
        </p:nvSpPr>
        <p:spPr>
          <a:xfrm>
            <a:off x="5105400" y="45720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5334000" y="4495800"/>
            <a:ext cx="19050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Sub in t = 3 (we use this equation since s</a:t>
            </a:r>
            <a:r>
              <a:rPr lang="en-GB" sz="1100" baseline="-25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 is the height above the ground)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657600" y="4876800"/>
                <a:ext cx="161396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=21(3)−4.9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(3)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4876800"/>
                <a:ext cx="1613968" cy="276999"/>
              </a:xfrm>
              <a:prstGeom prst="rect">
                <a:avLst/>
              </a:prstGeom>
              <a:blipFill>
                <a:blip r:embed="rId1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657600" y="5334000"/>
                <a:ext cx="189859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GB" sz="1200" b="0" i="1" smtClean="0">
                          <a:latin typeface="Cambria Math"/>
                        </a:rPr>
                        <m:t>=18.9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r>
                        <a:rPr lang="en-GB" sz="1200" b="0" i="1" smtClean="0">
                          <a:latin typeface="Cambria Math"/>
                        </a:rPr>
                        <m:t> (19</m:t>
                      </m:r>
                      <m:r>
                        <a:rPr lang="en-GB" sz="1200" b="0" i="1" smtClean="0">
                          <a:latin typeface="Cambria Math"/>
                        </a:rPr>
                        <m:t>𝑚</m:t>
                      </m:r>
                      <m:r>
                        <a:rPr lang="en-GB" sz="1200" b="0" i="1" smtClean="0">
                          <a:latin typeface="Cambria Math"/>
                        </a:rPr>
                        <m:t> </m:t>
                      </m:r>
                      <m:r>
                        <a:rPr lang="en-GB" sz="1200" b="0" i="1" smtClean="0">
                          <a:latin typeface="Cambria Math"/>
                        </a:rPr>
                        <m:t>𝑡𝑜</m:t>
                      </m:r>
                      <m:r>
                        <a:rPr lang="en-GB" sz="1200" b="0" i="1" smtClean="0">
                          <a:latin typeface="Cambria Math"/>
                        </a:rPr>
                        <m:t> 2</m:t>
                      </m:r>
                      <m:r>
                        <a:rPr lang="en-GB" sz="1200" b="0" i="1" smtClean="0">
                          <a:latin typeface="Cambria Math"/>
                        </a:rPr>
                        <m:t>𝑠𝑓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334000"/>
                <a:ext cx="1898597" cy="276999"/>
              </a:xfrm>
              <a:prstGeom prst="rect">
                <a:avLst/>
              </a:prstGeom>
              <a:blipFill>
                <a:blip r:embed="rId2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5754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42" grpId="0" animBg="1"/>
      <p:bldP spid="43" grpId="0"/>
      <p:bldP spid="44" grpId="0"/>
      <p:bldP spid="4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2490651"/>
            <a:ext cx="8686800" cy="399801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</a:rPr>
              <a:t>Gravity causes objects to fall to the earth! (as you probably already know!)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The acceleration caused by gravity is constant (if you ignore air resistance)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This means the acceleration will be the same, regardless of the size of the object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On Earth, the acceleration due to gravity is 9.8ms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-2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, correct to 2 significant figures.</a:t>
            </a:r>
          </a:p>
          <a:p>
            <a:pPr algn="ctr">
              <a:buFont typeface="Wingdings"/>
              <a:buChar char="à"/>
            </a:pPr>
            <a:endParaRPr lang="en-GB" sz="1400" baseline="300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When solving problems involving vertical motion you must carefully consider the direction. As gravity acts in a downwards direction:</a:t>
            </a:r>
          </a:p>
          <a:p>
            <a:pPr algn="ctr">
              <a:buFontTx/>
              <a:buChar char="-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An object thrown downwards will have an acceleration of 9.8ms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-2</a:t>
            </a:r>
          </a:p>
          <a:p>
            <a:pPr algn="ctr">
              <a:buFontTx/>
              <a:buChar char="-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An object thrown upwards will have an acceleration of -9.8ms</a:t>
            </a:r>
            <a:r>
              <a:rPr lang="en-GB" sz="1400" baseline="30000" dirty="0">
                <a:latin typeface="Comic Sans MS" pitchFamily="66" charset="0"/>
                <a:sym typeface="Wingdings" pitchFamily="2" charset="2"/>
              </a:rPr>
              <a:t>-2</a:t>
            </a: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Tx/>
              <a:buChar char="-"/>
            </a:pPr>
            <a:endParaRPr lang="en-GB" sz="1400" dirty="0">
              <a:latin typeface="Comic Sans MS" pitchFamily="66" charset="0"/>
              <a:sym typeface="Wingdings" pitchFamily="2" charset="2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The ‘time of flight’ is the length of time an object spends in the air. The speed of projection is another name for the object’s initial speed (u)</a:t>
            </a:r>
          </a:p>
        </p:txBody>
      </p:sp>
    </p:spTree>
    <p:extLst>
      <p:ext uri="{BB962C8B-B14F-4D97-AF65-F5344CB8AC3E}">
        <p14:creationId xmlns:p14="http://schemas.microsoft.com/office/powerpoint/2010/main" val="371603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 is projected vertically upwards from a point O with a speed of 12ms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greatest height reached by the ball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the ball is in the air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6482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4343400" y="3962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3784146" y="3912054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267200" y="38100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/>
        </p:nvSpPr>
        <p:spPr>
          <a:xfrm>
            <a:off x="4343400" y="2514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4267200" y="24384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6200000">
            <a:off x="3818611" y="2505989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05400" y="2438400"/>
                <a:ext cx="57163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438400"/>
                <a:ext cx="57163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05400" y="28194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19400"/>
                <a:ext cx="765081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5814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81400"/>
                <a:ext cx="933204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105400" y="39624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962400"/>
                <a:ext cx="559512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105400" y="32004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200400"/>
                <a:ext cx="66159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68580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400800" y="28194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At its highest point, the velocity of the ball is 0ms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019800" y="3429000"/>
            <a:ext cx="297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ball has been projected upwards, gravity is acting in the opposite direction and hence the acceleration is negative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181600" y="24384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5181600" y="28194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181600" y="32004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5181600" y="35814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962400" y="5029200"/>
                <a:ext cx="208146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12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b="0" i="1" smtClean="0">
                          <a:latin typeface="Cambria Math"/>
                        </a:rPr>
                        <m:t>(−9.8)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029200"/>
                <a:ext cx="2081467" cy="338554"/>
              </a:xfrm>
              <a:prstGeom prst="rect">
                <a:avLst/>
              </a:prstGeom>
              <a:blipFill>
                <a:blip r:embed="rId12"/>
                <a:stretch>
                  <a:fillRect b="-89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962400" y="4572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572000"/>
                <a:ext cx="1507207" cy="33855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038600" y="5486400"/>
                <a:ext cx="168129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0=</m:t>
                      </m:r>
                      <m:r>
                        <a:rPr lang="en-GB" sz="1600" i="1" smtClean="0">
                          <a:latin typeface="Cambria Math"/>
                        </a:rPr>
                        <m:t>1</m:t>
                      </m:r>
                      <m:r>
                        <a:rPr lang="en-GB" sz="1600" b="0" i="1" smtClean="0">
                          <a:latin typeface="Cambria Math"/>
                        </a:rPr>
                        <m:t>44−19.6</m:t>
                      </m:r>
                      <m:r>
                        <a:rPr lang="en-GB" sz="1600" i="1">
                          <a:latin typeface="Cambria Math"/>
                        </a:rPr>
                        <m:t>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5486400"/>
                <a:ext cx="1681294" cy="338554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657600" y="5943600"/>
                <a:ext cx="132241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19.6</m:t>
                      </m:r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=144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943600"/>
                <a:ext cx="1322413" cy="338554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038600" y="6324600"/>
                <a:ext cx="158363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=7.3</m:t>
                      </m:r>
                      <m:r>
                        <a:rPr lang="en-GB" sz="1600" b="0" i="1" smtClean="0">
                          <a:latin typeface="Cambria Math"/>
                        </a:rPr>
                        <m:t>𝑚</m:t>
                      </m:r>
                      <m:r>
                        <a:rPr lang="en-GB" sz="1600" b="0" i="1" smtClean="0">
                          <a:latin typeface="Cambria Math"/>
                        </a:rPr>
                        <m:t> (2</m:t>
                      </m:r>
                      <m:r>
                        <a:rPr lang="en-GB" sz="1600" b="0" i="1" smtClean="0">
                          <a:latin typeface="Cambria Math"/>
                        </a:rPr>
                        <m:t>𝑠𝑓</m:t>
                      </m:r>
                      <m:r>
                        <a:rPr lang="en-GB" sz="16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6324600"/>
                <a:ext cx="1583639" cy="338554"/>
              </a:xfrm>
              <a:prstGeom prst="rect">
                <a:avLst/>
              </a:prstGeom>
              <a:blipFill rotWithShape="1">
                <a:blip r:embed="rId16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5943600" y="47244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6248400" y="4876800"/>
            <a:ext cx="1447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v, u and a</a:t>
            </a:r>
          </a:p>
        </p:txBody>
      </p:sp>
      <p:sp>
        <p:nvSpPr>
          <p:cNvPr id="37" name="Arc 36"/>
          <p:cNvSpPr/>
          <p:nvPr/>
        </p:nvSpPr>
        <p:spPr>
          <a:xfrm>
            <a:off x="5943600" y="52578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5943600" y="56388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Arc 38"/>
          <p:cNvSpPr/>
          <p:nvPr/>
        </p:nvSpPr>
        <p:spPr>
          <a:xfrm>
            <a:off x="5943600" y="61722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172200" y="53340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248400" y="57912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Add 19.6s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248400" y="61722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and round to 2sf (since gravity has been given to 2sf)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172200" y="4343400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s, using u, v and a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13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  <p:bldP spid="15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 animBg="1"/>
      <p:bldP spid="39" grpId="0" animBg="1"/>
      <p:bldP spid="40" grpId="0"/>
      <p:bldP spid="41" grpId="0"/>
      <p:bldP spid="42" grpId="0"/>
      <p:bldP spid="4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 is projected vertically upwards from a point O with a speed of 12ms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greatest height reached by the ball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7.4m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the ball is in the air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6482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>
            <a:spLocks noChangeAspect="1"/>
          </p:cNvSpPr>
          <p:nvPr/>
        </p:nvSpPr>
        <p:spPr>
          <a:xfrm>
            <a:off x="4343400" y="39624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3784146" y="3912054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12ms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4267200" y="38100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>
            <a:spLocks noChangeAspect="1"/>
          </p:cNvSpPr>
          <p:nvPr/>
        </p:nvSpPr>
        <p:spPr>
          <a:xfrm>
            <a:off x="4343400" y="2514600"/>
            <a:ext cx="304800" cy="3048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4267200" y="2438400"/>
            <a:ext cx="0" cy="4572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 rot="16200000">
            <a:off x="3818611" y="2505989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5105400" y="28194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=12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19400"/>
                <a:ext cx="76508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105400" y="35814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581400"/>
                <a:ext cx="93320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105400" y="39624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9624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68580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00800" y="2819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For the total time the ball is in the air, the displacement (s) will be 0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181600" y="39624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/>
          <p:cNvSpPr/>
          <p:nvPr/>
        </p:nvSpPr>
        <p:spPr>
          <a:xfrm>
            <a:off x="5181600" y="24384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181600" y="28194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181600" y="35814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105400" y="2438400"/>
                <a:ext cx="6455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438400"/>
                <a:ext cx="645561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105400" y="32004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32004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6400800" y="3581400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Also, we will not know v (yet!) when the ball strikes the ground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172200" y="4343400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3886200" y="46482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648200"/>
                <a:ext cx="1334531" cy="495649"/>
              </a:xfrm>
              <a:prstGeom prst="rect">
                <a:avLst/>
              </a:prstGeom>
              <a:blipFill>
                <a:blip r:embed="rId12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886200" y="5257800"/>
                <a:ext cx="14456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0=12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257800"/>
                <a:ext cx="1445652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86200" y="5715000"/>
                <a:ext cx="150464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(12−4.9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715000"/>
                <a:ext cx="1504643" cy="307777"/>
              </a:xfrm>
              <a:prstGeom prst="rect">
                <a:avLst/>
              </a:prstGeom>
              <a:blipFill>
                <a:blip r:embed="rId1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86200" y="6172200"/>
                <a:ext cx="22958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=0 </m:t>
                      </m:r>
                      <m:r>
                        <a:rPr lang="en-GB" sz="1400" b="0" i="1" smtClean="0">
                          <a:latin typeface="Cambria Math"/>
                        </a:rPr>
                        <m:t>𝑜𝑟</m:t>
                      </m:r>
                      <m:r>
                        <a:rPr lang="en-GB" sz="1400" b="0" i="1" smtClean="0">
                          <a:latin typeface="Cambria Math"/>
                        </a:rPr>
                        <m:t> 2.4 </m:t>
                      </m:r>
                      <m:r>
                        <a:rPr lang="en-GB" sz="1400" b="0" i="1" smtClean="0">
                          <a:latin typeface="Cambria Math"/>
                        </a:rPr>
                        <m:t>𝑠𝑒𝑐𝑜𝑛𝑑𝑠</m:t>
                      </m:r>
                      <m:r>
                        <a:rPr lang="en-GB" sz="1400" b="0" i="1" smtClean="0">
                          <a:latin typeface="Cambria Math"/>
                        </a:rPr>
                        <m:t> (2</m:t>
                      </m:r>
                      <m:r>
                        <a:rPr lang="en-GB" sz="1400" b="0" i="1" smtClean="0">
                          <a:latin typeface="Cambria Math"/>
                        </a:rPr>
                        <m:t>𝑠𝑓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172200"/>
                <a:ext cx="2295821" cy="307777"/>
              </a:xfrm>
              <a:prstGeom prst="rect">
                <a:avLst/>
              </a:prstGeom>
              <a:blipFill>
                <a:blip r:embed="rId1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rc 34"/>
          <p:cNvSpPr/>
          <p:nvPr/>
        </p:nvSpPr>
        <p:spPr>
          <a:xfrm>
            <a:off x="5334000" y="49530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5638800" y="50292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37" name="Arc 36"/>
          <p:cNvSpPr/>
          <p:nvPr/>
        </p:nvSpPr>
        <p:spPr>
          <a:xfrm>
            <a:off x="5334000" y="54102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>
            <a:off x="5943600" y="5867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5562600" y="5486400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248400" y="5867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Choose the appropriate answer!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657600" y="6477000"/>
            <a:ext cx="3657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So the ball will be in the air for 2.4 seconds</a:t>
            </a:r>
          </a:p>
        </p:txBody>
      </p:sp>
    </p:spTree>
    <p:extLst>
      <p:ext uri="{BB962C8B-B14F-4D97-AF65-F5344CB8AC3E}">
        <p14:creationId xmlns:p14="http://schemas.microsoft.com/office/powerpoint/2010/main" val="1229517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2" grpId="0"/>
      <p:bldP spid="23" grpId="0" animBg="1"/>
      <p:bldP spid="24" grpId="0" animBg="1"/>
      <p:bldP spid="25" grpId="0" animBg="1"/>
      <p:bldP spid="26" grpId="0" animBg="1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 animBg="1"/>
      <p:bldP spid="36" grpId="0"/>
      <p:bldP spid="37" grpId="0" animBg="1"/>
      <p:bldP spid="38" grpId="0" animBg="1"/>
      <p:bldP spid="39" grpId="0"/>
      <p:bldP spid="40" grpId="0"/>
      <p:bldP spid="4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book falls off the top shelf of a bookcase. The shelf is 1.4m above the ground.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it takes the book to reach the floor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speed with which the book strikes the floor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6482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76800" y="2438400"/>
            <a:ext cx="0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4648200" y="25146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 rot="5400000">
            <a:off x="4733010" y="242979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4419600" y="2667000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196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419600" y="41148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4648200" y="39624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62600" y="28194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819400"/>
                <a:ext cx="66569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62600" y="35814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581400"/>
                <a:ext cx="7985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562600" y="39624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9624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62600" y="2438400"/>
                <a:ext cx="7818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=1.4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438400"/>
                <a:ext cx="78181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62600" y="32004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2004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70104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267200" y="2667000"/>
            <a:ext cx="0" cy="1447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3923665" y="3239135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1.4m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629400" y="27432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book’s initial speed will be 0 as it has not been projected to begin with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4600" y="34290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book’s initial movement is downwards, we take the acceleration due to gravity as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positive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38800" y="24384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638800" y="28194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638800" y="35814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638800" y="39624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629400" y="42672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a…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886200" y="4419600"/>
                <a:ext cx="1334531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𝑢𝑡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4419600"/>
                <a:ext cx="1334531" cy="495649"/>
              </a:xfrm>
              <a:prstGeom prst="rect">
                <a:avLst/>
              </a:prstGeom>
              <a:blipFill>
                <a:blip r:embed="rId12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733800" y="4876800"/>
                <a:ext cx="190680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1.4=(0)</m:t>
                      </m:r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(9.8)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876800"/>
                <a:ext cx="1906804" cy="495649"/>
              </a:xfrm>
              <a:prstGeom prst="rect">
                <a:avLst/>
              </a:prstGeom>
              <a:blipFill>
                <a:blip r:embed="rId1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733800" y="5410200"/>
                <a:ext cx="109382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1.4=4.9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410200"/>
                <a:ext cx="1093826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733800" y="5715000"/>
                <a:ext cx="858184" cy="4956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/>
                            </a:rPr>
                            <m:t>1.4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/>
                            </a:rPr>
                            <m:t>4.9</m:t>
                          </m:r>
                        </m:den>
                      </m:f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715000"/>
                <a:ext cx="858184" cy="495649"/>
              </a:xfrm>
              <a:prstGeom prst="rect">
                <a:avLst/>
              </a:prstGeom>
              <a:blipFill>
                <a:blip r:embed="rId15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86200" y="6324600"/>
                <a:ext cx="14310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=0.53</m:t>
                      </m:r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 (2</m:t>
                      </m:r>
                      <m:r>
                        <a:rPr lang="en-GB" sz="1400" b="0" i="1" smtClean="0">
                          <a:latin typeface="Cambria Math"/>
                        </a:rPr>
                        <m:t>𝑠𝑓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6324600"/>
                <a:ext cx="1431033" cy="307777"/>
              </a:xfrm>
              <a:prstGeom prst="rect">
                <a:avLst/>
              </a:prstGeom>
              <a:blipFill>
                <a:blip r:embed="rId1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5486400" y="4724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791200" y="4800600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41" name="Arc 40"/>
          <p:cNvSpPr/>
          <p:nvPr/>
        </p:nvSpPr>
        <p:spPr>
          <a:xfrm>
            <a:off x="5486400" y="51816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4724400" y="5562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5105400" y="6019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5715000" y="5257800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953000" y="56388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Divide by 4.9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410200" y="60198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Find the positive square root</a:t>
            </a:r>
          </a:p>
        </p:txBody>
      </p:sp>
    </p:spTree>
    <p:extLst>
      <p:ext uri="{BB962C8B-B14F-4D97-AF65-F5344CB8AC3E}">
        <p14:creationId xmlns:p14="http://schemas.microsoft.com/office/powerpoint/2010/main" val="4116853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8" grpId="0" animBg="1"/>
      <p:bldP spid="19" grpId="0"/>
      <p:bldP spid="20" grpId="0"/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 animBg="1"/>
      <p:bldP spid="43" grpId="0" animBg="1"/>
      <p:bldP spid="44" grpId="0"/>
      <p:bldP spid="45" grpId="0"/>
      <p:bldP spid="4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book falls off the top shelf of a bookcase. The shelf is 1.4m above the ground.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time it takes the book to reach the floor – 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0.53 seconds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speed with which the book strikes the floor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>
            <a:off x="46482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76800" y="2438400"/>
            <a:ext cx="0" cy="304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>
            <a:spLocks noChangeAspect="1"/>
          </p:cNvSpPr>
          <p:nvPr/>
        </p:nvSpPr>
        <p:spPr>
          <a:xfrm>
            <a:off x="4648200" y="25146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 rot="5400000">
            <a:off x="4733010" y="2429790"/>
            <a:ext cx="5645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0ms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H="1">
            <a:off x="4419600" y="2667000"/>
            <a:ext cx="228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419600" y="2667000"/>
            <a:ext cx="0" cy="14478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419600" y="4114800"/>
            <a:ext cx="8382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>
            <a:spLocks noChangeAspect="1"/>
          </p:cNvSpPr>
          <p:nvPr/>
        </p:nvSpPr>
        <p:spPr>
          <a:xfrm>
            <a:off x="4648200" y="39624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62600" y="2819400"/>
                <a:ext cx="66569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819400"/>
                <a:ext cx="665695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562600" y="3581400"/>
                <a:ext cx="7985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581400"/>
                <a:ext cx="798552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562600" y="39624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9624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562600" y="2438400"/>
                <a:ext cx="78181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=1.4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438400"/>
                <a:ext cx="781817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562600" y="32004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32004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7010400" y="2438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cxnSp>
        <p:nvCxnSpPr>
          <p:cNvPr id="25" name="Straight Arrow Connector 24"/>
          <p:cNvCxnSpPr/>
          <p:nvPr/>
        </p:nvCxnSpPr>
        <p:spPr>
          <a:xfrm>
            <a:off x="4267200" y="2667000"/>
            <a:ext cx="0" cy="1447800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 rot="16200000">
            <a:off x="3923665" y="3239135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1.4m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629400" y="2743200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book’s initial speed will be 0 as it has not been projected to begin with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24600" y="3429000"/>
            <a:ext cx="2743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the book’s initial movement is downwards, we take the acceleration due to gravity as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positive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38800" y="35814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638800" y="32004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638800" y="2819400"/>
            <a:ext cx="5334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638800" y="2438400"/>
            <a:ext cx="6096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629400" y="4267200"/>
            <a:ext cx="2133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v, using s, u and a…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962400" y="4572000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4572000"/>
                <a:ext cx="134036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62400" y="5029200"/>
                <a:ext cx="19729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(9.8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×1.4)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029200"/>
                <a:ext cx="1972976" cy="307777"/>
              </a:xfrm>
              <a:prstGeom prst="rect">
                <a:avLst/>
              </a:prstGeom>
              <a:blipFill>
                <a:blip r:embed="rId13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962400" y="5486400"/>
                <a:ext cx="108465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i="1" smtClean="0">
                          <a:latin typeface="Cambria Math"/>
                        </a:rPr>
                        <m:t>2</m:t>
                      </m:r>
                      <m:r>
                        <a:rPr lang="en-GB" sz="1400" b="0" i="1" smtClean="0">
                          <a:latin typeface="Cambria Math"/>
                        </a:rPr>
                        <m:t>7.44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486400"/>
                <a:ext cx="1084656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62400" y="5943600"/>
                <a:ext cx="169572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=5.2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 (2</m:t>
                      </m:r>
                      <m:r>
                        <a:rPr lang="en-GB" sz="1400" b="0" i="1" smtClean="0">
                          <a:latin typeface="Cambria Math"/>
                        </a:rPr>
                        <m:t>𝑠𝑓</m:t>
                      </m:r>
                      <m:r>
                        <a:rPr lang="en-GB" sz="14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943600"/>
                <a:ext cx="1695721" cy="307777"/>
              </a:xfrm>
              <a:prstGeom prst="rect">
                <a:avLst/>
              </a:prstGeom>
              <a:blipFill>
                <a:blip r:embed="rId15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5715000" y="47244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5943600" y="47244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40" name="Arc 39"/>
          <p:cNvSpPr/>
          <p:nvPr/>
        </p:nvSpPr>
        <p:spPr>
          <a:xfrm>
            <a:off x="5715000" y="5181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Arc 40"/>
          <p:cNvSpPr/>
          <p:nvPr/>
        </p:nvSpPr>
        <p:spPr>
          <a:xfrm>
            <a:off x="5715000" y="5638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5943600" y="52578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943600" y="56388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Find the positive square root</a:t>
            </a:r>
          </a:p>
        </p:txBody>
      </p:sp>
    </p:spTree>
    <p:extLst>
      <p:ext uri="{BB962C8B-B14F-4D97-AF65-F5344CB8AC3E}">
        <p14:creationId xmlns:p14="http://schemas.microsoft.com/office/powerpoint/2010/main" val="275297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 animBg="1"/>
      <p:bldP spid="39" grpId="0"/>
      <p:bldP spid="40" grpId="0" animBg="1"/>
      <p:bldP spid="41" grpId="0" animBg="1"/>
      <p:bldP spid="42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 is projected upwards from a point X which is 7m above the ground, with initial speed 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 the time of flight of the ball.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4191000" y="3810000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>
            <a:off x="3959779" y="3273973"/>
            <a:ext cx="6148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6" idx="0"/>
          </p:cNvCxnSpPr>
          <p:nvPr/>
        </p:nvCxnSpPr>
        <p:spPr>
          <a:xfrm rot="16200000">
            <a:off x="3924308" y="2670942"/>
            <a:ext cx="685801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495800" y="2966546"/>
            <a:ext cx="7" cy="843454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rot="16200000" flipV="1">
            <a:off x="4128866" y="2694194"/>
            <a:ext cx="731344" cy="254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6200000">
            <a:off x="4262003" y="2215010"/>
            <a:ext cx="236483" cy="22606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191000" y="34290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886200" y="3505200"/>
            <a:ext cx="0" cy="34747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6200000">
            <a:off x="3784146" y="3378654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3520167" y="3566434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7m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10200" y="2514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514600"/>
                <a:ext cx="76508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10200" y="3276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276600"/>
                <a:ext cx="93320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410200" y="3657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6576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10200" y="2133600"/>
                <a:ext cx="7802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133600"/>
                <a:ext cx="78021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10200" y="28956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8956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7126224" y="2057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40424" y="23622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ball’s flight will last until it hits the ground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want the ball to be 7m lower than it starts (in the negative direction)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Hence, s = -7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40424" y="35814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 is projected upwards, so the acceleration due to gravity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486400" y="21336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486400" y="25146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486400" y="3276600"/>
            <a:ext cx="838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486400" y="36576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733800" y="4191000"/>
                <a:ext cx="1172244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𝑠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𝑢𝑡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191000"/>
                <a:ext cx="1172244" cy="438005"/>
              </a:xfrm>
              <a:prstGeom prst="rect">
                <a:avLst/>
              </a:prstGeom>
              <a:blipFill>
                <a:blip r:embed="rId12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733800" y="4648200"/>
                <a:ext cx="1865832" cy="4380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−7=(21)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(−9.8)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4648200"/>
                <a:ext cx="1865832" cy="438005"/>
              </a:xfrm>
              <a:prstGeom prst="rect">
                <a:avLst/>
              </a:prstGeom>
              <a:blipFill>
                <a:blip r:embed="rId13"/>
                <a:stretch>
                  <a:fillRect b="-14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733800" y="5181600"/>
                <a:ext cx="13833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−7=21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800" y="5181600"/>
                <a:ext cx="1383327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2895600" y="5562600"/>
                <a:ext cx="153663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4.9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−21</m:t>
                      </m:r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−7=0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5600" y="5562600"/>
                <a:ext cx="1536638" cy="276999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971800" y="5943600"/>
                <a:ext cx="7116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5943600"/>
                <a:ext cx="711605" cy="276999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581400" y="5943600"/>
                <a:ext cx="792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𝑏</m:t>
                      </m:r>
                      <m:r>
                        <a:rPr lang="en-GB" sz="1200" b="0" i="1" smtClean="0">
                          <a:latin typeface="Cambria Math"/>
                        </a:rPr>
                        <m:t>=−21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943600"/>
                <a:ext cx="792974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267200" y="5943600"/>
                <a:ext cx="6966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𝑐</m:t>
                      </m:r>
                      <m:r>
                        <a:rPr lang="en-GB" sz="1200" b="0" i="1" smtClean="0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5943600"/>
                <a:ext cx="696666" cy="2769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Arc 39"/>
          <p:cNvSpPr/>
          <p:nvPr/>
        </p:nvSpPr>
        <p:spPr>
          <a:xfrm>
            <a:off x="5486400" y="44196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6973824" y="4343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t, using s, u and 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91200" y="4419600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 s, u and a</a:t>
            </a:r>
          </a:p>
        </p:txBody>
      </p:sp>
      <p:sp>
        <p:nvSpPr>
          <p:cNvPr id="43" name="Arc 42"/>
          <p:cNvSpPr/>
          <p:nvPr/>
        </p:nvSpPr>
        <p:spPr>
          <a:xfrm>
            <a:off x="5486400" y="4876800"/>
            <a:ext cx="304800" cy="4572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5791200" y="49530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5" name="Arc 44"/>
          <p:cNvSpPr/>
          <p:nvPr/>
        </p:nvSpPr>
        <p:spPr>
          <a:xfrm>
            <a:off x="4953000" y="5334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5257800" y="5410200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Rearrange and set equal to 0</a:t>
            </a:r>
          </a:p>
        </p:txBody>
      </p:sp>
      <p:sp>
        <p:nvSpPr>
          <p:cNvPr id="47" name="Arc 46"/>
          <p:cNvSpPr/>
          <p:nvPr/>
        </p:nvSpPr>
        <p:spPr>
          <a:xfrm>
            <a:off x="4953000" y="57150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5257800" y="5715000"/>
            <a:ext cx="297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will need the quadratic formula here, so write down  a, b and c…</a:t>
            </a:r>
          </a:p>
        </p:txBody>
      </p:sp>
    </p:spTree>
    <p:extLst>
      <p:ext uri="{BB962C8B-B14F-4D97-AF65-F5344CB8AC3E}">
        <p14:creationId xmlns:p14="http://schemas.microsoft.com/office/powerpoint/2010/main" val="1943416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 animBg="1"/>
      <p:bldP spid="41" grpId="0"/>
      <p:bldP spid="42" grpId="0"/>
      <p:bldP spid="43" grpId="0" animBg="1"/>
      <p:bldP spid="44" grpId="0"/>
      <p:bldP spid="45" grpId="0" animBg="1"/>
      <p:bldP spid="46" grpId="0"/>
      <p:bldP spid="47" grpId="0" animBg="1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038600" y="15240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ball is projected upwards from a point X which is 7m above the ground, with initial speed 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Find the time of flight of the ball.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4191000" y="3810000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>
            <a:off x="3959779" y="3273973"/>
            <a:ext cx="61485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6" idx="0"/>
          </p:cNvCxnSpPr>
          <p:nvPr/>
        </p:nvCxnSpPr>
        <p:spPr>
          <a:xfrm rot="16200000">
            <a:off x="3924308" y="2670942"/>
            <a:ext cx="685801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495800" y="2966546"/>
            <a:ext cx="7" cy="843454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rot="16200000" flipV="1">
            <a:off x="4128866" y="2694194"/>
            <a:ext cx="731344" cy="254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6200000">
            <a:off x="4262003" y="2215010"/>
            <a:ext cx="236483" cy="22606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191000" y="3429000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3886200" y="3505200"/>
            <a:ext cx="0" cy="347472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 rot="16200000">
            <a:off x="3784146" y="3378654"/>
            <a:ext cx="6335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21ms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 rot="16200000">
            <a:off x="3520167" y="3566434"/>
            <a:ext cx="3994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7m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410200" y="2514600"/>
                <a:ext cx="76508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=21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514600"/>
                <a:ext cx="765081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410200" y="3276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276600"/>
                <a:ext cx="93320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410200" y="3657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6576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410200" y="2133600"/>
                <a:ext cx="7802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133600"/>
                <a:ext cx="780214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410200" y="2895600"/>
                <a:ext cx="5876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895600"/>
                <a:ext cx="58766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7126224" y="20574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40424" y="2362200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ball’s flight will last until it hits the ground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want the ball to be 7m lower than it starts (in the negative direction)</a:t>
            </a: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Hence, s = -7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40424" y="35814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 is projected upwards, so the acceleration due to gravity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486400" y="21336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486400" y="2514600"/>
            <a:ext cx="6858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486400" y="3276600"/>
            <a:ext cx="838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486400" y="36576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810000" y="4191000"/>
                <a:ext cx="71160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𝑎</m:t>
                      </m:r>
                      <m:r>
                        <a:rPr lang="en-GB" sz="1200" b="0" i="1" smtClean="0">
                          <a:latin typeface="Cambria Math"/>
                        </a:rPr>
                        <m:t>=4.9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191000"/>
                <a:ext cx="711605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4419600" y="4191000"/>
                <a:ext cx="7929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𝑏</m:t>
                      </m:r>
                      <m:r>
                        <a:rPr lang="en-GB" sz="1200" b="0" i="1" smtClean="0">
                          <a:latin typeface="Cambria Math"/>
                        </a:rPr>
                        <m:t>=−21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191000"/>
                <a:ext cx="792974" cy="27699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105400" y="4191000"/>
                <a:ext cx="6966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𝑐</m:t>
                      </m:r>
                      <m:r>
                        <a:rPr lang="en-GB" sz="1200" b="0" i="1" smtClean="0">
                          <a:latin typeface="Cambria Math"/>
                        </a:rPr>
                        <m:t>=−7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4191000"/>
                <a:ext cx="696666" cy="276999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810000" y="4572000"/>
                <a:ext cx="1562031" cy="4875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𝑏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−4</m:t>
                              </m:r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𝑎𝑐</m:t>
                              </m:r>
                            </m:e>
                          </m:ra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4572000"/>
                <a:ext cx="1562031" cy="487506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10000" y="5105400"/>
                <a:ext cx="2887201" cy="52540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−(−21)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(−21)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GB" sz="1200" b="0" i="1" smtClean="0">
                                  <a:latin typeface="Cambria Math"/>
                                  <a:ea typeface="Cambria Math"/>
                                </a:rPr>
                                <m:t>−(4×4.9×−7)</m:t>
                              </m:r>
                            </m:e>
                          </m:rad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(2</m:t>
                          </m:r>
                          <m:r>
                            <a:rPr lang="en-GB" sz="1200" b="0" i="1" smtClean="0">
                              <a:latin typeface="Cambria Math"/>
                              <a:ea typeface="Cambria Math"/>
                            </a:rPr>
                            <m:t>×4.9)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105400"/>
                <a:ext cx="2887201" cy="525400"/>
              </a:xfrm>
              <a:prstGeom prst="rect">
                <a:avLst/>
              </a:prstGeom>
              <a:blipFill>
                <a:blip r:embed="rId16"/>
                <a:stretch>
                  <a:fillRect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810000" y="5791200"/>
                <a:ext cx="12995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=4.6  </m:t>
                      </m:r>
                      <m:r>
                        <a:rPr lang="en-GB" sz="1200" b="0" i="1" smtClean="0">
                          <a:latin typeface="Cambria Math"/>
                        </a:rPr>
                        <m:t>𝑜𝑟</m:t>
                      </m:r>
                      <m:r>
                        <a:rPr lang="en-GB" sz="1200" b="0" i="1" smtClean="0">
                          <a:latin typeface="Cambria Math"/>
                        </a:rPr>
                        <m:t>−0.3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5791200"/>
                <a:ext cx="1299523" cy="2769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6705600" y="48768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934200" y="4876800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Replace a, b and c (using brackets!)</a:t>
            </a:r>
          </a:p>
        </p:txBody>
      </p:sp>
      <p:sp>
        <p:nvSpPr>
          <p:cNvPr id="41" name="Arc 40"/>
          <p:cNvSpPr/>
          <p:nvPr/>
        </p:nvSpPr>
        <p:spPr>
          <a:xfrm>
            <a:off x="6705600" y="5410200"/>
            <a:ext cx="304800" cy="5334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TextBox 41"/>
          <p:cNvSpPr txBox="1"/>
          <p:nvPr/>
        </p:nvSpPr>
        <p:spPr>
          <a:xfrm>
            <a:off x="6934200" y="5334000"/>
            <a:ext cx="2115312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</a:rPr>
              <a:t>Calculate and be careful with any negatives in the previous step!)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810000" y="6248400"/>
                <a:ext cx="171309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𝑡</m:t>
                      </m:r>
                      <m:r>
                        <a:rPr lang="en-GB" sz="1200" b="0" i="1" smtClean="0">
                          <a:latin typeface="Cambria Math"/>
                        </a:rPr>
                        <m:t>=4.6  </m:t>
                      </m:r>
                      <m:r>
                        <a:rPr lang="en-GB" sz="1200" b="0" i="1" smtClean="0">
                          <a:latin typeface="Cambria Math"/>
                        </a:rPr>
                        <m:t>𝑠𝑒𝑐𝑜𝑛𝑑𝑠</m:t>
                      </m:r>
                      <m:r>
                        <a:rPr lang="en-GB" sz="1200" b="0" i="1" smtClean="0">
                          <a:latin typeface="Cambria Math"/>
                        </a:rPr>
                        <m:t> (2</m:t>
                      </m:r>
                      <m:r>
                        <a:rPr lang="en-GB" sz="1200" b="0" i="1" smtClean="0">
                          <a:latin typeface="Cambria Math"/>
                        </a:rPr>
                        <m:t>𝑠𝑓</m:t>
                      </m:r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6248400"/>
                <a:ext cx="1713098" cy="276999"/>
              </a:xfrm>
              <a:prstGeom prst="rect">
                <a:avLst/>
              </a:prstGeom>
              <a:blipFill>
                <a:blip r:embed="rId1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8827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 animBg="1"/>
      <p:bldP spid="40" grpId="0"/>
      <p:bldP spid="41" grpId="0" animBg="1"/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>
                <a:latin typeface="Comic Sans MS" panose="030F0702030302020204" pitchFamily="66" charset="0"/>
              </a:rPr>
              <a:t>Constant acceleration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One of the most common situations where this is used is involving gravity. You need to be able to model these situations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678808" y="6488668"/>
            <a:ext cx="470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9E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86200" y="1524000"/>
            <a:ext cx="5181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A particle is projected vertically upwards from a point O with initial speed </a:t>
            </a:r>
            <a:r>
              <a:rPr lang="en-GB" sz="1200" i="1" dirty="0">
                <a:latin typeface="Comic Sans MS" pitchFamily="66" charset="0"/>
              </a:rPr>
              <a:t>u </a:t>
            </a:r>
            <a:r>
              <a:rPr lang="en-GB" sz="1200" dirty="0">
                <a:latin typeface="Comic Sans MS" pitchFamily="66" charset="0"/>
              </a:rPr>
              <a:t>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r>
              <a:rPr lang="en-GB" sz="1200" dirty="0">
                <a:latin typeface="Comic Sans MS" pitchFamily="66" charset="0"/>
              </a:rPr>
              <a:t>. The greatest height reached by the particle is 62.5m above the ground. Find: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speed of projection</a:t>
            </a:r>
          </a:p>
          <a:p>
            <a:pPr marL="228600" indent="-228600">
              <a:buAutoNum type="alphaLcParenR"/>
            </a:pPr>
            <a:r>
              <a:rPr lang="en-GB" sz="1200" dirty="0">
                <a:latin typeface="Comic Sans MS" pitchFamily="66" charset="0"/>
              </a:rPr>
              <a:t>The total time for which the ball is 50m or more above the 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𝑣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r>
                        <a:rPr lang="en-GB" sz="1600" b="0" i="1" smtClean="0">
                          <a:latin typeface="Cambria Math"/>
                        </a:rPr>
                        <m:t>𝑎𝑡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743200"/>
                <a:ext cx="1185133" cy="33855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0" i="1" smtClean="0">
                                  <a:latin typeface="Cambria Math"/>
                                </a:rPr>
                                <m:t>𝑢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GB" sz="1600" b="0" i="1" smtClean="0">
                                  <a:latin typeface="Cambria Math"/>
                                </a:rPr>
                                <m:t>𝑣</m:t>
                              </m:r>
                            </m:num>
                            <m:den>
                              <m:r>
                                <a:rPr lang="en-GB" sz="1600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GB" sz="1600" b="0" i="1" smtClean="0">
                          <a:latin typeface="Cambria Math"/>
                        </a:rPr>
                        <m:t>𝑡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667000"/>
                <a:ext cx="1407052" cy="5448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/>
                        </a:rPr>
                        <m:t>+2</m:t>
                      </m:r>
                      <m:r>
                        <a:rPr lang="en-GB" sz="16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" y="3429000"/>
                <a:ext cx="1507207" cy="33855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𝑢𝑡</m:t>
                      </m:r>
                      <m:r>
                        <a:rPr lang="en-GB" sz="16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352800"/>
                <a:ext cx="1553182" cy="55335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/>
                        </a:rPr>
                        <m:t>𝑠</m:t>
                      </m:r>
                      <m:r>
                        <a:rPr lang="en-GB" sz="1600" b="0" i="1" smtClean="0"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latin typeface="Cambria Math"/>
                        </a:rPr>
                        <m:t>𝑣𝑡</m:t>
                      </m:r>
                      <m:r>
                        <a:rPr lang="en-GB" sz="1600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600" b="0" i="1" smtClean="0">
                          <a:latin typeface="Cambria Math"/>
                        </a:rPr>
                        <m:t>𝑎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038600"/>
                <a:ext cx="1497076" cy="55335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Connector 10"/>
          <p:cNvCxnSpPr/>
          <p:nvPr/>
        </p:nvCxnSpPr>
        <p:spPr>
          <a:xfrm flipH="1">
            <a:off x="4209561" y="4218158"/>
            <a:ext cx="990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7" idx="0"/>
          </p:cNvCxnSpPr>
          <p:nvPr/>
        </p:nvCxnSpPr>
        <p:spPr>
          <a:xfrm flipV="1">
            <a:off x="4285761" y="3379958"/>
            <a:ext cx="0" cy="685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endCxn id="16" idx="0"/>
          </p:cNvCxnSpPr>
          <p:nvPr/>
        </p:nvCxnSpPr>
        <p:spPr>
          <a:xfrm rot="16200000">
            <a:off x="3945405" y="3111503"/>
            <a:ext cx="685801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4514361" y="3379958"/>
            <a:ext cx="7" cy="843454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6" idx="2"/>
          </p:cNvCxnSpPr>
          <p:nvPr/>
        </p:nvCxnSpPr>
        <p:spPr>
          <a:xfrm rot="16200000" flipV="1">
            <a:off x="4149963" y="3134755"/>
            <a:ext cx="731344" cy="2549"/>
          </a:xfrm>
          <a:prstGeom prst="straightConnector1">
            <a:avLst/>
          </a:prstGeom>
          <a:ln w="1905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Arc 15"/>
          <p:cNvSpPr/>
          <p:nvPr/>
        </p:nvSpPr>
        <p:spPr>
          <a:xfrm rot="16200000">
            <a:off x="4283100" y="2655571"/>
            <a:ext cx="236483" cy="226065"/>
          </a:xfrm>
          <a:prstGeom prst="arc">
            <a:avLst>
              <a:gd name="adj1" fmla="val 16200000"/>
              <a:gd name="adj2" fmla="val 5451551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>
            <a:spLocks noChangeAspect="1"/>
          </p:cNvSpPr>
          <p:nvPr/>
        </p:nvSpPr>
        <p:spPr>
          <a:xfrm>
            <a:off x="4209561" y="4065758"/>
            <a:ext cx="152400" cy="152400"/>
          </a:xfrm>
          <a:prstGeom prst="ellipse">
            <a:avLst/>
          </a:prstGeom>
          <a:solidFill>
            <a:srgbClr val="008000"/>
          </a:solidFill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3821143" y="3996977"/>
            <a:ext cx="5966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i="1" dirty="0">
                <a:latin typeface="Comic Sans MS" pitchFamily="66" charset="0"/>
              </a:rPr>
              <a:t>u</a:t>
            </a:r>
            <a:r>
              <a:rPr lang="en-GB" sz="1200" dirty="0">
                <a:latin typeface="Comic Sans MS" pitchFamily="66" charset="0"/>
              </a:rPr>
              <a:t> ms</a:t>
            </a:r>
            <a:r>
              <a:rPr lang="en-GB" sz="1200" baseline="30000" dirty="0">
                <a:latin typeface="Comic Sans MS" pitchFamily="66" charset="0"/>
              </a:rPr>
              <a:t>-1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429000" y="2514600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</a:rPr>
              <a:t>62.5m</a:t>
            </a:r>
          </a:p>
        </p:txBody>
      </p:sp>
      <p:cxnSp>
        <p:nvCxnSpPr>
          <p:cNvPr id="20" name="Straight Connector 19"/>
          <p:cNvCxnSpPr/>
          <p:nvPr/>
        </p:nvCxnSpPr>
        <p:spPr>
          <a:xfrm flipH="1">
            <a:off x="4066305" y="2648438"/>
            <a:ext cx="6858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135368" y="2590800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Draw a diagram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449568" y="28956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maximum height is 62.5m</a:t>
            </a: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At this point the ball’s velocity is 0ms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-1</a:t>
            </a:r>
            <a:endParaRPr lang="en-GB" sz="1200" baseline="30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477000" y="3581400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ball is projected upwards, so the acceleration due to gravity is </a:t>
            </a:r>
            <a:r>
              <a:rPr lang="en-GB" sz="1200" u="sng" dirty="0">
                <a:solidFill>
                  <a:srgbClr val="FF0000"/>
                </a:solidFill>
                <a:latin typeface="Comic Sans MS" pitchFamily="66" charset="0"/>
              </a:rPr>
              <a:t>negative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334000" y="2895600"/>
                <a:ext cx="59176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895600"/>
                <a:ext cx="591764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  <m:r>
                        <a:rPr lang="en-GB" sz="1400" b="0" i="1" smtClean="0">
                          <a:latin typeface="Cambria Math"/>
                        </a:rPr>
                        <m:t>=−9.8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657600"/>
                <a:ext cx="933204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𝑡</m:t>
                      </m:r>
                      <m:r>
                        <a:rPr lang="en-GB" sz="1400" b="0" i="1" smtClean="0">
                          <a:latin typeface="Cambria Math"/>
                        </a:rPr>
                        <m:t>=?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038600"/>
                <a:ext cx="559512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334000" y="2514600"/>
                <a:ext cx="88120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𝑠</m:t>
                      </m:r>
                      <m:r>
                        <a:rPr lang="en-GB" sz="1400" b="0" i="1" smtClean="0">
                          <a:latin typeface="Cambria Math"/>
                        </a:rPr>
                        <m:t>=62.5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2514600"/>
                <a:ext cx="88120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334000" y="3276600"/>
                <a:ext cx="66159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𝑣</m:t>
                      </m:r>
                      <m:r>
                        <a:rPr lang="en-GB" sz="1400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3276600"/>
                <a:ext cx="661591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/>
          <p:cNvSpPr/>
          <p:nvPr/>
        </p:nvSpPr>
        <p:spPr>
          <a:xfrm>
            <a:off x="5410200" y="25146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5410200" y="2895600"/>
            <a:ext cx="4572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410200" y="3276600"/>
            <a:ext cx="542544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5410200" y="3657600"/>
            <a:ext cx="762000" cy="304800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32"/>
          <p:cNvSpPr txBox="1"/>
          <p:nvPr/>
        </p:nvSpPr>
        <p:spPr>
          <a:xfrm>
            <a:off x="6781800" y="42672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are calculating u, using s, v and a</a:t>
            </a:r>
            <a:endParaRPr lang="en-GB" sz="1200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3477768" y="4572000"/>
                <a:ext cx="134036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𝑣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i="1">
                          <a:latin typeface="Cambria Math"/>
                        </a:rPr>
                        <m:t>𝑎𝑠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768" y="4572000"/>
                <a:ext cx="1340367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477768" y="4953000"/>
                <a:ext cx="220586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0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/>
                        </a:rPr>
                        <m:t>+2</m:t>
                      </m:r>
                      <m:r>
                        <a:rPr lang="en-GB" sz="1400" b="0" i="1" smtClean="0">
                          <a:latin typeface="Cambria Math"/>
                        </a:rPr>
                        <m:t>(−9.8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×62.5)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7768" y="4953000"/>
                <a:ext cx="2205860" cy="307777"/>
              </a:xfrm>
              <a:prstGeom prst="rect">
                <a:avLst/>
              </a:prstGeom>
              <a:blipFill>
                <a:blip r:embed="rId1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581400" y="5334000"/>
                <a:ext cx="136043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0=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−1225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5334000"/>
                <a:ext cx="1360437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505200" y="5715000"/>
                <a:ext cx="10466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/>
                        </a:rPr>
                        <m:t>=1225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5715000"/>
                <a:ext cx="1046632" cy="307777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581400" y="6096000"/>
                <a:ext cx="11880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𝑢</m:t>
                      </m:r>
                      <m:r>
                        <a:rPr lang="en-GB" sz="1400" b="0" i="1" smtClean="0">
                          <a:latin typeface="Cambria Math"/>
                        </a:rPr>
                        <m:t>=35</m:t>
                      </m:r>
                      <m:r>
                        <a:rPr lang="en-GB" sz="1400" b="0" i="1" smtClean="0">
                          <a:latin typeface="Cambria Math"/>
                        </a:rPr>
                        <m:t>𝑚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1400" y="6096000"/>
                <a:ext cx="1188018" cy="307777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Arc 38"/>
          <p:cNvSpPr/>
          <p:nvPr/>
        </p:nvSpPr>
        <p:spPr>
          <a:xfrm>
            <a:off x="5535168" y="47244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5763768" y="4724400"/>
            <a:ext cx="1600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v, a and s</a:t>
            </a:r>
          </a:p>
        </p:txBody>
      </p:sp>
      <p:sp>
        <p:nvSpPr>
          <p:cNvPr id="41" name="Arc 40"/>
          <p:cNvSpPr/>
          <p:nvPr/>
        </p:nvSpPr>
        <p:spPr>
          <a:xfrm>
            <a:off x="5535168" y="51054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Arc 41"/>
          <p:cNvSpPr/>
          <p:nvPr/>
        </p:nvSpPr>
        <p:spPr>
          <a:xfrm>
            <a:off x="4800600" y="54864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Arc 42"/>
          <p:cNvSpPr/>
          <p:nvPr/>
        </p:nvSpPr>
        <p:spPr>
          <a:xfrm>
            <a:off x="4800600" y="5867400"/>
            <a:ext cx="304800" cy="381000"/>
          </a:xfrm>
          <a:prstGeom prst="arc">
            <a:avLst>
              <a:gd name="adj1" fmla="val 16200000"/>
              <a:gd name="adj2" fmla="val 5578424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43"/>
          <p:cNvSpPr txBox="1"/>
          <p:nvPr/>
        </p:nvSpPr>
        <p:spPr>
          <a:xfrm>
            <a:off x="5839968" y="5181600"/>
            <a:ext cx="859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Simplify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5105400" y="5562600"/>
            <a:ext cx="8595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Rewrite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105400" y="5943600"/>
            <a:ext cx="2286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Find the positive square root</a:t>
            </a:r>
          </a:p>
        </p:txBody>
      </p:sp>
    </p:spTree>
    <p:extLst>
      <p:ext uri="{BB962C8B-B14F-4D97-AF65-F5344CB8AC3E}">
        <p14:creationId xmlns:p14="http://schemas.microsoft.com/office/powerpoint/2010/main" val="1200410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18" grpId="0"/>
      <p:bldP spid="19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 animBg="1"/>
      <p:bldP spid="33" grpId="0"/>
      <p:bldP spid="34" grpId="0"/>
      <p:bldP spid="35" grpId="0"/>
      <p:bldP spid="36" grpId="0"/>
      <p:bldP spid="37" grpId="0"/>
      <p:bldP spid="38" grpId="0"/>
      <p:bldP spid="39" grpId="0" animBg="1"/>
      <p:bldP spid="40" grpId="0"/>
      <p:bldP spid="41" grpId="0" animBg="1"/>
      <p:bldP spid="42" grpId="0" animBg="1"/>
      <p:bldP spid="43" grpId="0" animBg="1"/>
      <p:bldP spid="44" grpId="0"/>
      <p:bldP spid="45" grpId="0"/>
      <p:bldP spid="4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A169D37-86D2-45CF-BA9C-9D0B20A64A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A6DE1B6-AE41-45B9-BA85-80AABB32B3F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7CEA89-080E-4F14-BF8A-13775B9C9414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2786</TotalTime>
  <Words>3655</Words>
  <Application>Microsoft Office PowerPoint</Application>
  <PresentationFormat>On-screen Show (4:3)</PresentationFormat>
  <Paragraphs>417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HGGyoshotai</vt:lpstr>
      <vt:lpstr>Javanese Text</vt:lpstr>
      <vt:lpstr>Segoe UI Black</vt:lpstr>
      <vt:lpstr>Wingdings</vt:lpstr>
      <vt:lpstr>Office テーマ</vt:lpstr>
      <vt:lpstr>PowerPoint Presentation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  <vt:lpstr>Constant acceleration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95</cp:revision>
  <dcterms:created xsi:type="dcterms:W3CDTF">2017-08-14T15:35:38Z</dcterms:created>
  <dcterms:modified xsi:type="dcterms:W3CDTF">2021-01-14T21:33:34Z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