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67" r:id="rId5"/>
    <p:sldId id="268" r:id="rId6"/>
    <p:sldId id="308" r:id="rId7"/>
    <p:sldId id="306" r:id="rId8"/>
    <p:sldId id="309" r:id="rId9"/>
    <p:sldId id="312" r:id="rId10"/>
    <p:sldId id="313" r:id="rId11"/>
    <p:sldId id="314" r:id="rId12"/>
    <p:sldId id="31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Relationship Id="rId14" Type="http://schemas.openxmlformats.org/officeDocument/2006/relationships/image" Target="../media/image1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122.png"/><Relationship Id="rId7" Type="http://schemas.openxmlformats.org/officeDocument/2006/relationships/image" Target="../media/image126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4.png"/><Relationship Id="rId10" Type="http://schemas.openxmlformats.org/officeDocument/2006/relationships/image" Target="../media/image12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22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12" Type="http://schemas.openxmlformats.org/officeDocument/2006/relationships/image" Target="../media/image121.png"/><Relationship Id="rId2" Type="http://schemas.openxmlformats.org/officeDocument/2006/relationships/image" Target="../media/image131.png"/><Relationship Id="rId16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24.png"/><Relationship Id="rId10" Type="http://schemas.openxmlformats.org/officeDocument/2006/relationships/image" Target="../media/image139.png"/><Relationship Id="rId4" Type="http://schemas.openxmlformats.org/officeDocument/2006/relationships/image" Target="../media/image133.png"/><Relationship Id="rId9" Type="http://schemas.openxmlformats.org/officeDocument/2006/relationships/image" Target="../media/image138.png"/><Relationship Id="rId14" Type="http://schemas.openxmlformats.org/officeDocument/2006/relationships/image" Target="../media/image1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21.png"/><Relationship Id="rId3" Type="http://schemas.openxmlformats.org/officeDocument/2006/relationships/image" Target="../media/image142.png"/><Relationship Id="rId7" Type="http://schemas.openxmlformats.org/officeDocument/2006/relationships/image" Target="../media/image145.png"/><Relationship Id="rId12" Type="http://schemas.openxmlformats.org/officeDocument/2006/relationships/image" Target="../media/image150.png"/><Relationship Id="rId17" Type="http://schemas.openxmlformats.org/officeDocument/2006/relationships/image" Target="../media/image130.png"/><Relationship Id="rId2" Type="http://schemas.openxmlformats.org/officeDocument/2006/relationships/image" Target="../media/image141.png"/><Relationship Id="rId16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49.png"/><Relationship Id="rId5" Type="http://schemas.openxmlformats.org/officeDocument/2006/relationships/image" Target="../media/image134.png"/><Relationship Id="rId15" Type="http://schemas.openxmlformats.org/officeDocument/2006/relationships/image" Target="../media/image123.png"/><Relationship Id="rId10" Type="http://schemas.openxmlformats.org/officeDocument/2006/relationships/image" Target="../media/image148.png"/><Relationship Id="rId4" Type="http://schemas.openxmlformats.org/officeDocument/2006/relationships/image" Target="../media/image143.png"/><Relationship Id="rId9" Type="http://schemas.openxmlformats.org/officeDocument/2006/relationships/image" Target="../media/image147.png"/><Relationship Id="rId14" Type="http://schemas.openxmlformats.org/officeDocument/2006/relationships/image" Target="../media/image1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3" Type="http://schemas.openxmlformats.org/officeDocument/2006/relationships/image" Target="../media/image122.png"/><Relationship Id="rId7" Type="http://schemas.openxmlformats.org/officeDocument/2006/relationships/image" Target="../media/image141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44.png"/><Relationship Id="rId5" Type="http://schemas.openxmlformats.org/officeDocument/2006/relationships/image" Target="../media/image124.png"/><Relationship Id="rId10" Type="http://schemas.openxmlformats.org/officeDocument/2006/relationships/image" Target="../media/image134.png"/><Relationship Id="rId4" Type="http://schemas.openxmlformats.org/officeDocument/2006/relationships/image" Target="../media/image123.png"/><Relationship Id="rId9" Type="http://schemas.openxmlformats.org/officeDocument/2006/relationships/image" Target="../media/image14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5.png"/><Relationship Id="rId18" Type="http://schemas.openxmlformats.org/officeDocument/2006/relationships/image" Target="../media/image156.png"/><Relationship Id="rId3" Type="http://schemas.openxmlformats.org/officeDocument/2006/relationships/image" Target="../media/image122.png"/><Relationship Id="rId7" Type="http://schemas.openxmlformats.org/officeDocument/2006/relationships/image" Target="../media/image141.png"/><Relationship Id="rId12" Type="http://schemas.openxmlformats.org/officeDocument/2006/relationships/image" Target="../media/image151.png"/><Relationship Id="rId17" Type="http://schemas.openxmlformats.org/officeDocument/2006/relationships/image" Target="../media/image155.png"/><Relationship Id="rId2" Type="http://schemas.openxmlformats.org/officeDocument/2006/relationships/image" Target="../media/image121.png"/><Relationship Id="rId16" Type="http://schemas.openxmlformats.org/officeDocument/2006/relationships/image" Target="../media/image1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44.png"/><Relationship Id="rId5" Type="http://schemas.openxmlformats.org/officeDocument/2006/relationships/image" Target="../media/image124.png"/><Relationship Id="rId15" Type="http://schemas.openxmlformats.org/officeDocument/2006/relationships/image" Target="../media/image153.png"/><Relationship Id="rId10" Type="http://schemas.openxmlformats.org/officeDocument/2006/relationships/image" Target="../media/image134.png"/><Relationship Id="rId4" Type="http://schemas.openxmlformats.org/officeDocument/2006/relationships/image" Target="../media/image123.png"/><Relationship Id="rId9" Type="http://schemas.openxmlformats.org/officeDocument/2006/relationships/image" Target="../media/image143.png"/><Relationship Id="rId14" Type="http://schemas.openxmlformats.org/officeDocument/2006/relationships/image" Target="../media/image15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1.png"/><Relationship Id="rId3" Type="http://schemas.openxmlformats.org/officeDocument/2006/relationships/image" Target="../media/image122.png"/><Relationship Id="rId7" Type="http://schemas.openxmlformats.org/officeDocument/2006/relationships/image" Target="../media/image157.png"/><Relationship Id="rId12" Type="http://schemas.openxmlformats.org/officeDocument/2006/relationships/image" Target="../media/image136.png"/><Relationship Id="rId17" Type="http://schemas.openxmlformats.org/officeDocument/2006/relationships/image" Target="../media/image165.png"/><Relationship Id="rId2" Type="http://schemas.openxmlformats.org/officeDocument/2006/relationships/image" Target="../media/image121.png"/><Relationship Id="rId16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60.png"/><Relationship Id="rId5" Type="http://schemas.openxmlformats.org/officeDocument/2006/relationships/image" Target="../media/image124.png"/><Relationship Id="rId15" Type="http://schemas.openxmlformats.org/officeDocument/2006/relationships/image" Target="../media/image163.png"/><Relationship Id="rId10" Type="http://schemas.openxmlformats.org/officeDocument/2006/relationships/image" Target="../media/image134.png"/><Relationship Id="rId4" Type="http://schemas.openxmlformats.org/officeDocument/2006/relationships/image" Target="../media/image123.png"/><Relationship Id="rId9" Type="http://schemas.openxmlformats.org/officeDocument/2006/relationships/image" Target="../media/image159.png"/><Relationship Id="rId14" Type="http://schemas.openxmlformats.org/officeDocument/2006/relationships/image" Target="../media/image1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54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9" y="24384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24384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9" y="28956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28956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27597" y="12954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597" y="1295400"/>
                <a:ext cx="118513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74029" y="1752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1752600"/>
                <a:ext cx="1185133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74029" y="2209800"/>
                <a:ext cx="1071319" cy="512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  <m:r>
                            <a:rPr lang="en-GB" sz="1600" i="1">
                              <a:latin typeface="Cambria Math"/>
                            </a:rPr>
                            <m:t>−</m:t>
                          </m:r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2209800"/>
                <a:ext cx="1071319" cy="5128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74029" y="3048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3048000"/>
                <a:ext cx="1407052" cy="5448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74029" y="3657600"/>
                <a:ext cx="1286121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3657600"/>
                <a:ext cx="1286121" cy="5448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74029" y="4267200"/>
                <a:ext cx="1566326" cy="672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4267200"/>
                <a:ext cx="1566326" cy="6723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82005" y="50292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005" y="5029200"/>
                <a:ext cx="1507207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24805" y="5419344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805" y="5419344"/>
                <a:ext cx="1507207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97829" y="59436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9" y="5943600"/>
                <a:ext cx="1507207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0461" y="35814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61" y="3581400"/>
                <a:ext cx="150720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921829" y="1447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226629" y="152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u</a:t>
            </a:r>
          </a:p>
        </p:txBody>
      </p:sp>
      <p:sp>
        <p:nvSpPr>
          <p:cNvPr id="19" name="Arc 18"/>
          <p:cNvSpPr/>
          <p:nvPr/>
        </p:nvSpPr>
        <p:spPr>
          <a:xfrm>
            <a:off x="5921829" y="1981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226629" y="2057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a</a:t>
            </a:r>
          </a:p>
        </p:txBody>
      </p:sp>
      <p:sp>
        <p:nvSpPr>
          <p:cNvPr id="21" name="Arc 20"/>
          <p:cNvSpPr/>
          <p:nvPr/>
        </p:nvSpPr>
        <p:spPr>
          <a:xfrm>
            <a:off x="6379029" y="33528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531429" y="3429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t with the expression above</a:t>
            </a:r>
          </a:p>
        </p:txBody>
      </p:sp>
      <p:sp>
        <p:nvSpPr>
          <p:cNvPr id="23" name="Arc 22"/>
          <p:cNvSpPr/>
          <p:nvPr/>
        </p:nvSpPr>
        <p:spPr>
          <a:xfrm>
            <a:off x="6379029" y="39624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845629" y="4572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5845629" y="5181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683829" y="4038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numerators and denominators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98029" y="47244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2a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50429" y="5257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u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474029" y="2209800"/>
            <a:ext cx="990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474029" y="5943600"/>
            <a:ext cx="1371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683829" y="5867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way it is usually written!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074229" y="6096000"/>
            <a:ext cx="685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40829" y="3685032"/>
                <a:ext cx="917880" cy="512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829" y="3685032"/>
                <a:ext cx="917880" cy="51289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87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 animBg="1"/>
      <p:bldP spid="30" grpId="0" animBg="1"/>
      <p:bldP spid="31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8150" y="2435407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2435407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8150" y="2892607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2892607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3182" y="3578407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2" y="3578407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29150" y="1140007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140007"/>
                <a:ext cx="1407052" cy="5448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29150" y="1825807"/>
                <a:ext cx="185666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𝑎𝑡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825807"/>
                <a:ext cx="1856662" cy="5448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29150" y="2435407"/>
                <a:ext cx="1635897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𝑎𝑡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2435407"/>
                <a:ext cx="1635897" cy="6455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29150" y="3121207"/>
                <a:ext cx="1670073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𝑎𝑡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3121207"/>
                <a:ext cx="1670073" cy="6455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29150" y="3883207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3883207"/>
                <a:ext cx="1553182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381750" y="1444807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686550" y="167340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‘v’ with ‘u + at’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4350" y="2511607"/>
            <a:ext cx="10668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43550" y="1140007"/>
            <a:ext cx="204216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543550" y="1825807"/>
            <a:ext cx="609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6381750" y="2130607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381750" y="2740207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381750" y="3426007"/>
            <a:ext cx="304800" cy="762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610350" y="22068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terms on the numerator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86550" y="28164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the numerator by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34150" y="35784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705350" y="3883207"/>
            <a:ext cx="1371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1574" y="4026463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74" y="4026463"/>
                <a:ext cx="1553182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61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78827" y="12096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827" y="1209675"/>
                <a:ext cx="118513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21627" y="15906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627" y="1590675"/>
                <a:ext cx="118513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42251" y="22673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251" y="2267331"/>
                <a:ext cx="1553182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78827" y="2962275"/>
                <a:ext cx="211865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827" y="2962275"/>
                <a:ext cx="2118657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51395" y="3590163"/>
                <a:ext cx="21006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395" y="3590163"/>
                <a:ext cx="2100640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45299" y="431253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299" y="4312539"/>
                <a:ext cx="1497076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074227" y="1362075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302827" y="143827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‘at’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7827" y="1666875"/>
            <a:ext cx="10668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36027" y="2428875"/>
            <a:ext cx="152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312227" y="3114675"/>
            <a:ext cx="609600" cy="256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760027" y="2581275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760027" y="3267075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6760027" y="3876675"/>
            <a:ext cx="304800" cy="762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64827" y="265747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‘u’ with ‘v - at’ from above’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12427" y="334327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12427" y="410527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up the at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78827" y="4333875"/>
            <a:ext cx="14478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85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15240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line from A to B with constant acceleration 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The velocity of the particle at A is 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the direction AB. The velocity at B is 18ms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the same direction. Find the distance from A to B.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30480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>
          <a:xfrm>
            <a:off x="4724400" y="27432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572000" y="23622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48200" y="26670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>
            <a:spLocks noChangeAspect="1"/>
          </p:cNvSpPr>
          <p:nvPr/>
        </p:nvSpPr>
        <p:spPr>
          <a:xfrm>
            <a:off x="6629400" y="27432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477000" y="2362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553200" y="26670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3048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 flipH="1">
            <a:off x="6553200" y="3048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910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429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006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429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48400" y="3429000"/>
                <a:ext cx="6622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429000"/>
                <a:ext cx="66229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934200" y="34290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429000"/>
                <a:ext cx="5595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3429000"/>
                <a:ext cx="7609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429000"/>
                <a:ext cx="76097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7543800" y="3276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92880" y="417576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880" y="4175760"/>
                <a:ext cx="150720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4267200" y="34290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876800" y="34290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562600" y="34290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324600" y="34290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77056" y="4584192"/>
                <a:ext cx="17720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18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(5)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4584192"/>
                <a:ext cx="1772088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77056" y="5041392"/>
                <a:ext cx="152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324=9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10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5041392"/>
                <a:ext cx="152580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77056" y="5422392"/>
                <a:ext cx="11669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315=10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5422392"/>
                <a:ext cx="116692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57600" y="5849112"/>
                <a:ext cx="11560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31.5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849112"/>
                <a:ext cx="115602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562600" y="4343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91200" y="44196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u and a</a:t>
            </a:r>
          </a:p>
        </p:txBody>
      </p:sp>
      <p:sp>
        <p:nvSpPr>
          <p:cNvPr id="33" name="Arc 32"/>
          <p:cNvSpPr/>
          <p:nvPr/>
        </p:nvSpPr>
        <p:spPr>
          <a:xfrm>
            <a:off x="55626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5257800" y="5257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4953000" y="5638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867400" y="4876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86400" y="5334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81600" y="5715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3800" y="4114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using v, u and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397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95800" y="3505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>
            <a:spLocks noChangeAspect="1"/>
          </p:cNvSpPr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267200" y="28194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43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248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672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248400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6962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00" y="396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33800" y="4724400"/>
                <a:ext cx="196771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20=(13)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(−4)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724400"/>
                <a:ext cx="1967718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733800" y="5257800"/>
                <a:ext cx="14087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20=13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257800"/>
                <a:ext cx="140878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819400" y="5638800"/>
                <a:ext cx="17225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638800"/>
                <a:ext cx="172258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819400" y="6019800"/>
                <a:ext cx="1730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−5)(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−4)=0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019800"/>
                <a:ext cx="1730282" cy="307777"/>
              </a:xfrm>
              <a:prstGeom prst="rect">
                <a:avLst/>
              </a:prstGeom>
              <a:blipFill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124200" y="6400800"/>
                <a:ext cx="11343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=2.5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6400800"/>
                <a:ext cx="113434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562600" y="44196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791200" y="4495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29" name="Arc 28"/>
          <p:cNvSpPr/>
          <p:nvPr/>
        </p:nvSpPr>
        <p:spPr>
          <a:xfrm>
            <a:off x="5562600" y="5029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029200" y="5410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4495800" y="5791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91200" y="5105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34000" y="54864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and set equal to 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00600" y="586740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(or use the quadratic formula…)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600" y="54864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have 2 answers. As the acceleration is negative, the particle passes through A, then changes direction and passes through it again!</a:t>
            </a:r>
          </a:p>
        </p:txBody>
      </p:sp>
      <p:cxnSp>
        <p:nvCxnSpPr>
          <p:cNvPr id="36" name="Straight Arrow Connector 35"/>
          <p:cNvCxnSpPr>
            <a:endCxn id="26" idx="1"/>
          </p:cNvCxnSpPr>
          <p:nvPr/>
        </p:nvCxnSpPr>
        <p:spPr>
          <a:xfrm>
            <a:off x="2514600" y="6400800"/>
            <a:ext cx="609600" cy="1538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553200" y="37338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886200" y="3733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572000" y="3733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791200" y="3733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768749" y="1512719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times when the particle passes through A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particle is beyond A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return to 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07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7" grpId="0" animBg="1"/>
      <p:bldP spid="38" grpId="0" animBg="1"/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3768749" y="1514475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times when the particle passes through A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2.5 and 4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particle is beyond A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return to O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495800" y="3505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4267200" y="28194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343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>
            <a:spLocks noChangeAspect="1"/>
          </p:cNvSpPr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248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672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42" name="TextBox 41"/>
          <p:cNvSpPr txBox="1"/>
          <p:nvPr/>
        </p:nvSpPr>
        <p:spPr>
          <a:xfrm flipH="1">
            <a:off x="6248400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76962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6200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20000" y="396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8600" y="4191000"/>
            <a:ext cx="2971800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particle passes through A at 2.5 seconds and 4 seconds, so it was beyond A for 1.5 seconds…</a:t>
            </a:r>
          </a:p>
        </p:txBody>
      </p:sp>
    </p:spTree>
    <p:extLst>
      <p:ext uri="{BB962C8B-B14F-4D97-AF65-F5344CB8AC3E}">
        <p14:creationId xmlns:p14="http://schemas.microsoft.com/office/powerpoint/2010/main" val="28715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67574" y="1515403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times when the particle passes through A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2.5 and 4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particle is beyond A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1.5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return to 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495800" y="3505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267200" y="28194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343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248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672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8" name="TextBox 17"/>
          <p:cNvSpPr txBox="1"/>
          <p:nvPr/>
        </p:nvSpPr>
        <p:spPr>
          <a:xfrm flipH="1">
            <a:off x="6248400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6962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200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20000" y="396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particle returns to O when s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86200" y="3733800"/>
                <a:ext cx="645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733800"/>
                <a:ext cx="645561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10000" y="4724400"/>
                <a:ext cx="17390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0=(13)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+(−2)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724400"/>
                <a:ext cx="1739002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10000" y="5105400"/>
                <a:ext cx="13093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105400"/>
                <a:ext cx="1309397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63824" y="5468112"/>
                <a:ext cx="13093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824" y="5468112"/>
                <a:ext cx="130939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15056" y="5888736"/>
                <a:ext cx="13683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−13)=0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056" y="5888736"/>
                <a:ext cx="1368388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486400" y="4495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791200" y="4572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35" name="Arc 34"/>
          <p:cNvSpPr/>
          <p:nvPr/>
        </p:nvSpPr>
        <p:spPr>
          <a:xfrm>
            <a:off x="5486400" y="4876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4953000" y="5257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495800" y="5638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200400" y="6324600"/>
                <a:ext cx="11343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6.5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6324600"/>
                <a:ext cx="1134349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715000" y="4953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57800" y="5334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00600" y="5715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8600" y="5486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particle is at O when t = 0 seconds (to begin with) and is at O again when t = 6.5 seconds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590800" y="6324600"/>
            <a:ext cx="609600" cy="1538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28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73010" y="1514831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travelling along the x-axis with constant deceleration 2.5ms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O, the particle passes through the origin, moving in the positive direction with speed 15ms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Calculate the distance travelled by the particle by the time it returns to the origin.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191000" y="3280825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2366425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91000" y="2671225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62400" y="328082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6172200" y="328082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X</a:t>
            </a:r>
          </a:p>
        </p:txBody>
      </p:sp>
      <p:cxnSp>
        <p:nvCxnSpPr>
          <p:cNvPr id="16" name="Straight Arrow Connector 15"/>
          <p:cNvCxnSpPr>
            <a:endCxn id="19" idx="0"/>
          </p:cNvCxnSpPr>
          <p:nvPr/>
        </p:nvCxnSpPr>
        <p:spPr>
          <a:xfrm>
            <a:off x="5105400" y="2671225"/>
            <a:ext cx="11049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91000" y="3052225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9" idx="2"/>
          </p:cNvCxnSpPr>
          <p:nvPr/>
        </p:nvCxnSpPr>
        <p:spPr>
          <a:xfrm flipV="1">
            <a:off x="5029200" y="3047979"/>
            <a:ext cx="1178275" cy="424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>
            <a:off x="6019800" y="2671225"/>
            <a:ext cx="381000" cy="37677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315200" y="25146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34200" y="29718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total distance travelled will be double the distance the particle reaches from O (point X)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At X, the velocity is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57600" y="3581400"/>
                <a:ext cx="571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81400"/>
                <a:ext cx="57163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43400" y="35814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5814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38800" y="35814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=−2.5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81400"/>
                <a:ext cx="93320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77000" y="3581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5814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200" y="35814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81400"/>
                <a:ext cx="6615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57600" y="41148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14800"/>
                <a:ext cx="1507207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57600" y="4495800"/>
                <a:ext cx="20814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15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(−2.5)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95800"/>
                <a:ext cx="2081467" cy="338554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61232" y="4922520"/>
                <a:ext cx="14119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0=</m:t>
                      </m:r>
                      <m:r>
                        <a:rPr lang="en-GB" sz="160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25−5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232" y="4922520"/>
                <a:ext cx="141199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66744" y="5352288"/>
                <a:ext cx="10531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744" y="5352288"/>
                <a:ext cx="1053109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64280" y="5797296"/>
                <a:ext cx="1000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=45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280" y="5797296"/>
                <a:ext cx="100053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5638800" y="4267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867400" y="4191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u and a</a:t>
            </a:r>
          </a:p>
        </p:txBody>
      </p:sp>
      <p:sp>
        <p:nvSpPr>
          <p:cNvPr id="34" name="Arc 33"/>
          <p:cNvSpPr/>
          <p:nvPr/>
        </p:nvSpPr>
        <p:spPr>
          <a:xfrm>
            <a:off x="5638800" y="4648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029200" y="5105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29200" y="5562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867400" y="4724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34000" y="5181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5s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34000" y="5638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  <p:sp>
        <p:nvSpPr>
          <p:cNvPr id="40" name="Arc 39"/>
          <p:cNvSpPr/>
          <p:nvPr/>
        </p:nvSpPr>
        <p:spPr>
          <a:xfrm>
            <a:off x="5029200" y="6019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246120" y="6239256"/>
                <a:ext cx="15424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=90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120" y="6239256"/>
                <a:ext cx="1542474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334000" y="5943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45m is the distance from O to X. Double it for the total distance travelled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733800" y="3581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4419600" y="3581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105400" y="3581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715000" y="35814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239000" y="4267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using u, v and a</a:t>
            </a:r>
          </a:p>
        </p:txBody>
      </p:sp>
    </p:spTree>
    <p:extLst>
      <p:ext uri="{BB962C8B-B14F-4D97-AF65-F5344CB8AC3E}">
        <p14:creationId xmlns:p14="http://schemas.microsoft.com/office/powerpoint/2010/main" val="35580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/>
      <p:bldP spid="19" grpId="0" animBg="1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 animBg="1"/>
      <p:bldP spid="41" grpId="0"/>
      <p:bldP spid="42" grpId="0"/>
      <p:bldP spid="43" grpId="0" animBg="1"/>
      <p:bldP spid="44" grpId="0" animBg="1"/>
      <p:bldP spid="45" grpId="0" animBg="1"/>
      <p:bldP spid="4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169D37-86D2-45CF-BA9C-9D0B20A64A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6DE1B6-AE41-45B9-BA85-80AABB32B3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7CEA89-080E-4F14-BF8A-13775B9C941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2786</TotalTime>
  <Words>1790</Words>
  <Application>Microsoft Office PowerPoint</Application>
  <PresentationFormat>On-screen Show (4:3)</PresentationFormat>
  <Paragraphs>215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94</cp:revision>
  <dcterms:created xsi:type="dcterms:W3CDTF">2017-08-14T15:35:38Z</dcterms:created>
  <dcterms:modified xsi:type="dcterms:W3CDTF">2021-01-14T21:32:54Z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