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65" r:id="rId5"/>
    <p:sldId id="266" r:id="rId6"/>
    <p:sldId id="283" r:id="rId7"/>
    <p:sldId id="284" r:id="rId8"/>
    <p:sldId id="291" r:id="rId9"/>
    <p:sldId id="292" r:id="rId10"/>
    <p:sldId id="293" r:id="rId11"/>
    <p:sldId id="295" r:id="rId12"/>
    <p:sldId id="29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58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58.png"/><Relationship Id="rId7" Type="http://schemas.openxmlformats.org/officeDocument/2006/relationships/image" Target="../media/image66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5.png"/><Relationship Id="rId3" Type="http://schemas.openxmlformats.org/officeDocument/2006/relationships/image" Target="../media/image58.png"/><Relationship Id="rId7" Type="http://schemas.openxmlformats.org/officeDocument/2006/relationships/image" Target="../media/image66.png"/><Relationship Id="rId12" Type="http://schemas.openxmlformats.org/officeDocument/2006/relationships/image" Target="../media/image74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3.png"/><Relationship Id="rId5" Type="http://schemas.openxmlformats.org/officeDocument/2006/relationships/image" Target="../media/image64.png"/><Relationship Id="rId10" Type="http://schemas.openxmlformats.org/officeDocument/2006/relationships/image" Target="../media/image72.png"/><Relationship Id="rId4" Type="http://schemas.openxmlformats.org/officeDocument/2006/relationships/image" Target="../media/image70.png"/><Relationship Id="rId9" Type="http://schemas.openxmlformats.org/officeDocument/2006/relationships/image" Target="../media/image7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0" Type="http://schemas.openxmlformats.org/officeDocument/2006/relationships/image" Target="../media/image84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79.png"/><Relationship Id="rId7" Type="http://schemas.openxmlformats.org/officeDocument/2006/relationships/image" Target="../media/image87.png"/><Relationship Id="rId12" Type="http://schemas.openxmlformats.org/officeDocument/2006/relationships/image" Target="../media/image7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76.png"/><Relationship Id="rId5" Type="http://schemas.openxmlformats.org/officeDocument/2006/relationships/image" Target="../media/image81.png"/><Relationship Id="rId10" Type="http://schemas.openxmlformats.org/officeDocument/2006/relationships/image" Target="../media/image90.png"/><Relationship Id="rId4" Type="http://schemas.openxmlformats.org/officeDocument/2006/relationships/image" Target="../media/image80.png"/><Relationship Id="rId9" Type="http://schemas.openxmlformats.org/officeDocument/2006/relationships/image" Target="../media/image8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79.png"/><Relationship Id="rId7" Type="http://schemas.openxmlformats.org/officeDocument/2006/relationships/image" Target="../media/image5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77.png"/><Relationship Id="rId5" Type="http://schemas.openxmlformats.org/officeDocument/2006/relationships/image" Target="../media/image91.png"/><Relationship Id="rId10" Type="http://schemas.openxmlformats.org/officeDocument/2006/relationships/image" Target="../media/image76.png"/><Relationship Id="rId4" Type="http://schemas.openxmlformats.org/officeDocument/2006/relationships/image" Target="../media/image80.png"/><Relationship Id="rId9" Type="http://schemas.openxmlformats.org/officeDocument/2006/relationships/image" Target="../media/image9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77.png"/><Relationship Id="rId7" Type="http://schemas.openxmlformats.org/officeDocument/2006/relationships/image" Target="../media/image91.png"/><Relationship Id="rId12" Type="http://schemas.openxmlformats.org/officeDocument/2006/relationships/image" Target="../media/image98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97.png"/><Relationship Id="rId5" Type="http://schemas.openxmlformats.org/officeDocument/2006/relationships/image" Target="../media/image79.png"/><Relationship Id="rId10" Type="http://schemas.openxmlformats.org/officeDocument/2006/relationships/image" Target="../media/image96.png"/><Relationship Id="rId4" Type="http://schemas.openxmlformats.org/officeDocument/2006/relationships/image" Target="../media/image78.png"/><Relationship Id="rId9" Type="http://schemas.openxmlformats.org/officeDocument/2006/relationships/image" Target="../media/image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08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58194" y="1654629"/>
                <a:ext cx="2973057" cy="5391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𝐴𝑐𝑐𝑒𝑙𝑒𝑟𝑎𝑡𝑖𝑜𝑛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𝑣𝑒𝑙𝑜𝑐𝑖𝑡𝑦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𝑡𝑖𝑚𝑒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4" y="1654629"/>
                <a:ext cx="2973057" cy="539122"/>
              </a:xfrm>
              <a:prstGeom prst="rect">
                <a:avLst/>
              </a:prstGeom>
              <a:blipFill>
                <a:blip r:embed="rId2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72594" y="2264229"/>
                <a:ext cx="987514" cy="461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594" y="2264229"/>
                <a:ext cx="987514" cy="4617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96394" y="2873829"/>
                <a:ext cx="105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394" y="2873829"/>
                <a:ext cx="105804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91594" y="3407229"/>
                <a:ext cx="105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594" y="3407229"/>
                <a:ext cx="105804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77394" y="3864429"/>
                <a:ext cx="105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4" y="3864429"/>
                <a:ext cx="105804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6801394" y="19594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5886994" y="24928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>
            <a:off x="5886994" y="30262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026946" y="1730829"/>
            <a:ext cx="190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with the appropriate letters.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Change in velocity = final velocity – initial velocity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594" y="2645229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15594" y="3178629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u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53594" y="3864429"/>
            <a:ext cx="914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182394" y="3788229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usual form!</a:t>
            </a:r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>
          <a:xfrm flipH="1" flipV="1">
            <a:off x="6496594" y="4016829"/>
            <a:ext cx="685800" cy="22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58194" y="4626429"/>
                <a:ext cx="36272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𝐷𝑖𝑠𝑡𝑎𝑛𝑐𝑒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𝑚𝑜𝑣𝑒𝑑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𝐴𝑣𝑒𝑟𝑎𝑔𝑒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𝑠𝑝𝑒𝑒𝑑</m:t>
                      </m:r>
                      <m:r>
                        <a:rPr lang="en-GB" sz="1400" b="0" i="1" smtClean="0">
                          <a:latin typeface="Cambria Math"/>
                        </a:rPr>
                        <m:t> 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𝑡𝑖𝑚𝑒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4" y="4626429"/>
                <a:ext cx="3627211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53594" y="5083629"/>
                <a:ext cx="1253100" cy="4882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594" y="5083629"/>
                <a:ext cx="1253100" cy="4882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5429794" y="5083629"/>
            <a:ext cx="11430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487194" y="47788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791994" y="462642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with the appropriate letters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081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4" grpId="0"/>
      <p:bldP spid="15" grpId="0"/>
      <p:bldP spid="16" grpId="0" animBg="1"/>
      <p:bldP spid="17" grpId="0"/>
      <p:bldP spid="19" grpId="0"/>
      <p:bldP spid="20" grpId="0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Flowchart: Manual Input 26"/>
          <p:cNvSpPr/>
          <p:nvPr/>
        </p:nvSpPr>
        <p:spPr>
          <a:xfrm>
            <a:off x="3429000" y="4026253"/>
            <a:ext cx="2746248" cy="190500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33"/>
              <a:gd name="connsiteY0" fmla="*/ 4400 h 10000"/>
              <a:gd name="connsiteX1" fmla="*/ 10033 w 10033"/>
              <a:gd name="connsiteY1" fmla="*/ 0 h 10000"/>
              <a:gd name="connsiteX2" fmla="*/ 10033 w 10033"/>
              <a:gd name="connsiteY2" fmla="*/ 10000 h 10000"/>
              <a:gd name="connsiteX3" fmla="*/ 33 w 10033"/>
              <a:gd name="connsiteY3" fmla="*/ 10000 h 10000"/>
              <a:gd name="connsiteX4" fmla="*/ 0 w 10033"/>
              <a:gd name="connsiteY4" fmla="*/ 4400 h 10000"/>
              <a:gd name="connsiteX0" fmla="*/ 4 w 10004"/>
              <a:gd name="connsiteY0" fmla="*/ 4448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448 h 10000"/>
              <a:gd name="connsiteX0" fmla="*/ 4 w 10004"/>
              <a:gd name="connsiteY0" fmla="*/ 4688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688 h 10000"/>
              <a:gd name="connsiteX0" fmla="*/ 4 w 10004"/>
              <a:gd name="connsiteY0" fmla="*/ 4640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640 h 10000"/>
              <a:gd name="connsiteX0" fmla="*/ 4 w 10004"/>
              <a:gd name="connsiteY0" fmla="*/ 4544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54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4" h="10000">
                <a:moveTo>
                  <a:pt x="4" y="4544"/>
                </a:moveTo>
                <a:lnTo>
                  <a:pt x="10004" y="0"/>
                </a:lnTo>
                <a:lnTo>
                  <a:pt x="10004" y="10000"/>
                </a:lnTo>
                <a:lnTo>
                  <a:pt x="4" y="10000"/>
                </a:lnTo>
                <a:cubicBezTo>
                  <a:pt x="-7" y="8133"/>
                  <a:pt x="15" y="6411"/>
                  <a:pt x="4" y="4544"/>
                </a:cubicBezTo>
                <a:close/>
              </a:path>
            </a:pathLst>
          </a:custGeom>
          <a:solidFill>
            <a:srgbClr val="008000">
              <a:alpha val="65000"/>
            </a:srgbClr>
          </a:solidFill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432048" y="3721453"/>
            <a:ext cx="0" cy="2209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432048" y="5931253"/>
            <a:ext cx="3048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32048" y="4026253"/>
            <a:ext cx="27432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422904" y="4910173"/>
            <a:ext cx="27432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175248" y="4026253"/>
            <a:ext cx="0" cy="1905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00400" y="5855053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76016" y="4757773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48584" y="3873853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53328" y="5961733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75104" y="4763869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velocity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72640" y="3892141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velocity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91784" y="6211669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Time taken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54496" y="4324957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v - u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75048" y="5016853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251448" y="4026253"/>
            <a:ext cx="0" cy="9144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432048" y="5016853"/>
            <a:ext cx="274320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636262" y="3416653"/>
                <a:ext cx="2507738" cy="431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𝑢𝑛𝑑𝑒𝑟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𝑐𝑢𝑟𝑣𝑒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262" y="3416653"/>
                <a:ext cx="2507738" cy="431657"/>
              </a:xfrm>
              <a:prstGeom prst="rect">
                <a:avLst/>
              </a:prstGeom>
              <a:blipFill>
                <a:blip r:embed="rId2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633056" y="4483453"/>
                <a:ext cx="25109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𝑢𝑛𝑑𝑒𝑟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𝑐𝑢𝑟𝑣𝑒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𝐷𝑖𝑠𝑡𝑎𝑛𝑐𝑒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056" y="4483453"/>
                <a:ext cx="251094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043314" y="3950053"/>
                <a:ext cx="1100686" cy="431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314" y="3950053"/>
                <a:ext cx="1100686" cy="4316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6248400" y="4026253"/>
            <a:ext cx="0" cy="19050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248400" y="4864453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352800" y="4864453"/>
            <a:ext cx="0" cy="10668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48000" y="5245453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48200" y="6007453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3429000" y="6007453"/>
            <a:ext cx="274320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674798" y="2807053"/>
                <a:ext cx="246920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𝑡𝑟𝑎𝑝𝑒𝑧𝑖𝑢𝑚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798" y="2807053"/>
                <a:ext cx="2469202" cy="5073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6705600" y="4864453"/>
            <a:ext cx="2286000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On a velocity-time graph, the Area beneath it is the distance covered!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858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8" grpId="0"/>
      <p:bldP spid="38" grpId="1"/>
      <p:bldP spid="41" grpId="0"/>
      <p:bldP spid="42" grpId="0"/>
      <p:bldP spid="43" grpId="0"/>
      <p:bldP spid="45" grpId="0"/>
      <p:bldP spid="47" grpId="0"/>
      <p:bldP spid="48" grpId="0"/>
      <p:bldP spid="50" grpId="0"/>
      <p:bldP spid="51" grpId="0" animBg="1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3886200" y="1524000"/>
            <a:ext cx="508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cyclist is travelling along a straight road. She accelerates at a constant rate from a speed of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to a speed of 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40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over this 40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acceleration over the 40 seconds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4419600" y="32004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42672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4114800" y="25908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41910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>
            <a:spLocks noChangeAspect="1"/>
          </p:cNvSpPr>
          <p:nvPr/>
        </p:nvSpPr>
        <p:spPr>
          <a:xfrm>
            <a:off x="62484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096000" y="25908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1722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657600" y="33528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52800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=7.5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7315200" y="25908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 (model the cyclist as a particle)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657600" y="39624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9624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7315200" y="39624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and we already know u, v and t…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6576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419600" y="33528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5181600" y="33528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6294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657600" y="4648200"/>
                <a:ext cx="1926168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4+7.5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×40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648200"/>
                <a:ext cx="1926168" cy="6455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657600" y="5410200"/>
                <a:ext cx="11143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=230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410200"/>
                <a:ext cx="111434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>
            <a:off x="5486400" y="4267200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7150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83" name="Arc 82"/>
          <p:cNvSpPr/>
          <p:nvPr/>
        </p:nvSpPr>
        <p:spPr>
          <a:xfrm>
            <a:off x="5486400" y="4953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5791200" y="5029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units!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81000" y="4876800"/>
            <a:ext cx="12954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86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3" grpId="0" animBg="1"/>
      <p:bldP spid="64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 animBg="1"/>
      <p:bldP spid="77" grpId="0" animBg="1"/>
      <p:bldP spid="78" grpId="0" animBg="1"/>
      <p:bldP spid="79" grpId="0"/>
      <p:bldP spid="80" grpId="0"/>
      <p:bldP spid="81" grpId="0" animBg="1"/>
      <p:bldP spid="82" grpId="0"/>
      <p:bldP spid="83" grpId="0" animBg="1"/>
      <p:bldP spid="84" grpId="0"/>
      <p:bldP spid="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1524000"/>
            <a:ext cx="508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cyclist is travelling along a straight road. She accelerates at a constant rate from a speed of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to a speed of 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40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over this 40 seconds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230m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acceleration over the 40 seconds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419600" y="32004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42672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114800" y="25908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910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>
            <a:spLocks noChangeAspect="1"/>
          </p:cNvSpPr>
          <p:nvPr/>
        </p:nvSpPr>
        <p:spPr>
          <a:xfrm>
            <a:off x="62484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096000" y="25908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1722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429000" y="3352800"/>
                <a:ext cx="8443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84433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=7.5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7315200" y="25908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 (model the cyclist as a particle)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15200" y="3962400"/>
            <a:ext cx="1722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For part b, we are calculating a, and we already know u, v and t…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436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419600" y="33528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181600" y="33528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6294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486400" y="42672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715000" y="4191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31" name="Arc 30"/>
          <p:cNvSpPr/>
          <p:nvPr/>
        </p:nvSpPr>
        <p:spPr>
          <a:xfrm>
            <a:off x="54864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15000" y="48768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1000" y="4419600"/>
            <a:ext cx="1066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4114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114800"/>
                <a:ext cx="11851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4572000"/>
                <a:ext cx="14736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7.5=4+40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72000"/>
                <a:ext cx="147367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6200" y="5029200"/>
                <a:ext cx="11147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7.5=40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111479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486400" y="5257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715000" y="5257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5486400"/>
                <a:ext cx="17120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=0.0875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486400"/>
                <a:ext cx="1712072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81400" y="33528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352800"/>
                <a:ext cx="57163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74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/>
      <p:bldP spid="36" grpId="0"/>
      <p:bldP spid="37" grpId="0" animBg="1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moves in a straight line from a point A to B with constant deceleration of 1.5ms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The speed of the particle at A is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and the speed of the particle at B is 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get from A to B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B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7315200" y="2743200"/>
            <a:ext cx="1722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315200" y="38100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particle is decelerating, ‘a’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505200" y="4038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038600"/>
                <a:ext cx="11851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953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638800" y="3429000"/>
            <a:ext cx="838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505200" y="4419600"/>
                <a:ext cx="13277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2=8−1.5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19600"/>
                <a:ext cx="132779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505200" y="4800600"/>
                <a:ext cx="12766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−6=−1.5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800600"/>
                <a:ext cx="1276696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505200" y="5181600"/>
                <a:ext cx="6996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4=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181600"/>
                <a:ext cx="699615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4800600" y="4191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105400" y="4114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71" name="Arc 70"/>
          <p:cNvSpPr/>
          <p:nvPr/>
        </p:nvSpPr>
        <p:spPr>
          <a:xfrm>
            <a:off x="4800600" y="4572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4800600" y="4953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105400" y="4648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105400" y="5029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-1.5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94212" y="4753800"/>
            <a:ext cx="1066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33989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48" grpId="0" animBg="1"/>
      <p:bldP spid="49" grpId="0"/>
      <p:bldP spid="51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 animBg="1"/>
      <p:bldP spid="70" grpId="0"/>
      <p:bldP spid="71" grpId="0" animBg="1"/>
      <p:bldP spid="72" grpId="0" animBg="1"/>
      <p:bldP spid="73" grpId="0"/>
      <p:bldP spid="74" grpId="0"/>
      <p:bldP spid="75" grpId="0" animBg="1"/>
      <p:bldP spid="76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moves in a straight line from a point A to B with constant deceleration of 1.5ms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The speed of the particle at A is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and the speed of the particle at B is 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get from A to B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B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315200" y="2743200"/>
            <a:ext cx="1722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38100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particle is decelerating, ‘a’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p:sp>
        <p:nvSpPr>
          <p:cNvPr id="27" name="Arc 26"/>
          <p:cNvSpPr/>
          <p:nvPr/>
        </p:nvSpPr>
        <p:spPr>
          <a:xfrm>
            <a:off x="4953000" y="42672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257800" y="434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8322" y="5240923"/>
            <a:ext cx="1295400" cy="5149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581400" y="3429000"/>
            <a:ext cx="457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953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29000" y="39624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962400"/>
                <a:ext cx="1407052" cy="5448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9000" y="4572000"/>
                <a:ext cx="1656864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8+2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572000"/>
                <a:ext cx="1656864" cy="6455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4953000" y="4953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257800" y="5029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answer!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4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78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 animBg="1"/>
      <p:bldP spid="28" grpId="0"/>
      <p:bldP spid="29" grpId="0" animBg="1"/>
      <p:bldP spid="30" grpId="0"/>
      <p:bldP spid="31" grpId="0" animBg="1"/>
      <p:bldP spid="32" grpId="0" animBg="1"/>
      <p:bldP spid="34" grpId="0" animBg="1"/>
      <p:bldP spid="35" grpId="0" animBg="1"/>
      <p:bldP spid="36" grpId="0"/>
      <p:bldP spid="37" grpId="0"/>
      <p:bldP spid="38" grpId="0" animBg="1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After reaching B the particle continues to move along the straight line with the same deceleration. The particle is at point C, 6 seconds after passing through A.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velocity of the particle at C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C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953000" y="3429000"/>
            <a:ext cx="457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6096000" y="3124200"/>
            <a:ext cx="16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flipH="1">
            <a:off x="75438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75438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4676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543800" y="25146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7952" y="2743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Update the diagram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24800" y="3429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using points A and 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38800" y="3429000"/>
            <a:ext cx="838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05200" y="4114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114800"/>
                <a:ext cx="118513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505200" y="4572000"/>
                <a:ext cx="17662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=8−(1.5×6)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572000"/>
                <a:ext cx="1766253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05200" y="5029200"/>
                <a:ext cx="13684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029200"/>
                <a:ext cx="136845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181600" y="42672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257800" y="434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98245" y="4749446"/>
            <a:ext cx="1066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51816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486400" y="4800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it out!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43400" y="5486400"/>
            <a:ext cx="3810000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As the velocity is negative, this means the particle has now changed direction and is heading back towards A! (velocity has a direction as well as a magnitude!)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67200" y="6477000"/>
            <a:ext cx="3962400" cy="30777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velocity is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C to A…</a:t>
            </a:r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2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 animBg="1"/>
      <p:bldP spid="24" grpId="0"/>
      <p:bldP spid="25" grpId="0" animBg="1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/>
      <p:bldP spid="41" grpId="0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After reaching B the particle continues to move along the straight line with the same deceleration. The particle is at point C, 6 seconds after passing through A.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velocity of the particle at C -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-1ms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C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96000" y="3124200"/>
            <a:ext cx="16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flipH="1">
            <a:off x="75438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5438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4676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543800" y="25146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97952" y="2743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Update the diagram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24800" y="3429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using points A and 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05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0600" y="3429000"/>
                <a:ext cx="796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429000"/>
                <a:ext cx="79624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876800" y="34290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29000" y="40386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038600"/>
                <a:ext cx="1407052" cy="5448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9000" y="4648200"/>
                <a:ext cx="1656864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8−1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648200"/>
                <a:ext cx="1656864" cy="6455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=21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4953000" y="43434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029200" y="4419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</a:t>
            </a:r>
          </a:p>
        </p:txBody>
      </p:sp>
      <p:sp>
        <p:nvSpPr>
          <p:cNvPr id="41" name="Arc 40"/>
          <p:cNvSpPr/>
          <p:nvPr/>
        </p:nvSpPr>
        <p:spPr>
          <a:xfrm>
            <a:off x="4953000" y="4953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105400" y="5029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it out!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57600" y="5867400"/>
            <a:ext cx="4572000" cy="83099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It is important to note that 21m is the distance from A to C only…</a:t>
            </a:r>
          </a:p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 The particle was further away before it changed direction, and has in total travelled further than 21m…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2323" y="5211000"/>
            <a:ext cx="12954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733800" y="5867400"/>
            <a:ext cx="4419600" cy="8382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6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 animBg="1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169D37-86D2-45CF-BA9C-9D0B20A64A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6DE1B6-AE41-45B9-BA85-80AABB32B3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7CEA89-080E-4F14-BF8A-13775B9C941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2785</TotalTime>
  <Words>1537</Words>
  <Application>Microsoft Office PowerPoint</Application>
  <PresentationFormat>On-screen Show (4:3)</PresentationFormat>
  <Paragraphs>249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93</cp:revision>
  <dcterms:created xsi:type="dcterms:W3CDTF">2017-08-14T15:35:38Z</dcterms:created>
  <dcterms:modified xsi:type="dcterms:W3CDTF">2021-01-14T21:32:07Z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