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5" r:id="rId5"/>
    <p:sldId id="266" r:id="rId6"/>
    <p:sldId id="283" r:id="rId7"/>
    <p:sldId id="284" r:id="rId8"/>
    <p:sldId id="291" r:id="rId9"/>
    <p:sldId id="292" r:id="rId10"/>
    <p:sldId id="293" r:id="rId11"/>
    <p:sldId id="295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5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12" Type="http://schemas.openxmlformats.org/officeDocument/2006/relationships/image" Target="../media/image7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3.png"/><Relationship Id="rId5" Type="http://schemas.openxmlformats.org/officeDocument/2006/relationships/image" Target="../media/image64.png"/><Relationship Id="rId10" Type="http://schemas.openxmlformats.org/officeDocument/2006/relationships/image" Target="../media/image72.png"/><Relationship Id="rId4" Type="http://schemas.openxmlformats.org/officeDocument/2006/relationships/image" Target="../media/image70.png"/><Relationship Id="rId9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79.png"/><Relationship Id="rId7" Type="http://schemas.openxmlformats.org/officeDocument/2006/relationships/image" Target="../media/image87.png"/><Relationship Id="rId12" Type="http://schemas.openxmlformats.org/officeDocument/2006/relationships/image" Target="../media/image7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76.png"/><Relationship Id="rId5" Type="http://schemas.openxmlformats.org/officeDocument/2006/relationships/image" Target="../media/image81.png"/><Relationship Id="rId10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79.png"/><Relationship Id="rId7" Type="http://schemas.openxmlformats.org/officeDocument/2006/relationships/image" Target="../media/image5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77.png"/><Relationship Id="rId5" Type="http://schemas.openxmlformats.org/officeDocument/2006/relationships/image" Target="../media/image91.png"/><Relationship Id="rId10" Type="http://schemas.openxmlformats.org/officeDocument/2006/relationships/image" Target="../media/image76.png"/><Relationship Id="rId4" Type="http://schemas.openxmlformats.org/officeDocument/2006/relationships/image" Target="../media/image80.png"/><Relationship Id="rId9" Type="http://schemas.openxmlformats.org/officeDocument/2006/relationships/image" Target="../media/image9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77.png"/><Relationship Id="rId7" Type="http://schemas.openxmlformats.org/officeDocument/2006/relationships/image" Target="../media/image91.png"/><Relationship Id="rId12" Type="http://schemas.openxmlformats.org/officeDocument/2006/relationships/image" Target="../media/image9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97.png"/><Relationship Id="rId5" Type="http://schemas.openxmlformats.org/officeDocument/2006/relationships/image" Target="../media/image79.png"/><Relationship Id="rId10" Type="http://schemas.openxmlformats.org/officeDocument/2006/relationships/image" Target="../media/image96.png"/><Relationship Id="rId4" Type="http://schemas.openxmlformats.org/officeDocument/2006/relationships/image" Target="../media/image78.png"/><Relationship Id="rId9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𝐴𝑐𝑐𝑒𝑙𝑒𝑟𝑎𝑡𝑖𝑜𝑛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𝑣𝑒𝑙𝑜𝑐𝑖𝑡𝑦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blipFill>
                <a:blip r:embed="rId2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6801394" y="19594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5886994" y="2492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5886994" y="30262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026946" y="1730829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letters.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Change in velocity = final velocity – initial velocity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594" y="26452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594" y="31786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53594" y="3864429"/>
            <a:ext cx="914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182394" y="378822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usual form!</a:t>
            </a: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6496594" y="4016829"/>
            <a:ext cx="685800" cy="22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𝐷𝑖𝑠𝑡𝑎𝑛𝑐𝑒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𝑚𝑜𝑣𝑒𝑑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𝐴𝑣𝑒𝑟𝑎𝑔𝑒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</a:rPr>
                        <m:t> 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429794" y="5083629"/>
            <a:ext cx="11430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487194" y="4778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91994" y="462642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8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Flowchart: Manual Input 26"/>
          <p:cNvSpPr/>
          <p:nvPr/>
        </p:nvSpPr>
        <p:spPr>
          <a:xfrm>
            <a:off x="3429000" y="4026253"/>
            <a:ext cx="2746248" cy="190500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33"/>
              <a:gd name="connsiteY0" fmla="*/ 4400 h 10000"/>
              <a:gd name="connsiteX1" fmla="*/ 10033 w 10033"/>
              <a:gd name="connsiteY1" fmla="*/ 0 h 10000"/>
              <a:gd name="connsiteX2" fmla="*/ 10033 w 10033"/>
              <a:gd name="connsiteY2" fmla="*/ 10000 h 10000"/>
              <a:gd name="connsiteX3" fmla="*/ 33 w 10033"/>
              <a:gd name="connsiteY3" fmla="*/ 10000 h 10000"/>
              <a:gd name="connsiteX4" fmla="*/ 0 w 10033"/>
              <a:gd name="connsiteY4" fmla="*/ 4400 h 10000"/>
              <a:gd name="connsiteX0" fmla="*/ 4 w 10004"/>
              <a:gd name="connsiteY0" fmla="*/ 444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448 h 10000"/>
              <a:gd name="connsiteX0" fmla="*/ 4 w 10004"/>
              <a:gd name="connsiteY0" fmla="*/ 468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88 h 10000"/>
              <a:gd name="connsiteX0" fmla="*/ 4 w 10004"/>
              <a:gd name="connsiteY0" fmla="*/ 4640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40 h 10000"/>
              <a:gd name="connsiteX0" fmla="*/ 4 w 10004"/>
              <a:gd name="connsiteY0" fmla="*/ 4544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54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" h="10000">
                <a:moveTo>
                  <a:pt x="4" y="4544"/>
                </a:moveTo>
                <a:lnTo>
                  <a:pt x="10004" y="0"/>
                </a:lnTo>
                <a:lnTo>
                  <a:pt x="10004" y="10000"/>
                </a:lnTo>
                <a:lnTo>
                  <a:pt x="4" y="10000"/>
                </a:lnTo>
                <a:cubicBezTo>
                  <a:pt x="-7" y="8133"/>
                  <a:pt x="15" y="6411"/>
                  <a:pt x="4" y="4544"/>
                </a:cubicBezTo>
                <a:close/>
              </a:path>
            </a:pathLst>
          </a:custGeom>
          <a:solidFill>
            <a:srgbClr val="008000">
              <a:alpha val="65000"/>
            </a:srgbClr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432048" y="3721453"/>
            <a:ext cx="0" cy="2209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2048" y="5931253"/>
            <a:ext cx="3048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32048" y="402625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2904" y="491017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175248" y="4026253"/>
            <a:ext cx="0" cy="1905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0400" y="5855053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76016" y="475777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8584" y="38738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53328" y="596173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75104" y="4763869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velocity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72640" y="3892141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velocity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1784" y="6211669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Time taken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54496" y="4324957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 - 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5048" y="50168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251448" y="4026253"/>
            <a:ext cx="0" cy="9144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32048" y="50168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blipFill>
                <a:blip r:embed="rId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6248400" y="4026253"/>
            <a:ext cx="0" cy="19050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48400" y="48644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52800" y="4864453"/>
            <a:ext cx="0" cy="10668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0" y="524545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48200" y="60074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429000" y="60074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𝑡𝑟𝑎𝑝𝑒𝑧𝑖𝑢𝑚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705600" y="4864453"/>
            <a:ext cx="22860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On a velocity-time graph, the Area beneath it is the distance covered!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5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  <p:bldP spid="38" grpId="1"/>
      <p:bldP spid="41" grpId="0"/>
      <p:bldP spid="42" grpId="0"/>
      <p:bldP spid="43" grpId="0"/>
      <p:bldP spid="45" grpId="0"/>
      <p:bldP spid="47" grpId="0"/>
      <p:bldP spid="48" grpId="0"/>
      <p:bldP spid="50" grpId="0"/>
      <p:bldP spid="51" grpId="0" animBg="1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7315200" y="39624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and we already know u, v and t…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657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4+7.5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×40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=230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486400" y="4267200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83" name="Arc 82"/>
          <p:cNvSpPr/>
          <p:nvPr/>
        </p:nvSpPr>
        <p:spPr>
          <a:xfrm>
            <a:off x="54864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91200" y="5029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units!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1000" y="48768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3" grpId="0" animBg="1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230m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3962400"/>
            <a:ext cx="172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part b, we are calculating a, and we already know u, v and t…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4864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150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31" name="Arc 30"/>
          <p:cNvSpPr/>
          <p:nvPr/>
        </p:nvSpPr>
        <p:spPr>
          <a:xfrm>
            <a:off x="54864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15000" y="4876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" y="44196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7.5=4+40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4864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715000" y="5257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=0.0875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7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2=8−1.5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−6=−1.5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4800600" y="4191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105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71" name="Arc 70"/>
          <p:cNvSpPr/>
          <p:nvPr/>
        </p:nvSpPr>
        <p:spPr>
          <a:xfrm>
            <a:off x="4800600" y="4572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800600" y="4953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1054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054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-1.5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94212" y="47538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398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8" grpId="0" animBg="1"/>
      <p:bldP spid="49" grpId="0"/>
      <p:bldP spid="5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/>
      <p:bldP spid="74" grpId="0"/>
      <p:bldP spid="75" grpId="0" animBg="1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2672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8322" y="5240923"/>
            <a:ext cx="1295400" cy="5149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5814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578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7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530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=8−(1.5×6)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1816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8245" y="4749446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181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486400" y="4800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43400" y="5486400"/>
            <a:ext cx="38100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As the velocity is negative, this means the particle has now changed direction and is heading back towards A! (velocity has a direction as well as a magnitude!)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7200" y="6477000"/>
            <a:ext cx="39624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velocity is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C to A…</a:t>
            </a: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2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 -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-1ms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76800" y="34290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8−1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4953000" y="4343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0292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41" name="Arc 40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1054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5867400"/>
            <a:ext cx="4572000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It is important to note that 21m is the distance from A to C only…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The particle was further away before it changed direction, and has in total travelled further than 21m…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2323" y="52110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733800" y="5867400"/>
            <a:ext cx="4419600" cy="838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6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169D37-86D2-45CF-BA9C-9D0B20A64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6DE1B6-AE41-45B9-BA85-80AABB32B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7CEA89-080E-4F14-BF8A-13775B9C941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2785</TotalTime>
  <Words>1537</Words>
  <Application>Microsoft Office PowerPoint</Application>
  <PresentationFormat>On-screen Show (4:3)</PresentationFormat>
  <Paragraphs>249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93</cp:revision>
  <dcterms:created xsi:type="dcterms:W3CDTF">2017-08-14T15:35:38Z</dcterms:created>
  <dcterms:modified xsi:type="dcterms:W3CDTF">2021-01-14T21:32:07Z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