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63" r:id="rId5"/>
    <p:sldId id="264" r:id="rId6"/>
    <p:sldId id="276" r:id="rId7"/>
    <p:sldId id="281" r:id="rId8"/>
    <p:sldId id="28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3D495-371C-470E-AA77-44DEB6ADEF4B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4E8FD-6AD8-4497-B2BC-38BB18A19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31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7000">
              <a:srgbClr val="FFFFCC"/>
            </a:gs>
            <a:gs pos="95000">
              <a:srgbClr val="FFFFCC"/>
            </a:gs>
            <a:gs pos="100000">
              <a:srgbClr val="CC00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3.png"/><Relationship Id="rId7" Type="http://schemas.openxmlformats.org/officeDocument/2006/relationships/image" Target="../media/image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3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9B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50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also represent the motion of an object on a velocity-time graph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25141" y="1330506"/>
                <a:ext cx="441524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 Mechanics, the variable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used to represent velocity (in </a:t>
                </a:r>
                <a:r>
                  <a:rPr lang="en-US" sz="16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metres</a:t>
                </a: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per second),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will represent time (in seconds)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5141" y="1330506"/>
                <a:ext cx="4415246" cy="830997"/>
              </a:xfrm>
              <a:prstGeom prst="rect">
                <a:avLst/>
              </a:prstGeom>
              <a:blipFill>
                <a:blip r:embed="rId2"/>
                <a:stretch>
                  <a:fillRect t="-1460" b="-8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71618" y="2161503"/>
                <a:ext cx="3853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618" y="2161503"/>
                <a:ext cx="38536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04792" y="4267888"/>
                <a:ext cx="3506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4792" y="4267888"/>
                <a:ext cx="35060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637359" y="2352003"/>
            <a:ext cx="2057421" cy="1915885"/>
            <a:chOff x="524147" y="2847704"/>
            <a:chExt cx="1297576" cy="1297576"/>
          </a:xfrm>
        </p:grpSpPr>
        <p:cxnSp>
          <p:nvCxnSpPr>
            <p:cNvPr id="12" name="Straight Arrow Connector 11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32505" y="4185939"/>
                <a:ext cx="4147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05" y="4185939"/>
                <a:ext cx="41472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123675" y="2161503"/>
                <a:ext cx="3853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3675" y="2161503"/>
                <a:ext cx="385362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356849" y="4267888"/>
                <a:ext cx="3506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6849" y="4267888"/>
                <a:ext cx="35060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/>
          <p:cNvGrpSpPr/>
          <p:nvPr/>
        </p:nvGrpSpPr>
        <p:grpSpPr>
          <a:xfrm>
            <a:off x="3489416" y="2352003"/>
            <a:ext cx="2057421" cy="1915885"/>
            <a:chOff x="524147" y="2847704"/>
            <a:chExt cx="1297576" cy="1297576"/>
          </a:xfrm>
        </p:grpSpPr>
        <p:cxnSp>
          <p:nvCxnSpPr>
            <p:cNvPr id="20" name="Straight Arrow Connector 19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184561" y="4185939"/>
                <a:ext cx="4147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4561" y="4185939"/>
                <a:ext cx="41472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271618" y="4701819"/>
            <a:ext cx="27343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velocity does not change over time and is 0. The object is stationary.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23675" y="4698432"/>
            <a:ext cx="27343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velocity is the same over time – the object is moving at a constant velocity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03010" y="4701819"/>
            <a:ext cx="27343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velocity increases at a constant rate over time. The object is accelerating at a constant rate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3707" y="5938315"/>
            <a:ext cx="86824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On a velocity-time graph, the gradient represents the acceleration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975731" y="2161503"/>
                <a:ext cx="3853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731" y="2161503"/>
                <a:ext cx="385362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208905" y="4267888"/>
                <a:ext cx="3506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8905" y="4267888"/>
                <a:ext cx="350609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oup 29"/>
          <p:cNvGrpSpPr/>
          <p:nvPr/>
        </p:nvGrpSpPr>
        <p:grpSpPr>
          <a:xfrm>
            <a:off x="6341473" y="2359624"/>
            <a:ext cx="2057421" cy="1915885"/>
            <a:chOff x="524147" y="2847704"/>
            <a:chExt cx="1297576" cy="1297576"/>
          </a:xfrm>
        </p:grpSpPr>
        <p:cxnSp>
          <p:nvCxnSpPr>
            <p:cNvPr id="32" name="Straight Arrow Connector 31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019410" y="4211331"/>
                <a:ext cx="4147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410" y="4211331"/>
                <a:ext cx="414729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628650" y="4267888"/>
            <a:ext cx="194908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489416" y="3401385"/>
            <a:ext cx="194908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6341472" y="2682240"/>
            <a:ext cx="1966505" cy="8280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19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1" grpId="0"/>
      <p:bldP spid="15" grpId="0"/>
      <p:bldP spid="16" grpId="0"/>
      <p:bldP spid="19" grpId="0"/>
      <p:bldP spid="22" grpId="0"/>
      <p:bldP spid="23" grpId="0"/>
      <p:bldP spid="24" grpId="0"/>
      <p:bldP spid="25" grpId="0"/>
      <p:bldP spid="27" grpId="0"/>
      <p:bldP spid="28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147379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also represent the motion of an object on a velocity-time graph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Gradient of a velocity-time graph = Acceleration over that period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Area under a velocity-time graph = distance travelled</a:t>
            </a: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73010" y="1487269"/>
            <a:ext cx="5413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The diagram below shows a velocity-time graph for the motion of a cyclist moving along a straight road for 12 seconds. For the first 8 seconds, she moves at a constant speed of 6ms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She then decelerates at a constant rate, stopping after a further 4 seconds.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distance travelled by the cyclist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rate of deceleration of the cyclist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3925410" y="2858869"/>
            <a:ext cx="0" cy="12954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925410" y="4154269"/>
            <a:ext cx="2209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925410" y="3468469"/>
            <a:ext cx="1219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5144610" y="3468469"/>
            <a:ext cx="734568" cy="6736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5144610" y="3468469"/>
            <a:ext cx="0" cy="685800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982810" y="4154269"/>
            <a:ext cx="444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t(s)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696810" y="407806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696810" y="331606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6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992210" y="415426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8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678010" y="4154269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849210" y="4611469"/>
                <a:ext cx="1407180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𝐴𝑟𝑒𝑎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210" y="4611469"/>
                <a:ext cx="1407180" cy="5073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849210" y="5144869"/>
                <a:ext cx="1637243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𝐴𝑟𝑒𝑎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8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12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×6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210" y="5144869"/>
                <a:ext cx="1637243" cy="5073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>
            <a:off x="3925410" y="3392269"/>
            <a:ext cx="1219200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3925410" y="4230469"/>
            <a:ext cx="1981200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849210" y="3468469"/>
            <a:ext cx="0" cy="76200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382610" y="3087469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687410" y="4230469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620610" y="3697069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849210" y="5754469"/>
                <a:ext cx="92801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𝐴𝑟𝑒𝑎</m:t>
                      </m:r>
                      <m:r>
                        <a:rPr lang="en-GB" sz="1200" b="0" i="1" smtClean="0">
                          <a:latin typeface="Cambria Math"/>
                        </a:rPr>
                        <m:t>=60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210" y="5754469"/>
                <a:ext cx="92801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849210" y="6211669"/>
                <a:ext cx="22747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𝑇h𝑒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𝑑𝑖𝑠𝑡𝑎𝑛𝑐𝑒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𝑡𝑟𝑎𝑣𝑒𝑙𝑙𝑒𝑑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𝑖𝑠</m:t>
                      </m:r>
                      <m:r>
                        <a:rPr lang="en-GB" sz="1200" b="0" i="1" smtClean="0">
                          <a:latin typeface="Cambria Math"/>
                        </a:rPr>
                        <m:t> 60</m:t>
                      </m:r>
                      <m:r>
                        <a:rPr lang="en-GB" sz="12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210" y="6211669"/>
                <a:ext cx="2274790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5373210" y="4840069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5678010" y="4840069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the appropriate values for the trapezium above</a:t>
            </a:r>
          </a:p>
        </p:txBody>
      </p:sp>
      <p:sp>
        <p:nvSpPr>
          <p:cNvPr id="59" name="Arc 58"/>
          <p:cNvSpPr/>
          <p:nvPr/>
        </p:nvSpPr>
        <p:spPr>
          <a:xfrm>
            <a:off x="5373210" y="5373469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5678010" y="5525869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315810" y="2706469"/>
            <a:ext cx="6575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v(ms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37347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5" grpId="0"/>
      <p:bldP spid="46" grpId="0"/>
      <p:bldP spid="47" grpId="0"/>
      <p:bldP spid="48" grpId="0"/>
      <p:bldP spid="52" grpId="0"/>
      <p:bldP spid="53" grpId="0"/>
      <p:bldP spid="54" grpId="0"/>
      <p:bldP spid="55" grpId="0"/>
      <p:bldP spid="56" grpId="0"/>
      <p:bldP spid="57" grpId="0" animBg="1"/>
      <p:bldP spid="58" grpId="0"/>
      <p:bldP spid="59" grpId="0" animBg="1"/>
      <p:bldP spid="60" grpId="0"/>
      <p:bldP spid="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773010" y="1487269"/>
            <a:ext cx="5413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The diagram below shows a velocity-time graph for the motion of a cyclist moving along a straight road for 12 seconds. For the first 8 seconds, she moves at a constant speed of 6ms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She then decelerates at a constant rate, stopping after a further 4 seconds.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distance travelled by the cyclist –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60m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rate of deceleration of the cyclist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3925410" y="2858869"/>
            <a:ext cx="0" cy="12954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925410" y="4154269"/>
            <a:ext cx="2209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925410" y="3468469"/>
            <a:ext cx="1219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5144610" y="3468469"/>
            <a:ext cx="734568" cy="6736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5144610" y="3468469"/>
            <a:ext cx="0" cy="685800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315810" y="2706469"/>
            <a:ext cx="6575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v(ms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982810" y="4154269"/>
            <a:ext cx="444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t(s)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696810" y="407806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0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696810" y="331606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6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992210" y="415426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8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678010" y="4154269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3849210" y="4611469"/>
                <a:ext cx="1842363" cy="4753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𝐺𝑟𝑎𝑑𝑖𝑒𝑛𝑡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𝑐h𝑎𝑛𝑔𝑒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𝑖𝑛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𝑐h𝑎𝑛𝑔𝑒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𝑖𝑛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210" y="4611469"/>
                <a:ext cx="1842363" cy="475323"/>
              </a:xfrm>
              <a:prstGeom prst="rect">
                <a:avLst/>
              </a:prstGeom>
              <a:blipFill>
                <a:blip r:embed="rId2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Straight Arrow Connector 67"/>
          <p:cNvCxnSpPr/>
          <p:nvPr/>
        </p:nvCxnSpPr>
        <p:spPr>
          <a:xfrm>
            <a:off x="5068410" y="4230469"/>
            <a:ext cx="838200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5068410" y="3468469"/>
            <a:ext cx="0" cy="68580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297010" y="4230469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763610" y="3620869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-6</a:t>
            </a:r>
          </a:p>
        </p:txBody>
      </p:sp>
      <p:sp>
        <p:nvSpPr>
          <p:cNvPr id="72" name="Arc 71"/>
          <p:cNvSpPr/>
          <p:nvPr/>
        </p:nvSpPr>
        <p:spPr>
          <a:xfrm>
            <a:off x="5830410" y="4840069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6135210" y="4840069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the appropriate values for the trapezium above</a:t>
            </a:r>
          </a:p>
        </p:txBody>
      </p:sp>
      <p:sp>
        <p:nvSpPr>
          <p:cNvPr id="74" name="Arc 73"/>
          <p:cNvSpPr/>
          <p:nvPr/>
        </p:nvSpPr>
        <p:spPr>
          <a:xfrm>
            <a:off x="5830410" y="5373469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6135210" y="5525869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3849210" y="5221069"/>
                <a:ext cx="1243802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𝐺𝑟𝑎𝑑𝑖𝑒𝑛𝑡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−6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210" y="5221069"/>
                <a:ext cx="1243802" cy="438005"/>
              </a:xfrm>
              <a:prstGeom prst="rect">
                <a:avLst/>
              </a:prstGeom>
              <a:blipFill>
                <a:blip r:embed="rId3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3849210" y="5754469"/>
                <a:ext cx="136082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𝐺𝑟𝑎𝑑𝑖𝑒𝑛𝑡</m:t>
                      </m:r>
                      <m:r>
                        <a:rPr lang="en-GB" sz="1200" b="0" i="1" smtClean="0">
                          <a:latin typeface="Cambria Math"/>
                        </a:rPr>
                        <m:t>=−1.5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210" y="5754469"/>
                <a:ext cx="1360822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3849210" y="6211669"/>
                <a:ext cx="23134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𝑆𝑜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𝑡h𝑒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𝑑𝑒𝑐𝑒𝑙𝑒𝑟𝑎𝑡𝑖𝑜𝑛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𝑖𝑠</m:t>
                      </m:r>
                      <m:r>
                        <a:rPr lang="en-GB" sz="1200" b="0" i="1" smtClean="0">
                          <a:latin typeface="Cambria Math"/>
                        </a:rPr>
                        <m:t> 1.5</m:t>
                      </m:r>
                      <m:r>
                        <a:rPr lang="en-GB" sz="12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210" y="6211669"/>
                <a:ext cx="2313454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147379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also represent the motion of an object on a velocity-time graph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Gradient of a velocity-time graph = Acceleration over that period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Area under a velocity-time graph = distance travelled</a:t>
            </a: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817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70" grpId="0"/>
      <p:bldP spid="71" grpId="0"/>
      <p:bldP spid="72" grpId="0" animBg="1"/>
      <p:bldP spid="73" grpId="0"/>
      <p:bldP spid="74" grpId="0" animBg="1"/>
      <p:bldP spid="75" grpId="0"/>
      <p:bldP spid="76" grpId="0"/>
      <p:bldP spid="77" grpId="0"/>
      <p:bldP spid="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0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147379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also represent the motion of an object on a velocity-time graph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Gradient of a velocity-time graph = Acceleration over that period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Area under a velocity-time graph = distance travelled</a:t>
            </a: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657600" y="1600200"/>
            <a:ext cx="5413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moves along a straight line. It accelerates uniformly from rest to a speed of 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in T seconds. The particle then travels at a constant speed for 5T seconds. It then decelerates to rest uniformly over the next 40 seconds.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Sketch a velocity-time graph for this motion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Given that the particle travels 600m, find the value of T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3810000" y="2971800"/>
            <a:ext cx="0" cy="12954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3810000" y="4267200"/>
            <a:ext cx="2209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3810000" y="3276600"/>
            <a:ext cx="381000" cy="990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4191000" y="3276600"/>
            <a:ext cx="990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181600" y="3276600"/>
            <a:ext cx="609600" cy="990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4191000" y="3276600"/>
            <a:ext cx="0" cy="990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5181600" y="3276600"/>
            <a:ext cx="0" cy="990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810000" y="3276600"/>
            <a:ext cx="3810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200400" y="2895600"/>
            <a:ext cx="6575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v(ms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791200" y="43434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t(s)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581400" y="4191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581400" y="31242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8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853543" y="4343400"/>
            <a:ext cx="288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495800" y="4343400"/>
            <a:ext cx="3834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5T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334000" y="4343400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40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3810000" y="4343400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4191000" y="4343400"/>
            <a:ext cx="9906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5181600" y="4343400"/>
            <a:ext cx="6096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248400" y="3200400"/>
                <a:ext cx="1440843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𝐴𝑟𝑒𝑎</m:t>
                      </m:r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200400"/>
                <a:ext cx="1440843" cy="5073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248400" y="3733800"/>
                <a:ext cx="2046842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600=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5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𝑇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+6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𝑇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+40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×8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733800"/>
                <a:ext cx="2046842" cy="5073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Straight Arrow Connector 55"/>
          <p:cNvCxnSpPr/>
          <p:nvPr/>
        </p:nvCxnSpPr>
        <p:spPr>
          <a:xfrm>
            <a:off x="4191000" y="3200400"/>
            <a:ext cx="990600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3646714" y="3287486"/>
            <a:ext cx="0" cy="105290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3810000" y="4572000"/>
            <a:ext cx="1981200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95800" y="2971800"/>
            <a:ext cx="3834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5T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341914" y="3592286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343400" y="4572000"/>
            <a:ext cx="7393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6T + 40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6248400" y="4267200"/>
                <a:ext cx="175150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600=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5.5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𝑇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+20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×8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4267200"/>
                <a:ext cx="1751505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6324600" y="4648200"/>
                <a:ext cx="12412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75=</m:t>
                      </m:r>
                      <m:r>
                        <a:rPr lang="en-GB" sz="1200" i="1">
                          <a:latin typeface="Cambria Math"/>
                        </a:rPr>
                        <m:t>5.5</m:t>
                      </m:r>
                      <m:r>
                        <a:rPr lang="en-GB" sz="1200" i="1">
                          <a:latin typeface="Cambria Math"/>
                        </a:rPr>
                        <m:t>𝑇</m:t>
                      </m:r>
                      <m:r>
                        <a:rPr lang="en-GB" sz="1200" i="1">
                          <a:latin typeface="Cambria Math"/>
                        </a:rPr>
                        <m:t>+20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4648200"/>
                <a:ext cx="1241237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6324600" y="5029200"/>
                <a:ext cx="8875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55=</m:t>
                      </m:r>
                      <m:r>
                        <a:rPr lang="en-GB" sz="1200" i="1">
                          <a:latin typeface="Cambria Math"/>
                        </a:rPr>
                        <m:t>5.5</m:t>
                      </m:r>
                      <m:r>
                        <a:rPr lang="en-GB" sz="1200" i="1">
                          <a:latin typeface="Cambria Math"/>
                        </a:rPr>
                        <m:t>𝑇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5029200"/>
                <a:ext cx="887551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6324600" y="5410200"/>
                <a:ext cx="68557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10=</m:t>
                      </m:r>
                      <m:r>
                        <a:rPr lang="en-GB" sz="1200" i="1">
                          <a:latin typeface="Cambria Math"/>
                        </a:rPr>
                        <m:t>𝑇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5410200"/>
                <a:ext cx="685572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Arc 84"/>
          <p:cNvSpPr/>
          <p:nvPr/>
        </p:nvSpPr>
        <p:spPr>
          <a:xfrm>
            <a:off x="8153400" y="3429000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/>
          <p:cNvSpPr txBox="1"/>
          <p:nvPr/>
        </p:nvSpPr>
        <p:spPr>
          <a:xfrm>
            <a:off x="8382000" y="3429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87" name="Arc 86"/>
          <p:cNvSpPr/>
          <p:nvPr/>
        </p:nvSpPr>
        <p:spPr>
          <a:xfrm>
            <a:off x="8153400" y="39624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Arc 87"/>
          <p:cNvSpPr/>
          <p:nvPr/>
        </p:nvSpPr>
        <p:spPr>
          <a:xfrm>
            <a:off x="7848600" y="44196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Arc 88"/>
          <p:cNvSpPr/>
          <p:nvPr/>
        </p:nvSpPr>
        <p:spPr>
          <a:xfrm>
            <a:off x="7391400" y="48006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Arc 89"/>
          <p:cNvSpPr/>
          <p:nvPr/>
        </p:nvSpPr>
        <p:spPr>
          <a:xfrm>
            <a:off x="7010400" y="51816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TextBox 90"/>
          <p:cNvSpPr txBox="1"/>
          <p:nvPr/>
        </p:nvSpPr>
        <p:spPr>
          <a:xfrm>
            <a:off x="8305800" y="3962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 fraction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8153400" y="4419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8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7696200" y="48768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20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7315200" y="52578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5.5</a:t>
            </a:r>
          </a:p>
        </p:txBody>
      </p:sp>
    </p:spTree>
    <p:extLst>
      <p:ext uri="{BB962C8B-B14F-4D97-AF65-F5344CB8AC3E}">
        <p14:creationId xmlns:p14="http://schemas.microsoft.com/office/powerpoint/2010/main" val="363395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  <p:bldP spid="47" grpId="0"/>
      <p:bldP spid="48" grpId="0"/>
      <p:bldP spid="49" grpId="0"/>
      <p:bldP spid="50" grpId="0"/>
      <p:bldP spid="54" grpId="0"/>
      <p:bldP spid="55" grpId="0"/>
      <p:bldP spid="59" grpId="0"/>
      <p:bldP spid="60" grpId="0"/>
      <p:bldP spid="79" grpId="0"/>
      <p:bldP spid="81" grpId="0"/>
      <p:bldP spid="82" grpId="0"/>
      <p:bldP spid="83" grpId="0"/>
      <p:bldP spid="84" grpId="0"/>
      <p:bldP spid="85" grpId="0" animBg="1"/>
      <p:bldP spid="86" grpId="0"/>
      <p:bldP spid="87" grpId="0" animBg="1"/>
      <p:bldP spid="88" grpId="0" animBg="1"/>
      <p:bldP spid="89" grpId="0" animBg="1"/>
      <p:bldP spid="90" grpId="0" animBg="1"/>
      <p:bldP spid="91" grpId="0"/>
      <p:bldP spid="92" grpId="0"/>
      <p:bldP spid="93" grpId="0"/>
      <p:bldP spid="9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5FC6B94-5A7C-44A0-B0FB-BEA92ABBE1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A3C6509-9280-4C31-9D2C-2D827EC49C4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A40826-29E7-4122-8C10-01ADCD3D0A51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2789</TotalTime>
  <Words>610</Words>
  <Application>Microsoft Office PowerPoint</Application>
  <PresentationFormat>On-screen Show (4:3)</PresentationFormat>
  <Paragraphs>99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Javanese Text</vt:lpstr>
      <vt:lpstr>Segoe UI Black</vt:lpstr>
      <vt:lpstr>Office テーマ</vt:lpstr>
      <vt:lpstr>PowerPoint Presentation</vt:lpstr>
      <vt:lpstr>Constant acceleration</vt:lpstr>
      <vt:lpstr>Constant acceleration</vt:lpstr>
      <vt:lpstr>Constant acceleration</vt:lpstr>
      <vt:lpstr>Constant acceleration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94</cp:revision>
  <dcterms:created xsi:type="dcterms:W3CDTF">2017-08-14T15:35:38Z</dcterms:created>
  <dcterms:modified xsi:type="dcterms:W3CDTF">2021-01-14T21:26:07Z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