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7"/>
  </p:notesMasterIdLst>
  <p:sldIdLst>
    <p:sldId id="265" r:id="rId5"/>
    <p:sldId id="266" r:id="rId6"/>
    <p:sldId id="283" r:id="rId7"/>
    <p:sldId id="284" r:id="rId8"/>
    <p:sldId id="291" r:id="rId9"/>
    <p:sldId id="292" r:id="rId10"/>
    <p:sldId id="293" r:id="rId11"/>
    <p:sldId id="295" r:id="rId12"/>
    <p:sldId id="294" r:id="rId13"/>
    <p:sldId id="267" r:id="rId14"/>
    <p:sldId id="268" r:id="rId15"/>
    <p:sldId id="308" r:id="rId16"/>
    <p:sldId id="306" r:id="rId17"/>
    <p:sldId id="309" r:id="rId18"/>
    <p:sldId id="312" r:id="rId19"/>
    <p:sldId id="313" r:id="rId20"/>
    <p:sldId id="314" r:id="rId21"/>
    <p:sldId id="315" r:id="rId22"/>
    <p:sldId id="269" r:id="rId23"/>
    <p:sldId id="270" r:id="rId24"/>
    <p:sldId id="330" r:id="rId25"/>
    <p:sldId id="331" r:id="rId26"/>
    <p:sldId id="329" r:id="rId27"/>
    <p:sldId id="332" r:id="rId28"/>
    <p:sldId id="333" r:id="rId29"/>
    <p:sldId id="334" r:id="rId30"/>
    <p:sldId id="335" r:id="rId31"/>
    <p:sldId id="336" r:id="rId32"/>
    <p:sldId id="337" r:id="rId33"/>
    <p:sldId id="338" r:id="rId34"/>
    <p:sldId id="339" r:id="rId35"/>
    <p:sldId id="340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5.png"/><Relationship Id="rId13" Type="http://schemas.openxmlformats.org/officeDocument/2006/relationships/image" Target="../media/image110.png"/><Relationship Id="rId3" Type="http://schemas.openxmlformats.org/officeDocument/2006/relationships/image" Target="../media/image100.png"/><Relationship Id="rId7" Type="http://schemas.openxmlformats.org/officeDocument/2006/relationships/image" Target="../media/image104.png"/><Relationship Id="rId12" Type="http://schemas.openxmlformats.org/officeDocument/2006/relationships/image" Target="../media/image109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3.png"/><Relationship Id="rId11" Type="http://schemas.openxmlformats.org/officeDocument/2006/relationships/image" Target="../media/image108.png"/><Relationship Id="rId5" Type="http://schemas.openxmlformats.org/officeDocument/2006/relationships/image" Target="../media/image102.png"/><Relationship Id="rId10" Type="http://schemas.openxmlformats.org/officeDocument/2006/relationships/image" Target="../media/image107.png"/><Relationship Id="rId4" Type="http://schemas.openxmlformats.org/officeDocument/2006/relationships/image" Target="../media/image101.png"/><Relationship Id="rId9" Type="http://schemas.openxmlformats.org/officeDocument/2006/relationships/image" Target="../media/image106.png"/><Relationship Id="rId14" Type="http://schemas.openxmlformats.org/officeDocument/2006/relationships/image" Target="../media/image1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6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122.png"/><Relationship Id="rId7" Type="http://schemas.openxmlformats.org/officeDocument/2006/relationships/image" Target="../media/image126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5" Type="http://schemas.openxmlformats.org/officeDocument/2006/relationships/image" Target="../media/image124.png"/><Relationship Id="rId10" Type="http://schemas.openxmlformats.org/officeDocument/2006/relationships/image" Target="../media/image129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22.png"/><Relationship Id="rId3" Type="http://schemas.openxmlformats.org/officeDocument/2006/relationships/image" Target="../media/image132.png"/><Relationship Id="rId7" Type="http://schemas.openxmlformats.org/officeDocument/2006/relationships/image" Target="../media/image136.png"/><Relationship Id="rId12" Type="http://schemas.openxmlformats.org/officeDocument/2006/relationships/image" Target="../media/image121.png"/><Relationship Id="rId2" Type="http://schemas.openxmlformats.org/officeDocument/2006/relationships/image" Target="../media/image131.png"/><Relationship Id="rId16" Type="http://schemas.openxmlformats.org/officeDocument/2006/relationships/image" Target="../media/image1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24.png"/><Relationship Id="rId10" Type="http://schemas.openxmlformats.org/officeDocument/2006/relationships/image" Target="../media/image139.png"/><Relationship Id="rId4" Type="http://schemas.openxmlformats.org/officeDocument/2006/relationships/image" Target="../media/image133.png"/><Relationship Id="rId9" Type="http://schemas.openxmlformats.org/officeDocument/2006/relationships/image" Target="../media/image138.png"/><Relationship Id="rId14" Type="http://schemas.openxmlformats.org/officeDocument/2006/relationships/image" Target="../media/image1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6.png"/><Relationship Id="rId13" Type="http://schemas.openxmlformats.org/officeDocument/2006/relationships/image" Target="../media/image121.png"/><Relationship Id="rId3" Type="http://schemas.openxmlformats.org/officeDocument/2006/relationships/image" Target="../media/image142.png"/><Relationship Id="rId7" Type="http://schemas.openxmlformats.org/officeDocument/2006/relationships/image" Target="../media/image145.png"/><Relationship Id="rId12" Type="http://schemas.openxmlformats.org/officeDocument/2006/relationships/image" Target="../media/image150.png"/><Relationship Id="rId17" Type="http://schemas.openxmlformats.org/officeDocument/2006/relationships/image" Target="../media/image130.png"/><Relationship Id="rId2" Type="http://schemas.openxmlformats.org/officeDocument/2006/relationships/image" Target="../media/image141.png"/><Relationship Id="rId16" Type="http://schemas.openxmlformats.org/officeDocument/2006/relationships/image" Target="../media/image1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4.png"/><Relationship Id="rId11" Type="http://schemas.openxmlformats.org/officeDocument/2006/relationships/image" Target="../media/image149.png"/><Relationship Id="rId5" Type="http://schemas.openxmlformats.org/officeDocument/2006/relationships/image" Target="../media/image134.png"/><Relationship Id="rId15" Type="http://schemas.openxmlformats.org/officeDocument/2006/relationships/image" Target="../media/image123.png"/><Relationship Id="rId10" Type="http://schemas.openxmlformats.org/officeDocument/2006/relationships/image" Target="../media/image148.png"/><Relationship Id="rId4" Type="http://schemas.openxmlformats.org/officeDocument/2006/relationships/image" Target="../media/image143.png"/><Relationship Id="rId9" Type="http://schemas.openxmlformats.org/officeDocument/2006/relationships/image" Target="../media/image147.png"/><Relationship Id="rId14" Type="http://schemas.openxmlformats.org/officeDocument/2006/relationships/image" Target="../media/image12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3" Type="http://schemas.openxmlformats.org/officeDocument/2006/relationships/image" Target="../media/image122.png"/><Relationship Id="rId7" Type="http://schemas.openxmlformats.org/officeDocument/2006/relationships/image" Target="../media/image141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44.png"/><Relationship Id="rId5" Type="http://schemas.openxmlformats.org/officeDocument/2006/relationships/image" Target="../media/image124.png"/><Relationship Id="rId10" Type="http://schemas.openxmlformats.org/officeDocument/2006/relationships/image" Target="../media/image134.png"/><Relationship Id="rId4" Type="http://schemas.openxmlformats.org/officeDocument/2006/relationships/image" Target="../media/image123.png"/><Relationship Id="rId9" Type="http://schemas.openxmlformats.org/officeDocument/2006/relationships/image" Target="../media/image143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2.png"/><Relationship Id="rId13" Type="http://schemas.openxmlformats.org/officeDocument/2006/relationships/image" Target="../media/image145.png"/><Relationship Id="rId18" Type="http://schemas.openxmlformats.org/officeDocument/2006/relationships/image" Target="../media/image156.png"/><Relationship Id="rId3" Type="http://schemas.openxmlformats.org/officeDocument/2006/relationships/image" Target="../media/image122.png"/><Relationship Id="rId7" Type="http://schemas.openxmlformats.org/officeDocument/2006/relationships/image" Target="../media/image141.png"/><Relationship Id="rId12" Type="http://schemas.openxmlformats.org/officeDocument/2006/relationships/image" Target="../media/image151.png"/><Relationship Id="rId17" Type="http://schemas.openxmlformats.org/officeDocument/2006/relationships/image" Target="../media/image155.png"/><Relationship Id="rId2" Type="http://schemas.openxmlformats.org/officeDocument/2006/relationships/image" Target="../media/image121.png"/><Relationship Id="rId16" Type="http://schemas.openxmlformats.org/officeDocument/2006/relationships/image" Target="../media/image1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44.png"/><Relationship Id="rId5" Type="http://schemas.openxmlformats.org/officeDocument/2006/relationships/image" Target="../media/image124.png"/><Relationship Id="rId15" Type="http://schemas.openxmlformats.org/officeDocument/2006/relationships/image" Target="../media/image153.png"/><Relationship Id="rId10" Type="http://schemas.openxmlformats.org/officeDocument/2006/relationships/image" Target="../media/image134.png"/><Relationship Id="rId4" Type="http://schemas.openxmlformats.org/officeDocument/2006/relationships/image" Target="../media/image123.png"/><Relationship Id="rId9" Type="http://schemas.openxmlformats.org/officeDocument/2006/relationships/image" Target="../media/image143.png"/><Relationship Id="rId14" Type="http://schemas.openxmlformats.org/officeDocument/2006/relationships/image" Target="../media/image152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8.png"/><Relationship Id="rId13" Type="http://schemas.openxmlformats.org/officeDocument/2006/relationships/image" Target="../media/image161.png"/><Relationship Id="rId3" Type="http://schemas.openxmlformats.org/officeDocument/2006/relationships/image" Target="../media/image122.png"/><Relationship Id="rId7" Type="http://schemas.openxmlformats.org/officeDocument/2006/relationships/image" Target="../media/image157.png"/><Relationship Id="rId12" Type="http://schemas.openxmlformats.org/officeDocument/2006/relationships/image" Target="../media/image136.png"/><Relationship Id="rId17" Type="http://schemas.openxmlformats.org/officeDocument/2006/relationships/image" Target="../media/image165.png"/><Relationship Id="rId2" Type="http://schemas.openxmlformats.org/officeDocument/2006/relationships/image" Target="../media/image121.png"/><Relationship Id="rId16" Type="http://schemas.openxmlformats.org/officeDocument/2006/relationships/image" Target="../media/image1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0.png"/><Relationship Id="rId11" Type="http://schemas.openxmlformats.org/officeDocument/2006/relationships/image" Target="../media/image160.png"/><Relationship Id="rId5" Type="http://schemas.openxmlformats.org/officeDocument/2006/relationships/image" Target="../media/image124.png"/><Relationship Id="rId15" Type="http://schemas.openxmlformats.org/officeDocument/2006/relationships/image" Target="../media/image163.png"/><Relationship Id="rId10" Type="http://schemas.openxmlformats.org/officeDocument/2006/relationships/image" Target="../media/image134.png"/><Relationship Id="rId4" Type="http://schemas.openxmlformats.org/officeDocument/2006/relationships/image" Target="../media/image123.png"/><Relationship Id="rId9" Type="http://schemas.openxmlformats.org/officeDocument/2006/relationships/image" Target="../media/image159.png"/><Relationship Id="rId14" Type="http://schemas.openxmlformats.org/officeDocument/2006/relationships/image" Target="../media/image16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png"/><Relationship Id="rId13" Type="http://schemas.openxmlformats.org/officeDocument/2006/relationships/image" Target="../media/image177.png"/><Relationship Id="rId3" Type="http://schemas.openxmlformats.org/officeDocument/2006/relationships/image" Target="../media/image167.png"/><Relationship Id="rId7" Type="http://schemas.openxmlformats.org/officeDocument/2006/relationships/image" Target="../media/image171.png"/><Relationship Id="rId12" Type="http://schemas.openxmlformats.org/officeDocument/2006/relationships/image" Target="../media/image176.png"/><Relationship Id="rId2" Type="http://schemas.openxmlformats.org/officeDocument/2006/relationships/image" Target="../media/image166.png"/><Relationship Id="rId16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75.png"/><Relationship Id="rId5" Type="http://schemas.openxmlformats.org/officeDocument/2006/relationships/image" Target="../media/image169.png"/><Relationship Id="rId15" Type="http://schemas.openxmlformats.org/officeDocument/2006/relationships/image" Target="../media/image179.png"/><Relationship Id="rId10" Type="http://schemas.openxmlformats.org/officeDocument/2006/relationships/image" Target="../media/image174.png"/><Relationship Id="rId4" Type="http://schemas.openxmlformats.org/officeDocument/2006/relationships/image" Target="../media/image168.png"/><Relationship Id="rId9" Type="http://schemas.openxmlformats.org/officeDocument/2006/relationships/image" Target="../media/image173.png"/><Relationship Id="rId14" Type="http://schemas.openxmlformats.org/officeDocument/2006/relationships/image" Target="../media/image17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184.png"/><Relationship Id="rId3" Type="http://schemas.openxmlformats.org/officeDocument/2006/relationships/image" Target="../media/image167.png"/><Relationship Id="rId7" Type="http://schemas.openxmlformats.org/officeDocument/2006/relationships/image" Target="../media/image172.png"/><Relationship Id="rId12" Type="http://schemas.openxmlformats.org/officeDocument/2006/relationships/image" Target="../media/image183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186.png"/><Relationship Id="rId10" Type="http://schemas.openxmlformats.org/officeDocument/2006/relationships/image" Target="../media/image181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18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13" Type="http://schemas.openxmlformats.org/officeDocument/2006/relationships/image" Target="../media/image191.png"/><Relationship Id="rId3" Type="http://schemas.openxmlformats.org/officeDocument/2006/relationships/image" Target="../media/image167.png"/><Relationship Id="rId7" Type="http://schemas.openxmlformats.org/officeDocument/2006/relationships/image" Target="../media/image187.png"/><Relationship Id="rId12" Type="http://schemas.openxmlformats.org/officeDocument/2006/relationships/image" Target="../media/image190.png"/><Relationship Id="rId2" Type="http://schemas.openxmlformats.org/officeDocument/2006/relationships/image" Target="../media/image166.png"/><Relationship Id="rId16" Type="http://schemas.openxmlformats.org/officeDocument/2006/relationships/image" Target="../media/image1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193.png"/><Relationship Id="rId10" Type="http://schemas.openxmlformats.org/officeDocument/2006/relationships/image" Target="../media/image189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19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13" Type="http://schemas.openxmlformats.org/officeDocument/2006/relationships/image" Target="../media/image196.png"/><Relationship Id="rId3" Type="http://schemas.openxmlformats.org/officeDocument/2006/relationships/image" Target="../media/image167.png"/><Relationship Id="rId7" Type="http://schemas.openxmlformats.org/officeDocument/2006/relationships/image" Target="../media/image187.png"/><Relationship Id="rId12" Type="http://schemas.openxmlformats.org/officeDocument/2006/relationships/image" Target="../media/image195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198.png"/><Relationship Id="rId10" Type="http://schemas.openxmlformats.org/officeDocument/2006/relationships/image" Target="../media/image189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19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202.png"/><Relationship Id="rId18" Type="http://schemas.openxmlformats.org/officeDocument/2006/relationships/image" Target="../media/image207.png"/><Relationship Id="rId3" Type="http://schemas.openxmlformats.org/officeDocument/2006/relationships/image" Target="../media/image167.png"/><Relationship Id="rId7" Type="http://schemas.openxmlformats.org/officeDocument/2006/relationships/image" Target="../media/image199.png"/><Relationship Id="rId12" Type="http://schemas.openxmlformats.org/officeDocument/2006/relationships/image" Target="../media/image201.png"/><Relationship Id="rId17" Type="http://schemas.openxmlformats.org/officeDocument/2006/relationships/image" Target="../media/image206.png"/><Relationship Id="rId2" Type="http://schemas.openxmlformats.org/officeDocument/2006/relationships/image" Target="../media/image166.png"/><Relationship Id="rId16" Type="http://schemas.openxmlformats.org/officeDocument/2006/relationships/image" Target="../media/image2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204.png"/><Relationship Id="rId10" Type="http://schemas.openxmlformats.org/officeDocument/2006/relationships/image" Target="../media/image200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203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209.png"/><Relationship Id="rId18" Type="http://schemas.openxmlformats.org/officeDocument/2006/relationships/image" Target="../media/image214.png"/><Relationship Id="rId3" Type="http://schemas.openxmlformats.org/officeDocument/2006/relationships/image" Target="../media/image167.png"/><Relationship Id="rId7" Type="http://schemas.openxmlformats.org/officeDocument/2006/relationships/image" Target="../media/image199.png"/><Relationship Id="rId12" Type="http://schemas.openxmlformats.org/officeDocument/2006/relationships/image" Target="../media/image208.png"/><Relationship Id="rId17" Type="http://schemas.openxmlformats.org/officeDocument/2006/relationships/image" Target="../media/image213.png"/><Relationship Id="rId2" Type="http://schemas.openxmlformats.org/officeDocument/2006/relationships/image" Target="../media/image166.png"/><Relationship Id="rId16" Type="http://schemas.openxmlformats.org/officeDocument/2006/relationships/image" Target="../media/image2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211.png"/><Relationship Id="rId10" Type="http://schemas.openxmlformats.org/officeDocument/2006/relationships/image" Target="../media/image200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21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6.png"/><Relationship Id="rId13" Type="http://schemas.openxmlformats.org/officeDocument/2006/relationships/image" Target="../media/image221.png"/><Relationship Id="rId3" Type="http://schemas.openxmlformats.org/officeDocument/2006/relationships/image" Target="../media/image167.png"/><Relationship Id="rId7" Type="http://schemas.openxmlformats.org/officeDocument/2006/relationships/image" Target="../media/image215.png"/><Relationship Id="rId12" Type="http://schemas.openxmlformats.org/officeDocument/2006/relationships/image" Target="../media/image220.png"/><Relationship Id="rId2" Type="http://schemas.openxmlformats.org/officeDocument/2006/relationships/image" Target="../media/image166.png"/><Relationship Id="rId16" Type="http://schemas.openxmlformats.org/officeDocument/2006/relationships/image" Target="../media/image2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19.png"/><Relationship Id="rId5" Type="http://schemas.openxmlformats.org/officeDocument/2006/relationships/image" Target="../media/image169.png"/><Relationship Id="rId15" Type="http://schemas.openxmlformats.org/officeDocument/2006/relationships/image" Target="../media/image223.png"/><Relationship Id="rId10" Type="http://schemas.openxmlformats.org/officeDocument/2006/relationships/image" Target="../media/image218.png"/><Relationship Id="rId4" Type="http://schemas.openxmlformats.org/officeDocument/2006/relationships/image" Target="../media/image168.png"/><Relationship Id="rId9" Type="http://schemas.openxmlformats.org/officeDocument/2006/relationships/image" Target="../media/image217.png"/><Relationship Id="rId14" Type="http://schemas.openxmlformats.org/officeDocument/2006/relationships/image" Target="../media/image22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29.png"/><Relationship Id="rId18" Type="http://schemas.openxmlformats.org/officeDocument/2006/relationships/image" Target="../media/image233.png"/><Relationship Id="rId3" Type="http://schemas.openxmlformats.org/officeDocument/2006/relationships/image" Target="../media/image167.png"/><Relationship Id="rId7" Type="http://schemas.openxmlformats.org/officeDocument/2006/relationships/image" Target="../media/image216.png"/><Relationship Id="rId12" Type="http://schemas.openxmlformats.org/officeDocument/2006/relationships/image" Target="../media/image228.png"/><Relationship Id="rId17" Type="http://schemas.openxmlformats.org/officeDocument/2006/relationships/image" Target="../media/image232.png"/><Relationship Id="rId2" Type="http://schemas.openxmlformats.org/officeDocument/2006/relationships/image" Target="../media/image166.png"/><Relationship Id="rId16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27.png"/><Relationship Id="rId5" Type="http://schemas.openxmlformats.org/officeDocument/2006/relationships/image" Target="../media/image169.png"/><Relationship Id="rId15" Type="http://schemas.openxmlformats.org/officeDocument/2006/relationships/image" Target="../media/image231.png"/><Relationship Id="rId10" Type="http://schemas.openxmlformats.org/officeDocument/2006/relationships/image" Target="../media/image226.png"/><Relationship Id="rId4" Type="http://schemas.openxmlformats.org/officeDocument/2006/relationships/image" Target="../media/image168.png"/><Relationship Id="rId9" Type="http://schemas.openxmlformats.org/officeDocument/2006/relationships/image" Target="../media/image225.png"/><Relationship Id="rId14" Type="http://schemas.openxmlformats.org/officeDocument/2006/relationships/image" Target="../media/image23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35.png"/><Relationship Id="rId18" Type="http://schemas.openxmlformats.org/officeDocument/2006/relationships/image" Target="../media/image239.png"/><Relationship Id="rId3" Type="http://schemas.openxmlformats.org/officeDocument/2006/relationships/image" Target="../media/image167.png"/><Relationship Id="rId7" Type="http://schemas.openxmlformats.org/officeDocument/2006/relationships/image" Target="../media/image216.png"/><Relationship Id="rId12" Type="http://schemas.openxmlformats.org/officeDocument/2006/relationships/image" Target="../media/image234.png"/><Relationship Id="rId17" Type="http://schemas.openxmlformats.org/officeDocument/2006/relationships/image" Target="../media/image238.png"/><Relationship Id="rId2" Type="http://schemas.openxmlformats.org/officeDocument/2006/relationships/image" Target="../media/image166.png"/><Relationship Id="rId16" Type="http://schemas.openxmlformats.org/officeDocument/2006/relationships/image" Target="../media/image2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27.png"/><Relationship Id="rId5" Type="http://schemas.openxmlformats.org/officeDocument/2006/relationships/image" Target="../media/image169.png"/><Relationship Id="rId15" Type="http://schemas.openxmlformats.org/officeDocument/2006/relationships/image" Target="../media/image211.png"/><Relationship Id="rId10" Type="http://schemas.openxmlformats.org/officeDocument/2006/relationships/image" Target="../media/image226.png"/><Relationship Id="rId4" Type="http://schemas.openxmlformats.org/officeDocument/2006/relationships/image" Target="../media/image168.png"/><Relationship Id="rId9" Type="http://schemas.openxmlformats.org/officeDocument/2006/relationships/image" Target="../media/image225.png"/><Relationship Id="rId14" Type="http://schemas.openxmlformats.org/officeDocument/2006/relationships/image" Target="../media/image2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7" Type="http://schemas.openxmlformats.org/officeDocument/2006/relationships/image" Target="../media/image58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16.png"/><Relationship Id="rId18" Type="http://schemas.openxmlformats.org/officeDocument/2006/relationships/image" Target="../media/image201.png"/><Relationship Id="rId3" Type="http://schemas.openxmlformats.org/officeDocument/2006/relationships/image" Target="../media/image167.png"/><Relationship Id="rId21" Type="http://schemas.openxmlformats.org/officeDocument/2006/relationships/image" Target="../media/image251.png"/><Relationship Id="rId7" Type="http://schemas.openxmlformats.org/officeDocument/2006/relationships/image" Target="../media/image240.png"/><Relationship Id="rId12" Type="http://schemas.openxmlformats.org/officeDocument/2006/relationships/image" Target="../media/image244.png"/><Relationship Id="rId17" Type="http://schemas.openxmlformats.org/officeDocument/2006/relationships/image" Target="../media/image248.png"/><Relationship Id="rId2" Type="http://schemas.openxmlformats.org/officeDocument/2006/relationships/image" Target="../media/image166.png"/><Relationship Id="rId16" Type="http://schemas.openxmlformats.org/officeDocument/2006/relationships/image" Target="../media/image247.png"/><Relationship Id="rId20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43.png"/><Relationship Id="rId24" Type="http://schemas.openxmlformats.org/officeDocument/2006/relationships/image" Target="../media/image254.png"/><Relationship Id="rId5" Type="http://schemas.openxmlformats.org/officeDocument/2006/relationships/image" Target="../media/image169.png"/><Relationship Id="rId15" Type="http://schemas.openxmlformats.org/officeDocument/2006/relationships/image" Target="../media/image246.png"/><Relationship Id="rId23" Type="http://schemas.openxmlformats.org/officeDocument/2006/relationships/image" Target="../media/image253.png"/><Relationship Id="rId10" Type="http://schemas.openxmlformats.org/officeDocument/2006/relationships/image" Target="../media/image226.png"/><Relationship Id="rId19" Type="http://schemas.openxmlformats.org/officeDocument/2006/relationships/image" Target="../media/image249.png"/><Relationship Id="rId4" Type="http://schemas.openxmlformats.org/officeDocument/2006/relationships/image" Target="../media/image168.png"/><Relationship Id="rId9" Type="http://schemas.openxmlformats.org/officeDocument/2006/relationships/image" Target="../media/image242.png"/><Relationship Id="rId14" Type="http://schemas.openxmlformats.org/officeDocument/2006/relationships/image" Target="../media/image245.png"/><Relationship Id="rId22" Type="http://schemas.openxmlformats.org/officeDocument/2006/relationships/image" Target="../media/image252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16.png"/><Relationship Id="rId18" Type="http://schemas.openxmlformats.org/officeDocument/2006/relationships/image" Target="../media/image255.png"/><Relationship Id="rId3" Type="http://schemas.openxmlformats.org/officeDocument/2006/relationships/image" Target="../media/image167.png"/><Relationship Id="rId21" Type="http://schemas.openxmlformats.org/officeDocument/2006/relationships/image" Target="../media/image258.png"/><Relationship Id="rId7" Type="http://schemas.openxmlformats.org/officeDocument/2006/relationships/image" Target="../media/image240.png"/><Relationship Id="rId12" Type="http://schemas.openxmlformats.org/officeDocument/2006/relationships/image" Target="../media/image244.png"/><Relationship Id="rId17" Type="http://schemas.openxmlformats.org/officeDocument/2006/relationships/image" Target="../media/image248.png"/><Relationship Id="rId2" Type="http://schemas.openxmlformats.org/officeDocument/2006/relationships/image" Target="../media/image166.png"/><Relationship Id="rId16" Type="http://schemas.openxmlformats.org/officeDocument/2006/relationships/image" Target="../media/image247.png"/><Relationship Id="rId20" Type="http://schemas.openxmlformats.org/officeDocument/2006/relationships/image" Target="../media/image2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43.png"/><Relationship Id="rId5" Type="http://schemas.openxmlformats.org/officeDocument/2006/relationships/image" Target="../media/image169.png"/><Relationship Id="rId15" Type="http://schemas.openxmlformats.org/officeDocument/2006/relationships/image" Target="../media/image246.png"/><Relationship Id="rId10" Type="http://schemas.openxmlformats.org/officeDocument/2006/relationships/image" Target="../media/image226.png"/><Relationship Id="rId19" Type="http://schemas.openxmlformats.org/officeDocument/2006/relationships/image" Target="../media/image256.png"/><Relationship Id="rId4" Type="http://schemas.openxmlformats.org/officeDocument/2006/relationships/image" Target="../media/image168.png"/><Relationship Id="rId9" Type="http://schemas.openxmlformats.org/officeDocument/2006/relationships/image" Target="../media/image242.png"/><Relationship Id="rId14" Type="http://schemas.openxmlformats.org/officeDocument/2006/relationships/image" Target="../media/image245.png"/><Relationship Id="rId22" Type="http://schemas.openxmlformats.org/officeDocument/2006/relationships/image" Target="../media/image259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16.png"/><Relationship Id="rId18" Type="http://schemas.openxmlformats.org/officeDocument/2006/relationships/image" Target="../media/image260.png"/><Relationship Id="rId3" Type="http://schemas.openxmlformats.org/officeDocument/2006/relationships/image" Target="../media/image167.png"/><Relationship Id="rId7" Type="http://schemas.openxmlformats.org/officeDocument/2006/relationships/image" Target="../media/image240.png"/><Relationship Id="rId12" Type="http://schemas.openxmlformats.org/officeDocument/2006/relationships/image" Target="../media/image244.png"/><Relationship Id="rId17" Type="http://schemas.openxmlformats.org/officeDocument/2006/relationships/image" Target="../media/image248.png"/><Relationship Id="rId2" Type="http://schemas.openxmlformats.org/officeDocument/2006/relationships/image" Target="../media/image166.png"/><Relationship Id="rId16" Type="http://schemas.openxmlformats.org/officeDocument/2006/relationships/image" Target="../media/image247.png"/><Relationship Id="rId20" Type="http://schemas.openxmlformats.org/officeDocument/2006/relationships/image" Target="../media/image2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43.png"/><Relationship Id="rId5" Type="http://schemas.openxmlformats.org/officeDocument/2006/relationships/image" Target="../media/image169.png"/><Relationship Id="rId15" Type="http://schemas.openxmlformats.org/officeDocument/2006/relationships/image" Target="../media/image246.png"/><Relationship Id="rId10" Type="http://schemas.openxmlformats.org/officeDocument/2006/relationships/image" Target="../media/image226.png"/><Relationship Id="rId19" Type="http://schemas.openxmlformats.org/officeDocument/2006/relationships/image" Target="../media/image261.png"/><Relationship Id="rId4" Type="http://schemas.openxmlformats.org/officeDocument/2006/relationships/image" Target="../media/image168.png"/><Relationship Id="rId9" Type="http://schemas.openxmlformats.org/officeDocument/2006/relationships/image" Target="../media/image242.png"/><Relationship Id="rId14" Type="http://schemas.openxmlformats.org/officeDocument/2006/relationships/image" Target="../media/image24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58.png"/><Relationship Id="rId7" Type="http://schemas.openxmlformats.org/officeDocument/2006/relationships/image" Target="../media/image66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10" Type="http://schemas.openxmlformats.org/officeDocument/2006/relationships/image" Target="../media/image69.png"/><Relationship Id="rId4" Type="http://schemas.openxmlformats.org/officeDocument/2006/relationships/image" Target="../media/image63.png"/><Relationship Id="rId9" Type="http://schemas.openxmlformats.org/officeDocument/2006/relationships/image" Target="../media/image6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75.png"/><Relationship Id="rId3" Type="http://schemas.openxmlformats.org/officeDocument/2006/relationships/image" Target="../media/image58.png"/><Relationship Id="rId7" Type="http://schemas.openxmlformats.org/officeDocument/2006/relationships/image" Target="../media/image66.png"/><Relationship Id="rId12" Type="http://schemas.openxmlformats.org/officeDocument/2006/relationships/image" Target="../media/image74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11" Type="http://schemas.openxmlformats.org/officeDocument/2006/relationships/image" Target="../media/image73.png"/><Relationship Id="rId5" Type="http://schemas.openxmlformats.org/officeDocument/2006/relationships/image" Target="../media/image64.png"/><Relationship Id="rId10" Type="http://schemas.openxmlformats.org/officeDocument/2006/relationships/image" Target="../media/image72.png"/><Relationship Id="rId4" Type="http://schemas.openxmlformats.org/officeDocument/2006/relationships/image" Target="../media/image70.png"/><Relationship Id="rId9" Type="http://schemas.openxmlformats.org/officeDocument/2006/relationships/image" Target="../media/image7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12" Type="http://schemas.openxmlformats.org/officeDocument/2006/relationships/image" Target="../media/image86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0" Type="http://schemas.openxmlformats.org/officeDocument/2006/relationships/image" Target="../media/image84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79.png"/><Relationship Id="rId7" Type="http://schemas.openxmlformats.org/officeDocument/2006/relationships/image" Target="../media/image87.png"/><Relationship Id="rId12" Type="http://schemas.openxmlformats.org/officeDocument/2006/relationships/image" Target="../media/image7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2.png"/><Relationship Id="rId11" Type="http://schemas.openxmlformats.org/officeDocument/2006/relationships/image" Target="../media/image76.png"/><Relationship Id="rId5" Type="http://schemas.openxmlformats.org/officeDocument/2006/relationships/image" Target="../media/image81.png"/><Relationship Id="rId10" Type="http://schemas.openxmlformats.org/officeDocument/2006/relationships/image" Target="../media/image90.png"/><Relationship Id="rId4" Type="http://schemas.openxmlformats.org/officeDocument/2006/relationships/image" Target="../media/image80.png"/><Relationship Id="rId9" Type="http://schemas.openxmlformats.org/officeDocument/2006/relationships/image" Target="../media/image8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3.png"/><Relationship Id="rId3" Type="http://schemas.openxmlformats.org/officeDocument/2006/relationships/image" Target="../media/image79.png"/><Relationship Id="rId7" Type="http://schemas.openxmlformats.org/officeDocument/2006/relationships/image" Target="../media/image57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2.png"/><Relationship Id="rId11" Type="http://schemas.openxmlformats.org/officeDocument/2006/relationships/image" Target="../media/image77.png"/><Relationship Id="rId5" Type="http://schemas.openxmlformats.org/officeDocument/2006/relationships/image" Target="../media/image91.png"/><Relationship Id="rId10" Type="http://schemas.openxmlformats.org/officeDocument/2006/relationships/image" Target="../media/image76.png"/><Relationship Id="rId4" Type="http://schemas.openxmlformats.org/officeDocument/2006/relationships/image" Target="../media/image80.png"/><Relationship Id="rId9" Type="http://schemas.openxmlformats.org/officeDocument/2006/relationships/image" Target="../media/image9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png"/><Relationship Id="rId3" Type="http://schemas.openxmlformats.org/officeDocument/2006/relationships/image" Target="../media/image77.png"/><Relationship Id="rId7" Type="http://schemas.openxmlformats.org/officeDocument/2006/relationships/image" Target="../media/image91.png"/><Relationship Id="rId12" Type="http://schemas.openxmlformats.org/officeDocument/2006/relationships/image" Target="../media/image98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0.png"/><Relationship Id="rId11" Type="http://schemas.openxmlformats.org/officeDocument/2006/relationships/image" Target="../media/image97.png"/><Relationship Id="rId5" Type="http://schemas.openxmlformats.org/officeDocument/2006/relationships/image" Target="../media/image79.png"/><Relationship Id="rId10" Type="http://schemas.openxmlformats.org/officeDocument/2006/relationships/image" Target="../media/image96.png"/><Relationship Id="rId4" Type="http://schemas.openxmlformats.org/officeDocument/2006/relationships/image" Target="../media/image78.png"/><Relationship Id="rId9" Type="http://schemas.openxmlformats.org/officeDocument/2006/relationships/image" Target="../media/image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9C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508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9D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545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9" y="24384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24384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9" y="28956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28956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27597" y="12954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7597" y="1295400"/>
                <a:ext cx="118513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474029" y="1752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1752600"/>
                <a:ext cx="1185133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74029" y="2209800"/>
                <a:ext cx="1071319" cy="512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i="1">
                              <a:latin typeface="Cambria Math"/>
                            </a:rPr>
                            <m:t>𝑣</m:t>
                          </m:r>
                          <m:r>
                            <a:rPr lang="en-GB" sz="1600" i="1">
                              <a:latin typeface="Cambria Math"/>
                            </a:rPr>
                            <m:t>−</m:t>
                          </m:r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2209800"/>
                <a:ext cx="1071319" cy="5128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74029" y="3048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3048000"/>
                <a:ext cx="1407052" cy="5448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74029" y="3657600"/>
                <a:ext cx="1286121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3657600"/>
                <a:ext cx="1286121" cy="5448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474029" y="4267200"/>
                <a:ext cx="1566326" cy="6723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𝑣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600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𝑢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4029" y="4267200"/>
                <a:ext cx="1566326" cy="67236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282005" y="50292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2005" y="5029200"/>
                <a:ext cx="1507207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24805" y="5419344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𝑎𝑠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4805" y="5419344"/>
                <a:ext cx="1507207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97829" y="59436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29" y="5943600"/>
                <a:ext cx="1507207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0461" y="35814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61" y="3581400"/>
                <a:ext cx="150720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921829" y="1447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226629" y="152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u</a:t>
            </a:r>
          </a:p>
        </p:txBody>
      </p:sp>
      <p:sp>
        <p:nvSpPr>
          <p:cNvPr id="19" name="Arc 18"/>
          <p:cNvSpPr/>
          <p:nvPr/>
        </p:nvSpPr>
        <p:spPr>
          <a:xfrm>
            <a:off x="5921829" y="1981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6226629" y="2057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a</a:t>
            </a:r>
          </a:p>
        </p:txBody>
      </p:sp>
      <p:sp>
        <p:nvSpPr>
          <p:cNvPr id="21" name="Arc 20"/>
          <p:cNvSpPr/>
          <p:nvPr/>
        </p:nvSpPr>
        <p:spPr>
          <a:xfrm>
            <a:off x="6379029" y="33528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531429" y="34290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t with the expression above</a:t>
            </a:r>
          </a:p>
        </p:txBody>
      </p:sp>
      <p:sp>
        <p:nvSpPr>
          <p:cNvPr id="23" name="Arc 22"/>
          <p:cNvSpPr/>
          <p:nvPr/>
        </p:nvSpPr>
        <p:spPr>
          <a:xfrm>
            <a:off x="6379029" y="39624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>
            <a:off x="5845629" y="4572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Arc 24"/>
          <p:cNvSpPr/>
          <p:nvPr/>
        </p:nvSpPr>
        <p:spPr>
          <a:xfrm>
            <a:off x="5845629" y="5181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6683829" y="4038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numerators and denominators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998029" y="47244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2a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150429" y="52578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u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474029" y="2209800"/>
            <a:ext cx="990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474029" y="5943600"/>
            <a:ext cx="1371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6683829" y="58674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way it is usually written!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6074229" y="6096000"/>
            <a:ext cx="685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40829" y="3685032"/>
                <a:ext cx="917880" cy="5128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𝑎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0829" y="3685032"/>
                <a:ext cx="917880" cy="51289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9876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 animBg="1"/>
      <p:bldP spid="30" grpId="0" animBg="1"/>
      <p:bldP spid="31" grpId="0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8150" y="2435407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2435407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8150" y="2892607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50" y="2892607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3182" y="3578407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182" y="3578407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29150" y="1140007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140007"/>
                <a:ext cx="1407052" cy="54482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629150" y="1825807"/>
                <a:ext cx="185666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𝑎𝑡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1825807"/>
                <a:ext cx="1856662" cy="5448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629150" y="2435407"/>
                <a:ext cx="1635897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𝑎𝑡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2435407"/>
                <a:ext cx="1635897" cy="6455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629150" y="3121207"/>
                <a:ext cx="1670073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GB" sz="16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600" b="0" i="1" smtClean="0">
                              <a:latin typeface="Cambria Math"/>
                            </a:rPr>
                            <m:t>𝑎𝑡</m:t>
                          </m:r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3121207"/>
                <a:ext cx="1670073" cy="64556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629150" y="3883207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50" y="3883207"/>
                <a:ext cx="1553182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6381750" y="1444807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6686550" y="1673407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‘v’ with ‘u + at’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14350" y="2511607"/>
            <a:ext cx="10668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5543550" y="1140007"/>
            <a:ext cx="204216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5543550" y="1825807"/>
            <a:ext cx="609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6381750" y="2130607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381750" y="2740207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19"/>
          <p:cNvSpPr/>
          <p:nvPr/>
        </p:nvSpPr>
        <p:spPr>
          <a:xfrm>
            <a:off x="6381750" y="3426007"/>
            <a:ext cx="304800" cy="762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6610350" y="22068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terms on the numerator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86550" y="28164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the numerator by 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534150" y="35784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705350" y="3883207"/>
            <a:ext cx="13716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1574" y="4026463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74" y="4026463"/>
                <a:ext cx="1553182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61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 animBg="1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778827" y="12096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827" y="1209675"/>
                <a:ext cx="118513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21627" y="15906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627" y="1590675"/>
                <a:ext cx="118513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42251" y="22673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251" y="2267331"/>
                <a:ext cx="1553182" cy="55335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78827" y="2962275"/>
                <a:ext cx="2118657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=(</m:t>
                      </m:r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8827" y="2962275"/>
                <a:ext cx="2118657" cy="5533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51395" y="3590163"/>
                <a:ext cx="2100640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1395" y="3590163"/>
                <a:ext cx="2100640" cy="5533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745299" y="431253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5299" y="4312539"/>
                <a:ext cx="1497076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15"/>
          <p:cNvSpPr/>
          <p:nvPr/>
        </p:nvSpPr>
        <p:spPr>
          <a:xfrm>
            <a:off x="6074227" y="1362075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6302827" y="1438275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‘at’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397827" y="1666875"/>
            <a:ext cx="10668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36027" y="2428875"/>
            <a:ext cx="152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5312227" y="3114675"/>
            <a:ext cx="609600" cy="256032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6760027" y="2581275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6760027" y="3267075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Arc 22"/>
          <p:cNvSpPr/>
          <p:nvPr/>
        </p:nvSpPr>
        <p:spPr>
          <a:xfrm>
            <a:off x="6760027" y="3876675"/>
            <a:ext cx="304800" cy="762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064827" y="265747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‘u’ with ‘v - at’ from above’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12427" y="334327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out the bracket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12427" y="4105275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Group up the at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terms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4778827" y="4333875"/>
            <a:ext cx="14478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856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2" grpId="0" animBg="1"/>
      <p:bldP spid="23" grpId="0" animBg="1"/>
      <p:bldP spid="24" grpId="0"/>
      <p:bldP spid="25" grpId="0"/>
      <p:bldP spid="26" grpId="0"/>
      <p:bldP spid="2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33800" y="15240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line from A to B with constant acceleration 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The velocity of the particle at A is 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the direction AB. The velocity at B is 18ms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the same direction. Find the distance from A to B.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800600" y="30480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>
            <a:spLocks noChangeAspect="1"/>
          </p:cNvSpPr>
          <p:nvPr/>
        </p:nvSpPr>
        <p:spPr>
          <a:xfrm>
            <a:off x="4724400" y="27432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572000" y="23622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4648200" y="26670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>
            <a:spLocks noChangeAspect="1"/>
          </p:cNvSpPr>
          <p:nvPr/>
        </p:nvSpPr>
        <p:spPr>
          <a:xfrm>
            <a:off x="6629400" y="27432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6477000" y="2362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553200" y="26670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724400" y="30480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14" name="TextBox 13"/>
          <p:cNvSpPr txBox="1"/>
          <p:nvPr/>
        </p:nvSpPr>
        <p:spPr>
          <a:xfrm flipH="1">
            <a:off x="6553200" y="30480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910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429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006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429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248400" y="3429000"/>
                <a:ext cx="6622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8400" y="3429000"/>
                <a:ext cx="66229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934200" y="34290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429000"/>
                <a:ext cx="5595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3429000"/>
                <a:ext cx="7609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429000"/>
                <a:ext cx="76097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7543800" y="32766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992880" y="417576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2880" y="4175760"/>
                <a:ext cx="1507207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4267200" y="34290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4876800" y="34290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562600" y="34290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324600" y="34290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77056" y="4584192"/>
                <a:ext cx="177208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18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3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(5)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4584192"/>
                <a:ext cx="1772088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77056" y="5041392"/>
                <a:ext cx="15258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324=9</m:t>
                      </m:r>
                      <m:r>
                        <a:rPr lang="en-GB" sz="1600" i="1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10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5041392"/>
                <a:ext cx="152580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77056" y="5422392"/>
                <a:ext cx="116692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315=10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056" y="5422392"/>
                <a:ext cx="116692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57600" y="5849112"/>
                <a:ext cx="11560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31.5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849112"/>
                <a:ext cx="115602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562600" y="4343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91200" y="44196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u and a</a:t>
            </a:r>
          </a:p>
        </p:txBody>
      </p:sp>
      <p:sp>
        <p:nvSpPr>
          <p:cNvPr id="33" name="Arc 32"/>
          <p:cNvSpPr/>
          <p:nvPr/>
        </p:nvSpPr>
        <p:spPr>
          <a:xfrm>
            <a:off x="55626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Arc 33"/>
          <p:cNvSpPr/>
          <p:nvPr/>
        </p:nvSpPr>
        <p:spPr>
          <a:xfrm>
            <a:off x="5257800" y="5257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4953000" y="5638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867400" y="4876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out terms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486400" y="5334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81600" y="57150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543800" y="41148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using v, u and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3975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 animBg="1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495800" y="3505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>
            <a:spLocks noChangeAspect="1"/>
          </p:cNvSpPr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267200" y="28194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43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248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672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248400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6962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6200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620000" y="396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blipFill>
                <a:blip r:embed="rId7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33800" y="4724400"/>
                <a:ext cx="1967718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20=(13)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(−4)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724400"/>
                <a:ext cx="1967718" cy="495649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733800" y="5257800"/>
                <a:ext cx="140878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20=13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257800"/>
                <a:ext cx="140878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819400" y="5638800"/>
                <a:ext cx="17225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+20=0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638800"/>
                <a:ext cx="172258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2819400" y="6019800"/>
                <a:ext cx="17302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(</m:t>
                      </m:r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−5)(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−4)=0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6019800"/>
                <a:ext cx="1730282" cy="307777"/>
              </a:xfrm>
              <a:prstGeom prst="rect">
                <a:avLst/>
              </a:prstGeom>
              <a:blipFill>
                <a:blip r:embed="rId1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3124200" y="6400800"/>
                <a:ext cx="11343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=2.5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6400800"/>
                <a:ext cx="1134349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>
            <a:off x="5562600" y="44196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791200" y="4495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29" name="Arc 28"/>
          <p:cNvSpPr/>
          <p:nvPr/>
        </p:nvSpPr>
        <p:spPr>
          <a:xfrm>
            <a:off x="5562600" y="5029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>
            <a:off x="5029200" y="5410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Arc 30"/>
          <p:cNvSpPr/>
          <p:nvPr/>
        </p:nvSpPr>
        <p:spPr>
          <a:xfrm>
            <a:off x="4495800" y="5791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91200" y="51054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 terms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334000" y="54864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and set equal to 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00600" y="5867400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 (or use the quadratic formula…)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28600" y="5486400"/>
            <a:ext cx="2438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have 2 answers. As the acceleration is negative, the particle passes through A, then changes direction and passes through it again!</a:t>
            </a:r>
          </a:p>
        </p:txBody>
      </p:sp>
      <p:cxnSp>
        <p:nvCxnSpPr>
          <p:cNvPr id="36" name="Straight Arrow Connector 35"/>
          <p:cNvCxnSpPr>
            <a:endCxn id="26" idx="1"/>
          </p:cNvCxnSpPr>
          <p:nvPr/>
        </p:nvCxnSpPr>
        <p:spPr>
          <a:xfrm>
            <a:off x="2514600" y="6400800"/>
            <a:ext cx="609600" cy="1538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553200" y="37338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3886200" y="3733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4572000" y="3733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791200" y="37338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3768749" y="1512719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times when the particle passes through A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particle is beyond A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return to O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073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/>
      <p:bldP spid="35" grpId="0"/>
      <p:bldP spid="37" grpId="0" animBg="1"/>
      <p:bldP spid="38" grpId="0" animBg="1"/>
      <p:bldP spid="39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3768749" y="1514475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times when the particle passes through A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2.5 and 4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particle is beyond A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return to O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4495800" y="3505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>
            <a:spLocks noChangeAspect="1"/>
          </p:cNvSpPr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4267200" y="28194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4343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 38"/>
          <p:cNvSpPr>
            <a:spLocks noChangeAspect="1"/>
          </p:cNvSpPr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6248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42672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42" name="TextBox 41"/>
          <p:cNvSpPr txBox="1"/>
          <p:nvPr/>
        </p:nvSpPr>
        <p:spPr>
          <a:xfrm flipH="1">
            <a:off x="6248400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76962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6200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620000" y="396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038600" y="4191000"/>
            <a:ext cx="2971800" cy="64633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particle passes through A at 2.5 seconds and 4 seconds, so it was beyond A for 1.5 seconds…</a:t>
            </a:r>
          </a:p>
        </p:txBody>
      </p:sp>
    </p:spTree>
    <p:extLst>
      <p:ext uri="{BB962C8B-B14F-4D97-AF65-F5344CB8AC3E}">
        <p14:creationId xmlns:p14="http://schemas.microsoft.com/office/powerpoint/2010/main" val="2871510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67574" y="1515403"/>
            <a:ext cx="548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moving in a straight horizontal line with constant deceleration 4ms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0 the particle passes through a point O with speed 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, travelling to a point A where OA = 20m.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times when the particle passes through A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2.5 and 4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particle is beyond A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1.5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return to O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495800" y="3505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4419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4267200" y="28194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13ms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343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6324600" y="3200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248400" y="3124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267200" y="35052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8" name="TextBox 17"/>
          <p:cNvSpPr txBox="1"/>
          <p:nvPr/>
        </p:nvSpPr>
        <p:spPr>
          <a:xfrm flipH="1">
            <a:off x="6248400" y="3505200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733800"/>
                <a:ext cx="74494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37338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3733800"/>
                <a:ext cx="796949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7338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7338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696200" y="27432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620000" y="3200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with the information given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20000" y="3962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particle returns to O when s =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886200" y="3733800"/>
                <a:ext cx="645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733800"/>
                <a:ext cx="645561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1334531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10000" y="4724400"/>
                <a:ext cx="173900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0=(13)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+(−2)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724400"/>
                <a:ext cx="1739002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10000" y="5105400"/>
                <a:ext cx="13093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105400"/>
                <a:ext cx="1309397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163824" y="5468112"/>
                <a:ext cx="130939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−13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3824" y="5468112"/>
                <a:ext cx="1309397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115056" y="5888736"/>
                <a:ext cx="136838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−13)=0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5056" y="5888736"/>
                <a:ext cx="1368388" cy="307777"/>
              </a:xfrm>
              <a:prstGeom prst="rect">
                <a:avLst/>
              </a:prstGeom>
              <a:blipFill>
                <a:blip r:embed="rId1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Arc 32"/>
          <p:cNvSpPr/>
          <p:nvPr/>
        </p:nvSpPr>
        <p:spPr>
          <a:xfrm>
            <a:off x="5486400" y="4495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5791200" y="45720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35" name="Arc 34"/>
          <p:cNvSpPr/>
          <p:nvPr/>
        </p:nvSpPr>
        <p:spPr>
          <a:xfrm>
            <a:off x="5486400" y="4876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4953000" y="5257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>
            <a:off x="4495800" y="5638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200400" y="6324600"/>
                <a:ext cx="11343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6.5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6324600"/>
                <a:ext cx="1134349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5715000" y="4953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257800" y="5334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800600" y="5715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228600" y="5486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particle is at O when t = 0 seconds (to begin with) and is at O again when t = 6.5 seconds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590800" y="6324600"/>
            <a:ext cx="609600" cy="153889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228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 animBg="1"/>
      <p:bldP spid="34" grpId="0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more formulae that can be derived from </a:t>
            </a:r>
            <a:r>
              <a:rPr lang="en-US" sz="1600" b="1" dirty="0" err="1">
                <a:latin typeface="Comic Sans MS" panose="030F0702030302020204" pitchFamily="66" charset="0"/>
              </a:rPr>
              <a:t>suvat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428875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2886075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459" y="3571875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851" y="4019931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7" y="4739259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3773010" y="1514831"/>
            <a:ext cx="525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travelling along the x-axis with constant deceleration 2.5ms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At time t = O, the particle passes through the origin, moving in the positive direction with speed 15ms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Calculate the distance travelled by the particle by the time it returns to the origin.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4191000" y="3280825"/>
            <a:ext cx="22098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886200" y="2366425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91000" y="2671225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62400" y="3280825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6172200" y="3280825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X</a:t>
            </a:r>
          </a:p>
        </p:txBody>
      </p:sp>
      <p:cxnSp>
        <p:nvCxnSpPr>
          <p:cNvPr id="16" name="Straight Arrow Connector 15"/>
          <p:cNvCxnSpPr>
            <a:endCxn id="19" idx="0"/>
          </p:cNvCxnSpPr>
          <p:nvPr/>
        </p:nvCxnSpPr>
        <p:spPr>
          <a:xfrm>
            <a:off x="5105400" y="2671225"/>
            <a:ext cx="11049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191000" y="3052225"/>
            <a:ext cx="9906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9" idx="2"/>
          </p:cNvCxnSpPr>
          <p:nvPr/>
        </p:nvCxnSpPr>
        <p:spPr>
          <a:xfrm flipV="1">
            <a:off x="5029200" y="3047979"/>
            <a:ext cx="1178275" cy="4248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18"/>
          <p:cNvSpPr/>
          <p:nvPr/>
        </p:nvSpPr>
        <p:spPr>
          <a:xfrm>
            <a:off x="6019800" y="2671225"/>
            <a:ext cx="381000" cy="37677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315200" y="25146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934200" y="2971800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total distance travelled will be double the distance the particle reaches from O (point X)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At X, the velocity is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657600" y="3581400"/>
                <a:ext cx="571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581400"/>
                <a:ext cx="57163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43400" y="35814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5814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38800" y="35814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=−2.5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581400"/>
                <a:ext cx="93320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477000" y="3581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5814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29200" y="35814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581400"/>
                <a:ext cx="6615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657600" y="41148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114800"/>
                <a:ext cx="1507207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57600" y="4495800"/>
                <a:ext cx="20814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15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(−2.5)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95800"/>
                <a:ext cx="2081467" cy="338554"/>
              </a:xfrm>
              <a:prstGeom prst="rect">
                <a:avLst/>
              </a:prstGeom>
              <a:blipFill>
                <a:blip r:embed="rId13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61232" y="4922520"/>
                <a:ext cx="141199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0=</m:t>
                      </m:r>
                      <m:r>
                        <a:rPr lang="en-GB" sz="1600" i="1" smtClean="0">
                          <a:latin typeface="Cambria Math"/>
                        </a:rPr>
                        <m:t>2</m:t>
                      </m:r>
                      <m:r>
                        <a:rPr lang="en-GB" sz="1600" b="0" i="1" smtClean="0">
                          <a:latin typeface="Cambria Math"/>
                        </a:rPr>
                        <m:t>25−5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232" y="4922520"/>
                <a:ext cx="1411990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666744" y="5352288"/>
                <a:ext cx="105310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5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=225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744" y="5352288"/>
                <a:ext cx="1053109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764280" y="5797296"/>
                <a:ext cx="1000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=45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280" y="5797296"/>
                <a:ext cx="1000530" cy="3385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1"/>
          <p:cNvSpPr/>
          <p:nvPr/>
        </p:nvSpPr>
        <p:spPr>
          <a:xfrm>
            <a:off x="5638800" y="4267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5867400" y="4191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u and a</a:t>
            </a:r>
          </a:p>
        </p:txBody>
      </p:sp>
      <p:sp>
        <p:nvSpPr>
          <p:cNvPr id="34" name="Arc 33"/>
          <p:cNvSpPr/>
          <p:nvPr/>
        </p:nvSpPr>
        <p:spPr>
          <a:xfrm>
            <a:off x="5638800" y="4648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Arc 34"/>
          <p:cNvSpPr/>
          <p:nvPr/>
        </p:nvSpPr>
        <p:spPr>
          <a:xfrm>
            <a:off x="5029200" y="5105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Arc 35"/>
          <p:cNvSpPr/>
          <p:nvPr/>
        </p:nvSpPr>
        <p:spPr>
          <a:xfrm>
            <a:off x="5029200" y="5562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867400" y="47244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334000" y="5181600"/>
            <a:ext cx="762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5s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34000" y="5638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5</a:t>
            </a:r>
          </a:p>
        </p:txBody>
      </p:sp>
      <p:sp>
        <p:nvSpPr>
          <p:cNvPr id="40" name="Arc 39"/>
          <p:cNvSpPr/>
          <p:nvPr/>
        </p:nvSpPr>
        <p:spPr>
          <a:xfrm>
            <a:off x="5029200" y="6019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246120" y="6239256"/>
                <a:ext cx="154247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𝑇𝑜𝑡𝑎𝑙</m:t>
                      </m:r>
                      <m:r>
                        <a:rPr lang="en-GB" sz="1600" b="0" i="1" smtClean="0">
                          <a:latin typeface="Cambria Math"/>
                        </a:rPr>
                        <m:t> 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=90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120" y="6239256"/>
                <a:ext cx="1542474" cy="33855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334000" y="5943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45m is the distance from O to X. Double it for the total distance travelled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733800" y="3581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4419600" y="3581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105400" y="3581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715000" y="35814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7239000" y="42672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using u, v and a</a:t>
            </a:r>
          </a:p>
        </p:txBody>
      </p:sp>
    </p:spTree>
    <p:extLst>
      <p:ext uri="{BB962C8B-B14F-4D97-AF65-F5344CB8AC3E}">
        <p14:creationId xmlns:p14="http://schemas.microsoft.com/office/powerpoint/2010/main" val="355803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15" grpId="0"/>
      <p:bldP spid="19" grpId="0" animBg="1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 animBg="1"/>
      <p:bldP spid="41" grpId="0"/>
      <p:bldP spid="42" grpId="0"/>
      <p:bldP spid="43" grpId="0" animBg="1"/>
      <p:bldP spid="44" grpId="0" animBg="1"/>
      <p:bldP spid="45" grpId="0" animBg="1"/>
      <p:bldP spid="4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9E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58194" y="1654629"/>
                <a:ext cx="2973057" cy="5391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𝐴𝑐𝑐𝑒𝑙𝑒𝑟𝑎𝑡𝑖𝑜𝑛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𝑣𝑒𝑙𝑜𝑐𝑖𝑡𝑦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𝑐h𝑎𝑛𝑔𝑒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𝑖𝑛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𝑡𝑖𝑚𝑒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4" y="1654629"/>
                <a:ext cx="2973057" cy="539122"/>
              </a:xfrm>
              <a:prstGeom prst="rect">
                <a:avLst/>
              </a:prstGeom>
              <a:blipFill>
                <a:blip r:embed="rId2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972594" y="2264229"/>
                <a:ext cx="987514" cy="4617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2594" y="2264229"/>
                <a:ext cx="987514" cy="4617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896394" y="2873829"/>
                <a:ext cx="105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6394" y="2873829"/>
                <a:ext cx="1058047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91594" y="3407229"/>
                <a:ext cx="105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594" y="3407229"/>
                <a:ext cx="1058047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277394" y="3864429"/>
                <a:ext cx="10580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GB" sz="14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7394" y="3864429"/>
                <a:ext cx="1058047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/>
          <p:cNvSpPr/>
          <p:nvPr/>
        </p:nvSpPr>
        <p:spPr>
          <a:xfrm>
            <a:off x="6801394" y="19594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Arc 10"/>
          <p:cNvSpPr/>
          <p:nvPr/>
        </p:nvSpPr>
        <p:spPr>
          <a:xfrm>
            <a:off x="5886994" y="24928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11"/>
          <p:cNvSpPr/>
          <p:nvPr/>
        </p:nvSpPr>
        <p:spPr>
          <a:xfrm>
            <a:off x="5886994" y="30262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7026946" y="1730829"/>
            <a:ext cx="1905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with the appropriate letters.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Change in velocity = final velocity – initial velocity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594" y="2645229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Multiply by 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15594" y="3178629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u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53594" y="3864429"/>
            <a:ext cx="914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7182394" y="3788229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usual form!</a:t>
            </a:r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>
          <a:xfrm flipH="1" flipV="1">
            <a:off x="6496594" y="4016829"/>
            <a:ext cx="685800" cy="22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058194" y="4626429"/>
                <a:ext cx="362721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𝐷𝑖𝑠𝑡𝑎𝑛𝑐𝑒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𝑚𝑜𝑣𝑒𝑑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𝐴𝑣𝑒𝑟𝑎𝑔𝑒</m:t>
                      </m:r>
                      <m:r>
                        <a:rPr lang="en-GB" sz="1400" b="0" i="1" smtClean="0">
                          <a:latin typeface="Cambria Math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𝑠𝑝𝑒𝑒𝑑</m:t>
                      </m:r>
                      <m:r>
                        <a:rPr lang="en-GB" sz="1400" b="0" i="1" smtClean="0">
                          <a:latin typeface="Cambria Math"/>
                        </a:rPr>
                        <m:t> ×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𝑡𝑖𝑚𝑒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8194" y="4626429"/>
                <a:ext cx="3627211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353594" y="5083629"/>
                <a:ext cx="1253100" cy="4882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594" y="5083629"/>
                <a:ext cx="1253100" cy="4882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5429794" y="5083629"/>
            <a:ext cx="1143000" cy="5334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487194" y="4778829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7791994" y="4626429"/>
            <a:ext cx="106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with the appropriate letters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081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 animBg="1"/>
      <p:bldP spid="11" grpId="0" animBg="1"/>
      <p:bldP spid="12" grpId="0" animBg="1"/>
      <p:bldP spid="14" grpId="0"/>
      <p:bldP spid="15" grpId="0"/>
      <p:bldP spid="16" grpId="0" animBg="1"/>
      <p:bldP spid="17" grpId="0"/>
      <p:bldP spid="19" grpId="0"/>
      <p:bldP spid="20" grpId="0"/>
      <p:bldP spid="21" grpId="0" animBg="1"/>
      <p:bldP spid="22" grpId="0" animBg="1"/>
      <p:bldP spid="23" grpId="0"/>
      <p:bldP spid="24" grpId="0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490651"/>
            <a:ext cx="8686800" cy="39980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Gravity causes objects to fall to the earth! (as you probably already know!)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acceleration caused by gravity is constant (if you ignore air resistance)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This means the acceleration will be the same, regardless of the size of the object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On Earth, the acceleration due to gravity is 9.8ms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-2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, correct to 2 significant figures.</a:t>
            </a:r>
          </a:p>
          <a:p>
            <a:pPr algn="ctr">
              <a:buFont typeface="Wingdings"/>
              <a:buChar char="à"/>
            </a:pPr>
            <a:endParaRPr lang="en-GB" sz="1400" baseline="300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solving problems involving vertical motion you must carefully consider the direction. As gravity acts in a downwards direction:</a:t>
            </a:r>
          </a:p>
          <a:p>
            <a:pPr algn="ctr">
              <a:buFontTx/>
              <a:buChar char="-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An object thrown downwards will have an acceleration of 9.8ms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-2</a:t>
            </a:r>
          </a:p>
          <a:p>
            <a:pPr algn="ctr">
              <a:buFontTx/>
              <a:buChar char="-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An object thrown upwards will have an acceleration of -9.8ms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-2</a:t>
            </a: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Tx/>
              <a:buChar char="-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‘time of flight’ is the length of time an object spends in the air. The speed of projection is another name for the object’s initial speed (u)</a:t>
            </a:r>
          </a:p>
        </p:txBody>
      </p:sp>
    </p:spTree>
    <p:extLst>
      <p:ext uri="{BB962C8B-B14F-4D97-AF65-F5344CB8AC3E}">
        <p14:creationId xmlns:p14="http://schemas.microsoft.com/office/powerpoint/2010/main" val="37160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vertically upwards from a point O with a speed of 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greatest height reached by the ball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ball is in the air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4343400" y="3962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784146" y="39120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267200" y="3810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4343400" y="2514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267200" y="2438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3818611" y="2505989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05400" y="2438400"/>
                <a:ext cx="571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438400"/>
                <a:ext cx="57163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05400" y="32004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6615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8580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0" y="2819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At its highest point, the velocity of the ball is 0ms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19800" y="342900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ball has been projected upwards, gravity is acting in the opposite direction and hence the acceleration is negative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81600" y="2438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181600" y="2819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181600" y="3200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181600" y="35814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62400" y="5029200"/>
                <a:ext cx="20814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(−9.8)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2081467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62400" y="4572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572000"/>
                <a:ext cx="150720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5486400"/>
                <a:ext cx="16812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0=</m:t>
                      </m:r>
                      <m:r>
                        <a:rPr lang="en-GB" sz="1600" i="1" smtClean="0">
                          <a:latin typeface="Cambria Math"/>
                        </a:rPr>
                        <m:t>1</m:t>
                      </m:r>
                      <m:r>
                        <a:rPr lang="en-GB" sz="1600" b="0" i="1" smtClean="0">
                          <a:latin typeface="Cambria Math"/>
                        </a:rPr>
                        <m:t>44−19.6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168129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57600" y="5943600"/>
                <a:ext cx="13224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19.6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=144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43600"/>
                <a:ext cx="1322413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600" y="6324600"/>
                <a:ext cx="15836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=7.3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</a:rPr>
                        <m:t>𝑠𝑓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324600"/>
                <a:ext cx="1583639" cy="338554"/>
              </a:xfrm>
              <a:prstGeom prst="rect">
                <a:avLst/>
              </a:prstGeom>
              <a:blipFill rotWithShape="1">
                <a:blip r:embed="rId1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943600" y="47244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248400" y="4876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u and a</a:t>
            </a:r>
          </a:p>
        </p:txBody>
      </p:sp>
      <p:sp>
        <p:nvSpPr>
          <p:cNvPr id="37" name="Arc 36"/>
          <p:cNvSpPr/>
          <p:nvPr/>
        </p:nvSpPr>
        <p:spPr>
          <a:xfrm>
            <a:off x="5943600" y="5257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943600" y="56388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5943600" y="6172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172200" y="533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48400" y="5791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19.6s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48400" y="6172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and round to 2sf (since gravity has been given to 2sf)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72200" y="43434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using u, v and a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1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vertically upwards from a point O with a speed of 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greatest height reached by the ball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7.4m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ball is in the air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4343400" y="3962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784146" y="39120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267200" y="3810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4343400" y="2514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267200" y="2438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3818611" y="2505989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8580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800" y="2819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For the total time the ball is in the air, the displacement (s) will be 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181600" y="3962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181600" y="2438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181600" y="2819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181600" y="35814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05400" y="2438400"/>
                <a:ext cx="645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438400"/>
                <a:ext cx="6455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2004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6400800" y="3581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Also, we will not know v (yet!) when the ball strikes the ground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72200" y="43434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86200" y="46482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1334531" cy="495649"/>
              </a:xfrm>
              <a:prstGeom prst="rect">
                <a:avLst/>
              </a:prstGeom>
              <a:blipFill>
                <a:blip r:embed="rId1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5257800"/>
                <a:ext cx="14456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0=12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57800"/>
                <a:ext cx="144565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6200" y="5715000"/>
                <a:ext cx="15046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(12−4.9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15000"/>
                <a:ext cx="1504643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6172200"/>
                <a:ext cx="22958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2.4 </m:t>
                      </m:r>
                      <m:r>
                        <a:rPr lang="en-GB" sz="1400" b="0" i="1" smtClean="0">
                          <a:latin typeface="Cambria Math"/>
                        </a:rPr>
                        <m:t>𝑠𝑒𝑐𝑜𝑛𝑑𝑠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172200"/>
                <a:ext cx="2295821" cy="307777"/>
              </a:xfrm>
              <a:prstGeom prst="rect">
                <a:avLst/>
              </a:prstGeom>
              <a:blipFill>
                <a:blip r:embed="rId1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334000" y="49530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638800" y="5029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37" name="Arc 36"/>
          <p:cNvSpPr/>
          <p:nvPr/>
        </p:nvSpPr>
        <p:spPr>
          <a:xfrm>
            <a:off x="5334000" y="5410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943600" y="5867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562600" y="5486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48400" y="5867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Choose the appropriate answer!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57600" y="6477000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the ball will be in the air for 2.4 seconds</a:t>
            </a:r>
          </a:p>
        </p:txBody>
      </p:sp>
    </p:spTree>
    <p:extLst>
      <p:ext uri="{BB962C8B-B14F-4D97-AF65-F5344CB8AC3E}">
        <p14:creationId xmlns:p14="http://schemas.microsoft.com/office/powerpoint/2010/main" val="122951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book falls off the top shelf of a bookcase. The shelf is 1.4m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it takes the book to reach the floor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with which the book strikes the floor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76800" y="2438400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648200" y="25146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5400000">
            <a:off x="4733010" y="242979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419600" y="26670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196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196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6482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0104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267200" y="2667000"/>
            <a:ext cx="0" cy="1447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3923665" y="3239135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1.4m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29400" y="2743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book’s initial speed will be 0 as it has not been projected to begin with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4600" y="3429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book’s initial movement is downwards, we take the acceleration due to gravity as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38800" y="24384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638800" y="2819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38800" y="35814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638800" y="3962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629400" y="4267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44196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334531" cy="495649"/>
              </a:xfrm>
              <a:prstGeom prst="rect">
                <a:avLst/>
              </a:prstGeom>
              <a:blipFill>
                <a:blip r:embed="rId1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3800" y="4876800"/>
                <a:ext cx="190680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1.4=(0)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(9.8)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876800"/>
                <a:ext cx="1906804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33800" y="5410200"/>
                <a:ext cx="10938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1.4=4.9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410200"/>
                <a:ext cx="109382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33800" y="5715000"/>
                <a:ext cx="85818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1.4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4.9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715000"/>
                <a:ext cx="858184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6324600"/>
                <a:ext cx="14310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=0.53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324600"/>
                <a:ext cx="1431033" cy="307777"/>
              </a:xfrm>
              <a:prstGeom prst="rect">
                <a:avLst/>
              </a:prstGeom>
              <a:blipFill>
                <a:blip r:embed="rId1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486400" y="4724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791200" y="48006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1" name="Arc 40"/>
          <p:cNvSpPr/>
          <p:nvPr/>
        </p:nvSpPr>
        <p:spPr>
          <a:xfrm>
            <a:off x="5486400" y="5181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4724400" y="5562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105400" y="6019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715000" y="52578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53000" y="5638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4.9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10200" y="6019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positive square root</a:t>
            </a:r>
          </a:p>
        </p:txBody>
      </p:sp>
    </p:spTree>
    <p:extLst>
      <p:ext uri="{BB962C8B-B14F-4D97-AF65-F5344CB8AC3E}">
        <p14:creationId xmlns:p14="http://schemas.microsoft.com/office/powerpoint/2010/main" val="411685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book falls off the top shelf of a bookcase. The shelf is 1.4m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it takes the book to reach the floor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0.53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with which the book strikes the floor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76800" y="2438400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648200" y="25146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5400000">
            <a:off x="4733010" y="242979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419600" y="26670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196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196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6482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0104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267200" y="2667000"/>
            <a:ext cx="0" cy="1447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3923665" y="3239135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1.4m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29400" y="2743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book’s initial speed will be 0 as it has not been projected to begin with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4600" y="3429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book’s initial movement is downwards, we take the acceleration due to gravity as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38800" y="35814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638800" y="3200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38800" y="2819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638800" y="2438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629400" y="4267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v, using s, u and a…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62400" y="4572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572000"/>
                <a:ext cx="134036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62400" y="5029200"/>
                <a:ext cx="19729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(9.8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×1.4)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1972976" cy="307777"/>
              </a:xfrm>
              <a:prstGeom prst="rect">
                <a:avLst/>
              </a:prstGeom>
              <a:blipFill>
                <a:blip r:embed="rId1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5486400"/>
                <a:ext cx="10846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7.44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86400"/>
                <a:ext cx="108465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5943600"/>
                <a:ext cx="1695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=5.2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943600"/>
                <a:ext cx="1695721" cy="307777"/>
              </a:xfrm>
              <a:prstGeom prst="rect">
                <a:avLst/>
              </a:prstGeom>
              <a:blipFill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715000" y="4724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943600" y="4724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0" name="Arc 39"/>
          <p:cNvSpPr/>
          <p:nvPr/>
        </p:nvSpPr>
        <p:spPr>
          <a:xfrm>
            <a:off x="5715000" y="5181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5715000" y="5638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943600" y="5257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43600" y="5638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positive square root</a:t>
            </a:r>
          </a:p>
        </p:txBody>
      </p:sp>
    </p:spTree>
    <p:extLst>
      <p:ext uri="{BB962C8B-B14F-4D97-AF65-F5344CB8AC3E}">
        <p14:creationId xmlns:p14="http://schemas.microsoft.com/office/powerpoint/2010/main" val="275297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/>
      <p:bldP spid="4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upwards from a point X which is 7m above the ground, with initial speed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time of flight of the ball.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191000" y="3810000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>
            <a:off x="3959779" y="3273973"/>
            <a:ext cx="6148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24308" y="2670942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95800" y="2966546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28866" y="2694194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62003" y="2215010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191000" y="34290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86200" y="3505200"/>
            <a:ext cx="0" cy="34747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3784146" y="33786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3520167" y="3566434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126224" y="2057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40424" y="2362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ball’s flight will last until it hits the ground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want the ball to be 7m lower than it starts (in the negative direction)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s = -7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40424" y="3581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is projected upwards, so the acceleration due to gravity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86400" y="2133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86400" y="2514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86400" y="3276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86400" y="3657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33800" y="41910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191000"/>
                <a:ext cx="1172244" cy="438005"/>
              </a:xfrm>
              <a:prstGeom prst="rect">
                <a:avLst/>
              </a:prstGeom>
              <a:blipFill>
                <a:blip r:embed="rId12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33800" y="4648200"/>
                <a:ext cx="186583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−7=(21)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(−9.8)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648200"/>
                <a:ext cx="1865832" cy="438005"/>
              </a:xfrm>
              <a:prstGeom prst="rect">
                <a:avLst/>
              </a:prstGeom>
              <a:blipFill>
                <a:blip r:embed="rId13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3800" y="5181600"/>
                <a:ext cx="13833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−7=21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181600"/>
                <a:ext cx="1383327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95600" y="5562600"/>
                <a:ext cx="15366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−7=0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1536638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971800" y="59436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943600"/>
                <a:ext cx="71160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81400" y="59436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=−21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943600"/>
                <a:ext cx="792974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67200" y="5943600"/>
                <a:ext cx="6966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943600"/>
                <a:ext cx="696666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486400" y="4419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973824" y="4343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91200" y="4419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3" name="Arc 42"/>
          <p:cNvSpPr/>
          <p:nvPr/>
        </p:nvSpPr>
        <p:spPr>
          <a:xfrm>
            <a:off x="5486400" y="4876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791200" y="4953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Arc 44"/>
          <p:cNvSpPr/>
          <p:nvPr/>
        </p:nvSpPr>
        <p:spPr>
          <a:xfrm>
            <a:off x="4953000" y="5334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257800" y="54102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and set equal to 0</a:t>
            </a:r>
          </a:p>
        </p:txBody>
      </p:sp>
      <p:sp>
        <p:nvSpPr>
          <p:cNvPr id="47" name="Arc 46"/>
          <p:cNvSpPr/>
          <p:nvPr/>
        </p:nvSpPr>
        <p:spPr>
          <a:xfrm>
            <a:off x="4953000" y="5715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257800" y="57150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will need the quadratic formula here, so write down  a, b and c…</a:t>
            </a:r>
          </a:p>
        </p:txBody>
      </p:sp>
    </p:spTree>
    <p:extLst>
      <p:ext uri="{BB962C8B-B14F-4D97-AF65-F5344CB8AC3E}">
        <p14:creationId xmlns:p14="http://schemas.microsoft.com/office/powerpoint/2010/main" val="194341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upwards from a point X which is 7m above the ground, with initial speed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time of flight of the ball.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191000" y="3810000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>
            <a:off x="3959779" y="3273973"/>
            <a:ext cx="6148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24308" y="2670942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95800" y="2966546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28866" y="2694194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62003" y="2215010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191000" y="34290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86200" y="3505200"/>
            <a:ext cx="0" cy="34747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3784146" y="33786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3520167" y="3566434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126224" y="2057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40424" y="2362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ball’s flight will last until it hits the ground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want the ball to be 7m lower than it starts (in the negative direction)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s = -7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40424" y="3581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is projected upwards, so the acceleration due to gravity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86400" y="2133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86400" y="2514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86400" y="3276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86400" y="3657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10000" y="41910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71160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9600" y="41910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=−21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191000"/>
                <a:ext cx="792974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105400" y="4191000"/>
                <a:ext cx="6966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191000"/>
                <a:ext cx="696666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10000" y="4572000"/>
                <a:ext cx="1562031" cy="487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572000"/>
                <a:ext cx="1562031" cy="48750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10000" y="5105400"/>
                <a:ext cx="2887201" cy="525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−(−21)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(−21)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−(4×4.9×−7)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×4.9)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105400"/>
                <a:ext cx="2887201" cy="525400"/>
              </a:xfrm>
              <a:prstGeom prst="rect">
                <a:avLst/>
              </a:prstGeom>
              <a:blipFill>
                <a:blip r:embed="rId16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10000" y="5791200"/>
                <a:ext cx="12995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=4.6  </m:t>
                      </m:r>
                      <m:r>
                        <a:rPr lang="en-GB" sz="1200" b="0" i="1" smtClean="0">
                          <a:latin typeface="Cambria Math"/>
                        </a:rPr>
                        <m:t>𝑜𝑟</m:t>
                      </m:r>
                      <m:r>
                        <a:rPr lang="en-GB" sz="1200" b="0" i="1" smtClean="0">
                          <a:latin typeface="Cambria Math"/>
                        </a:rPr>
                        <m:t>−0.3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791200"/>
                <a:ext cx="1299523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705600" y="48768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934200" y="48768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Replace a, b and c (using brackets!)</a:t>
            </a:r>
          </a:p>
        </p:txBody>
      </p:sp>
      <p:sp>
        <p:nvSpPr>
          <p:cNvPr id="41" name="Arc 40"/>
          <p:cNvSpPr/>
          <p:nvPr/>
        </p:nvSpPr>
        <p:spPr>
          <a:xfrm>
            <a:off x="6705600" y="54102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934200" y="5334000"/>
            <a:ext cx="21153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 and be careful with any negatives in the previous step!)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6248400"/>
                <a:ext cx="17130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=4.6  </m:t>
                      </m:r>
                      <m:r>
                        <a:rPr lang="en-GB" sz="1200" b="0" i="1" smtClean="0">
                          <a:latin typeface="Cambria Math"/>
                        </a:rPr>
                        <m:t>𝑠𝑒𝑐𝑜𝑛𝑑𝑠</m:t>
                      </m:r>
                      <m:r>
                        <a:rPr lang="en-GB" sz="1200" b="0" i="1" smtClean="0">
                          <a:latin typeface="Cambria Math"/>
                        </a:rPr>
                        <m:t> (2</m:t>
                      </m:r>
                      <m:r>
                        <a:rPr lang="en-GB" sz="1200" b="0" i="1" smtClean="0">
                          <a:latin typeface="Cambria Math"/>
                        </a:rPr>
                        <m:t>𝑠𝑓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248400"/>
                <a:ext cx="1713098" cy="276999"/>
              </a:xfrm>
              <a:prstGeom prst="rect">
                <a:avLst/>
              </a:prstGeom>
              <a:blipFill>
                <a:blip r:embed="rId1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82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152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1200" i="1" dirty="0">
                <a:latin typeface="Comic Sans MS" pitchFamily="66" charset="0"/>
              </a:rPr>
              <a:t>u 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greatest height reached by the particle is 62.5m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of projection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for which the ball is 50m or more above the 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209561" y="421815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</p:cNvCxnSpPr>
          <p:nvPr/>
        </p:nvCxnSpPr>
        <p:spPr>
          <a:xfrm flipV="1">
            <a:off x="4285761" y="3379958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45405" y="3111503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14361" y="3379958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49963" y="3134755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83100" y="2655571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209561" y="4065758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21143" y="399697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Comic Sans MS" pitchFamily="66" charset="0"/>
              </a:rPr>
              <a:t>u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514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62.5m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066305" y="2648438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35368" y="2590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49568" y="2895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maximum height is 62.5m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At this point the ball’s velocity is 0ms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77000" y="3581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is projected upwards, so the acceleration due to gravity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2895600"/>
                <a:ext cx="591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59176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4000" y="2514600"/>
                <a:ext cx="8812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=62.5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88120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34000" y="32766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6615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5410200" y="2514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10200" y="2895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10200" y="3276600"/>
            <a:ext cx="542544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10200" y="3657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781800" y="4267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u, using s, v and a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77768" y="4572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768" y="4572000"/>
                <a:ext cx="134036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77768" y="4953000"/>
                <a:ext cx="22058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(−9.8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×62.5)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768" y="4953000"/>
                <a:ext cx="2205860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581400" y="5334000"/>
                <a:ext cx="13604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−1225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334000"/>
                <a:ext cx="136043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05200" y="5715000"/>
                <a:ext cx="1046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=1225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715000"/>
                <a:ext cx="1046632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81400" y="6096000"/>
                <a:ext cx="11880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6096000"/>
                <a:ext cx="118801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535168" y="4724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763768" y="47244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a and s</a:t>
            </a:r>
          </a:p>
        </p:txBody>
      </p:sp>
      <p:sp>
        <p:nvSpPr>
          <p:cNvPr id="41" name="Arc 40"/>
          <p:cNvSpPr/>
          <p:nvPr/>
        </p:nvSpPr>
        <p:spPr>
          <a:xfrm>
            <a:off x="5535168" y="5105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4800600" y="5486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4800600" y="5867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839968" y="5181600"/>
            <a:ext cx="859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05400" y="5562600"/>
            <a:ext cx="859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05400" y="59436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positive square root</a:t>
            </a:r>
          </a:p>
        </p:txBody>
      </p:sp>
    </p:spTree>
    <p:extLst>
      <p:ext uri="{BB962C8B-B14F-4D97-AF65-F5344CB8AC3E}">
        <p14:creationId xmlns:p14="http://schemas.microsoft.com/office/powerpoint/2010/main" val="120041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152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1200" i="1" dirty="0">
                <a:latin typeface="Comic Sans MS" pitchFamily="66" charset="0"/>
              </a:rPr>
              <a:t>u 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greatest height reached by the particle is 62.5m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of projection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for which the ball is 50m or more above the 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209561" y="421815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</p:cNvCxnSpPr>
          <p:nvPr/>
        </p:nvCxnSpPr>
        <p:spPr>
          <a:xfrm flipV="1">
            <a:off x="4285761" y="3379958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45405" y="3111503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14361" y="3379958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49963" y="3134755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83100" y="2655571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209561" y="4065758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21143" y="399697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Comic Sans MS" pitchFamily="66" charset="0"/>
              </a:rPr>
              <a:t>u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514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62.5m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066305" y="2648438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35368" y="2590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77000" y="2971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will pass the 50m mark twice – we need to find these two times!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410200" y="28956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410200" y="4038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410200" y="3657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10200" y="2514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4066032" y="3075432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99688" y="293217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81800" y="3657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648200" y="45720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572000"/>
                <a:ext cx="1172244" cy="4380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72000" y="5029200"/>
                <a:ext cx="183537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</a:rPr>
                        <m:t>0=(35)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(−9.8)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835374" cy="4380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2000" y="5562600"/>
                <a:ext cx="13528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50=35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62600"/>
                <a:ext cx="1352871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5943600"/>
                <a:ext cx="16215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−35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+50=0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43600"/>
                <a:ext cx="1621598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657600" y="63246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324600"/>
                <a:ext cx="71160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43400" y="63246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=−35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6324600"/>
                <a:ext cx="792974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05400" y="6324600"/>
                <a:ext cx="6662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324600"/>
                <a:ext cx="66620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3246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553200" y="48768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4" name="Arc 43"/>
          <p:cNvSpPr/>
          <p:nvPr/>
        </p:nvSpPr>
        <p:spPr>
          <a:xfrm>
            <a:off x="6324600" y="5257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791200" y="5715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5791200" y="6096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629400" y="533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019800" y="57912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Rearrange, and set equal to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19800" y="6096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will need the quadratic formula, and hence a, b and c</a:t>
            </a:r>
          </a:p>
        </p:txBody>
      </p:sp>
    </p:spTree>
    <p:extLst>
      <p:ext uri="{BB962C8B-B14F-4D97-AF65-F5344CB8AC3E}">
        <p14:creationId xmlns:p14="http://schemas.microsoft.com/office/powerpoint/2010/main" val="361697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152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1200" i="1" dirty="0">
                <a:latin typeface="Comic Sans MS" pitchFamily="66" charset="0"/>
              </a:rPr>
              <a:t>u 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greatest height reached by the particle is 62.5m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of projection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for which the ball is 50m or more above the 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209561" y="421815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</p:cNvCxnSpPr>
          <p:nvPr/>
        </p:nvCxnSpPr>
        <p:spPr>
          <a:xfrm flipV="1">
            <a:off x="4285761" y="3379958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45405" y="3111503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14361" y="3379958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49963" y="3134755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83100" y="2655571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209561" y="4065758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21143" y="399697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Comic Sans MS" pitchFamily="66" charset="0"/>
              </a:rPr>
              <a:t>u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514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62.5m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066305" y="2648438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35368" y="2590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77000" y="2971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will pass the 50m mark twice – we need to find these two times!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410200" y="28956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410200" y="4038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410200" y="3657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10200" y="2514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4066032" y="3075432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99688" y="293217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81800" y="3657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0000" y="45720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572000"/>
                <a:ext cx="71160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95800" y="45720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=−35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72000"/>
                <a:ext cx="792974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57800" y="4572000"/>
                <a:ext cx="6662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572000"/>
                <a:ext cx="66620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6858000" y="5181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these into 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10000" y="4876800"/>
                <a:ext cx="1562031" cy="487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76800"/>
                <a:ext cx="1562031" cy="48750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5334000"/>
                <a:ext cx="2856744" cy="525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−(−35)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(−35)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−(4×4.9×50)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4.9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×2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334000"/>
                <a:ext cx="2856744" cy="5254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553200" y="5181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10000" y="5943600"/>
                <a:ext cx="22325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=5.1686…  </m:t>
                      </m:r>
                      <m:r>
                        <a:rPr lang="en-GB" sz="1200" b="0" i="1" smtClean="0">
                          <a:latin typeface="Cambria Math"/>
                        </a:rPr>
                        <m:t>𝑜𝑟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=1.9742…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943600"/>
                <a:ext cx="2232599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553200" y="5638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781800" y="5638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get the two times the ball passes the 50m mark</a:t>
            </a:r>
          </a:p>
        </p:txBody>
      </p:sp>
      <p:sp>
        <p:nvSpPr>
          <p:cNvPr id="45" name="Arc 44"/>
          <p:cNvSpPr/>
          <p:nvPr/>
        </p:nvSpPr>
        <p:spPr>
          <a:xfrm>
            <a:off x="6553200" y="60960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629400" y="6096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difference between these times!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10000" y="6324600"/>
                <a:ext cx="11680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=3.2</m:t>
                      </m:r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 (2</m:t>
                      </m:r>
                      <m:r>
                        <a:rPr lang="en-GB" sz="1200" b="0" i="1" smtClean="0">
                          <a:latin typeface="Cambria Math"/>
                        </a:rPr>
                        <m:t>𝑠𝑓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24600"/>
                <a:ext cx="1168077" cy="276999"/>
              </a:xfrm>
              <a:prstGeom prst="rect">
                <a:avLst/>
              </a:prstGeom>
              <a:blipFill>
                <a:blip r:embed="rId1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73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4" name="Flowchart: Manual Input 26"/>
          <p:cNvSpPr/>
          <p:nvPr/>
        </p:nvSpPr>
        <p:spPr>
          <a:xfrm>
            <a:off x="3429000" y="4026253"/>
            <a:ext cx="2746248" cy="190500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0 w 10033"/>
              <a:gd name="connsiteY0" fmla="*/ 4400 h 10000"/>
              <a:gd name="connsiteX1" fmla="*/ 10033 w 10033"/>
              <a:gd name="connsiteY1" fmla="*/ 0 h 10000"/>
              <a:gd name="connsiteX2" fmla="*/ 10033 w 10033"/>
              <a:gd name="connsiteY2" fmla="*/ 10000 h 10000"/>
              <a:gd name="connsiteX3" fmla="*/ 33 w 10033"/>
              <a:gd name="connsiteY3" fmla="*/ 10000 h 10000"/>
              <a:gd name="connsiteX4" fmla="*/ 0 w 10033"/>
              <a:gd name="connsiteY4" fmla="*/ 4400 h 10000"/>
              <a:gd name="connsiteX0" fmla="*/ 4 w 10004"/>
              <a:gd name="connsiteY0" fmla="*/ 4448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448 h 10000"/>
              <a:gd name="connsiteX0" fmla="*/ 4 w 10004"/>
              <a:gd name="connsiteY0" fmla="*/ 4688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688 h 10000"/>
              <a:gd name="connsiteX0" fmla="*/ 4 w 10004"/>
              <a:gd name="connsiteY0" fmla="*/ 4640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640 h 10000"/>
              <a:gd name="connsiteX0" fmla="*/ 4 w 10004"/>
              <a:gd name="connsiteY0" fmla="*/ 4544 h 10000"/>
              <a:gd name="connsiteX1" fmla="*/ 10004 w 10004"/>
              <a:gd name="connsiteY1" fmla="*/ 0 h 10000"/>
              <a:gd name="connsiteX2" fmla="*/ 10004 w 10004"/>
              <a:gd name="connsiteY2" fmla="*/ 10000 h 10000"/>
              <a:gd name="connsiteX3" fmla="*/ 4 w 10004"/>
              <a:gd name="connsiteY3" fmla="*/ 10000 h 10000"/>
              <a:gd name="connsiteX4" fmla="*/ 4 w 10004"/>
              <a:gd name="connsiteY4" fmla="*/ 4544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4" h="10000">
                <a:moveTo>
                  <a:pt x="4" y="4544"/>
                </a:moveTo>
                <a:lnTo>
                  <a:pt x="10004" y="0"/>
                </a:lnTo>
                <a:lnTo>
                  <a:pt x="10004" y="10000"/>
                </a:lnTo>
                <a:lnTo>
                  <a:pt x="4" y="10000"/>
                </a:lnTo>
                <a:cubicBezTo>
                  <a:pt x="-7" y="8133"/>
                  <a:pt x="15" y="6411"/>
                  <a:pt x="4" y="4544"/>
                </a:cubicBezTo>
                <a:close/>
              </a:path>
            </a:pathLst>
          </a:custGeom>
          <a:solidFill>
            <a:srgbClr val="008000">
              <a:alpha val="65000"/>
            </a:srgbClr>
          </a:solidFill>
          <a:ln w="317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3432048" y="3721453"/>
            <a:ext cx="0" cy="220980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3432048" y="5931253"/>
            <a:ext cx="30480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432048" y="4026253"/>
            <a:ext cx="27432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3422904" y="4910173"/>
            <a:ext cx="274320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6175248" y="4026253"/>
            <a:ext cx="0" cy="190500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200400" y="5855053"/>
            <a:ext cx="308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O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176016" y="4757773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u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148584" y="3873853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v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053328" y="5961733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975104" y="4763869"/>
            <a:ext cx="1229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Initial velocity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72640" y="3892141"/>
            <a:ext cx="11240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Final velocity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91784" y="6211669"/>
            <a:ext cx="9829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Time taken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254496" y="4324957"/>
            <a:ext cx="4972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v - u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575048" y="5016853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6251448" y="4026253"/>
            <a:ext cx="0" cy="9144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432048" y="5016853"/>
            <a:ext cx="274320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6636262" y="3416653"/>
                <a:ext cx="2507738" cy="431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𝑢𝑛𝑑𝑒𝑟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𝑐𝑢𝑟𝑣𝑒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i="1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262" y="3416653"/>
                <a:ext cx="2507738" cy="431657"/>
              </a:xfrm>
              <a:prstGeom prst="rect">
                <a:avLst/>
              </a:prstGeom>
              <a:blipFill>
                <a:blip r:embed="rId2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6633056" y="4483453"/>
                <a:ext cx="251094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𝑢𝑛𝑑𝑒𝑟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𝑡h𝑒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𝑐𝑢𝑟𝑣𝑒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𝐷𝑖𝑠𝑡𝑎𝑛𝑐𝑒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3056" y="4483453"/>
                <a:ext cx="2510944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043314" y="3950053"/>
                <a:ext cx="1100686" cy="4316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3314" y="3950053"/>
                <a:ext cx="1100686" cy="4316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6248400" y="4026253"/>
            <a:ext cx="0" cy="19050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248400" y="4864453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v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3352800" y="4864453"/>
            <a:ext cx="0" cy="106680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3048000" y="5245453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48200" y="6007453"/>
            <a:ext cx="2568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3429000" y="6007453"/>
            <a:ext cx="2743200" cy="0"/>
          </a:xfrm>
          <a:prstGeom prst="straightConnector1">
            <a:avLst/>
          </a:prstGeom>
          <a:ln w="19050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674798" y="2807053"/>
                <a:ext cx="246920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𝐴𝑟𝑒𝑎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𝑜𝑓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𝑡𝑟𝑎𝑝𝑒𝑧𝑖𝑢𝑚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200" b="0" i="1" smtClean="0">
                          <a:latin typeface="Cambria Math"/>
                        </a:rPr>
                        <m:t>h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4798" y="2807053"/>
                <a:ext cx="2469202" cy="50731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6705600" y="4864453"/>
            <a:ext cx="2286000" cy="738664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On a velocity-time graph, the Area beneath it is the distance covered!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8588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7" grpId="1"/>
      <p:bldP spid="38" grpId="0"/>
      <p:bldP spid="38" grpId="1"/>
      <p:bldP spid="41" grpId="0"/>
      <p:bldP spid="42" grpId="0"/>
      <p:bldP spid="43" grpId="0"/>
      <p:bldP spid="45" grpId="0"/>
      <p:bldP spid="47" grpId="0"/>
      <p:bldP spid="48" grpId="0"/>
      <p:bldP spid="50" grpId="0"/>
      <p:bldP spid="51" grpId="0" animBg="1"/>
      <p:bldP spid="52" grpId="0"/>
      <p:bldP spid="5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>
            <a:stCxn id="18" idx="0"/>
          </p:cNvCxnSpPr>
          <p:nvPr/>
        </p:nvCxnSpPr>
        <p:spPr>
          <a:xfrm flipV="1">
            <a:off x="4419600" y="35814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4"/>
          </p:cNvCxnSpPr>
          <p:nvPr/>
        </p:nvCxnSpPr>
        <p:spPr>
          <a:xfrm>
            <a:off x="4419600" y="27432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86200" y="15240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ball, A, falls vertically from rest from the top of a tower 63m high. At the same time as A begins to fall, another ball, B, is projected vertically upwards from the bottom of the tower with velocity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balls collide. Find the height at which this happens.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2672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386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27432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41148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0" y="2743200"/>
            <a:ext cx="0" cy="1371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3434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343400" y="25908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38600" y="35814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0" y="3886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549077" y="330892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9600" y="3048000"/>
            <a:ext cx="30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365760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886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In this case we need to consider each ball separately.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can call the two distances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time will be the same for both when they collide, so we can just use t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that acceleration is positive for A as it is travelling downwards and negative for B as it is travelling upwards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181600" y="2743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181600" y="29718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181600" y="3352800"/>
            <a:ext cx="6858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181600" y="3581400"/>
            <a:ext cx="4572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019800" y="3581400"/>
            <a:ext cx="4572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019800" y="3352800"/>
            <a:ext cx="8382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019800" y="2743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019800" y="2971800"/>
            <a:ext cx="609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905000" y="48006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800600"/>
                <a:ext cx="1172244" cy="438005"/>
              </a:xfrm>
              <a:prstGeom prst="rect">
                <a:avLst/>
              </a:prstGeom>
              <a:blipFill>
                <a:blip r:embed="rId1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905000" y="5257800"/>
                <a:ext cx="1600375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=(0)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257800"/>
                <a:ext cx="1600375" cy="438005"/>
              </a:xfrm>
              <a:prstGeom prst="rect">
                <a:avLst/>
              </a:prstGeom>
              <a:blipFill>
                <a:blip r:embed="rId19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905000" y="5791200"/>
                <a:ext cx="8998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791200"/>
                <a:ext cx="899862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48200" y="48006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00600"/>
                <a:ext cx="1172244" cy="438005"/>
              </a:xfrm>
              <a:prstGeom prst="rect">
                <a:avLst/>
              </a:prstGeom>
              <a:blipFill>
                <a:blip r:embed="rId1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48200" y="5257800"/>
                <a:ext cx="1804340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=(21)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(−9.8)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257800"/>
                <a:ext cx="1804340" cy="438005"/>
              </a:xfrm>
              <a:prstGeom prst="rect">
                <a:avLst/>
              </a:prstGeom>
              <a:blipFill>
                <a:blip r:embed="rId21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48200" y="5791200"/>
                <a:ext cx="13624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791200"/>
                <a:ext cx="1362489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514600" y="44196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419600"/>
                <a:ext cx="716286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57800" y="44196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419600"/>
                <a:ext cx="724173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6629400" y="4953000"/>
            <a:ext cx="914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Sub in s, u, a and t for Ball B</a:t>
            </a:r>
          </a:p>
        </p:txBody>
      </p:sp>
      <p:sp>
        <p:nvSpPr>
          <p:cNvPr id="57" name="Arc 56"/>
          <p:cNvSpPr/>
          <p:nvPr/>
        </p:nvSpPr>
        <p:spPr>
          <a:xfrm>
            <a:off x="6324600" y="5029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324600" y="5486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553200" y="55626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0" name="Arc 59"/>
          <p:cNvSpPr/>
          <p:nvPr/>
        </p:nvSpPr>
        <p:spPr>
          <a:xfrm>
            <a:off x="3352800" y="5029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3657600" y="4953000"/>
            <a:ext cx="914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Sub in s, u, a and t for Ball A</a:t>
            </a:r>
          </a:p>
        </p:txBody>
      </p:sp>
      <p:sp>
        <p:nvSpPr>
          <p:cNvPr id="62" name="Arc 61"/>
          <p:cNvSpPr/>
          <p:nvPr/>
        </p:nvSpPr>
        <p:spPr>
          <a:xfrm>
            <a:off x="3352800" y="5486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3581400" y="55626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231915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>
            <a:stCxn id="18" idx="0"/>
          </p:cNvCxnSpPr>
          <p:nvPr/>
        </p:nvCxnSpPr>
        <p:spPr>
          <a:xfrm flipV="1">
            <a:off x="4419600" y="35814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4"/>
          </p:cNvCxnSpPr>
          <p:nvPr/>
        </p:nvCxnSpPr>
        <p:spPr>
          <a:xfrm>
            <a:off x="4419600" y="27432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86200" y="15240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ball, A, falls vertically from rest from the top of a tower 63m high. At the same time as A begins to fall, another ball, B, is projected vertically upwards from the bottom of the tower with velocity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balls collide. Find the height at which this happens.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2672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386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27432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41148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0" y="2743200"/>
            <a:ext cx="0" cy="1371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3434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343400" y="25908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38600" y="35814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0" y="3886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549077" y="330892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9600" y="3048000"/>
            <a:ext cx="30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365760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886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In this case we need to consider each ball separately.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can call the two distances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time will be the same for both when they collide, so we can just use t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that acceleration is positive for A as it is travelling downwards and negative for B as it is travelling upwards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06368" y="4419600"/>
                <a:ext cx="8998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368" y="4419600"/>
                <a:ext cx="89986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678936" y="4715256"/>
                <a:ext cx="13624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8936" y="4715256"/>
                <a:ext cx="1362489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429000" y="4419600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29000" y="47244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44" name="Arc 43"/>
          <p:cNvSpPr/>
          <p:nvPr/>
        </p:nvSpPr>
        <p:spPr>
          <a:xfrm>
            <a:off x="5029200" y="4876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334000" y="4876800"/>
            <a:ext cx="2209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Add the two equations together (this cancels the 4.9t</a:t>
            </a:r>
            <a:r>
              <a:rPr lang="en-GB" sz="105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terms)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352800" y="5181600"/>
                <a:ext cx="11134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181600"/>
                <a:ext cx="1113446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57600" y="5562600"/>
                <a:ext cx="8254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63=21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562600"/>
                <a:ext cx="825419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33800" y="5943600"/>
                <a:ext cx="5705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3=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943600"/>
                <a:ext cx="57054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4419600" y="5334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4419600" y="5715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4648200" y="5334000"/>
            <a:ext cx="2362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+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must be the height of the tower (63m)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24400" y="5791200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Divide by 21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72200" y="6096000"/>
            <a:ext cx="17526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So the balls collide after 3 seconds…</a:t>
            </a:r>
          </a:p>
        </p:txBody>
      </p:sp>
    </p:spTree>
    <p:extLst>
      <p:ext uri="{BB962C8B-B14F-4D97-AF65-F5344CB8AC3E}">
        <p14:creationId xmlns:p14="http://schemas.microsoft.com/office/powerpoint/2010/main" val="124458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 animBg="1"/>
      <p:bldP spid="45" grpId="0"/>
      <p:bldP spid="46" grpId="0"/>
      <p:bldP spid="47" grpId="0"/>
      <p:bldP spid="48" grpId="0"/>
      <p:bldP spid="49" grpId="0" animBg="1"/>
      <p:bldP spid="50" grpId="0" animBg="1"/>
      <p:bldP spid="51" grpId="0"/>
      <p:bldP spid="52" grpId="0"/>
      <p:bldP spid="5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>
            <a:stCxn id="18" idx="0"/>
          </p:cNvCxnSpPr>
          <p:nvPr/>
        </p:nvCxnSpPr>
        <p:spPr>
          <a:xfrm flipV="1">
            <a:off x="4419600" y="35814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4"/>
          </p:cNvCxnSpPr>
          <p:nvPr/>
        </p:nvCxnSpPr>
        <p:spPr>
          <a:xfrm>
            <a:off x="4419600" y="27432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86200" y="15240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ball, A, falls vertically from rest from the top of a tower 63m high. At the same time as A begins to fall, another ball, B, is projected vertically upwards from the bottom of the tower with velocity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balls collide. Find the height at which this happens.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2672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386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27432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41148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0" y="2743200"/>
            <a:ext cx="0" cy="1371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3434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343400" y="25908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38600" y="35814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0" y="3886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549077" y="330892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9600" y="3048000"/>
            <a:ext cx="30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365760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886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In this case we need to consider each ball separately.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can call the two distances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time will be the same for both when they collide, so we can just use t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that acceleration is positive for A as it is travelling downwards and negative for B as it is travelling upwards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57600" y="4419600"/>
                <a:ext cx="13624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19600"/>
                <a:ext cx="1362489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407664" y="4428744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42" name="Arc 41"/>
          <p:cNvSpPr/>
          <p:nvPr/>
        </p:nvSpPr>
        <p:spPr>
          <a:xfrm>
            <a:off x="5105400" y="45720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334000" y="4495800"/>
            <a:ext cx="1905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t = 3 (we use this equation since s</a:t>
            </a:r>
            <a:r>
              <a:rPr lang="en-GB" sz="11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is the height above the ground)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657600" y="4876800"/>
                <a:ext cx="16139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=21(3)−4.9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76800"/>
                <a:ext cx="1613968" cy="276999"/>
              </a:xfrm>
              <a:prstGeom prst="rect">
                <a:avLst/>
              </a:prstGeom>
              <a:blipFill>
                <a:blip r:embed="rId1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5334000"/>
                <a:ext cx="18985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=18.9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(19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𝑡𝑜</m:t>
                      </m:r>
                      <m:r>
                        <a:rPr lang="en-GB" sz="1200" b="0" i="1" smtClean="0">
                          <a:latin typeface="Cambria Math"/>
                        </a:rPr>
                        <m:t> 2</m:t>
                      </m:r>
                      <m:r>
                        <a:rPr lang="en-GB" sz="1200" b="0" i="1" smtClean="0">
                          <a:latin typeface="Cambria Math"/>
                        </a:rPr>
                        <m:t>𝑠𝑓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334000"/>
                <a:ext cx="1898597" cy="276999"/>
              </a:xfrm>
              <a:prstGeom prst="rect">
                <a:avLst/>
              </a:prstGeom>
              <a:blipFill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75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 animBg="1"/>
      <p:bldP spid="43" grpId="0"/>
      <p:bldP spid="44" grpId="0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3886200" y="1524000"/>
            <a:ext cx="508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cyclist is travelling along a straight road. She accelerates at a constant rate from a speed of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to a speed of 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40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over this 40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acceleration over the 40 seconds</a:t>
            </a:r>
          </a:p>
        </p:txBody>
      </p:sp>
      <p:cxnSp>
        <p:nvCxnSpPr>
          <p:cNvPr id="59" name="Straight Connector 58"/>
          <p:cNvCxnSpPr/>
          <p:nvPr/>
        </p:nvCxnSpPr>
        <p:spPr>
          <a:xfrm>
            <a:off x="4419600" y="32004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>
            <a:spLocks noChangeAspect="1"/>
          </p:cNvSpPr>
          <p:nvPr/>
        </p:nvSpPr>
        <p:spPr>
          <a:xfrm>
            <a:off x="42672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4114800" y="25908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41910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val 62"/>
          <p:cNvSpPr>
            <a:spLocks noChangeAspect="1"/>
          </p:cNvSpPr>
          <p:nvPr/>
        </p:nvSpPr>
        <p:spPr>
          <a:xfrm>
            <a:off x="62484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6096000" y="25908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1722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657600" y="33528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352800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=7.5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7315200" y="25908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 (model the cyclist as a particle)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657600" y="39624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39624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/>
          <p:cNvSpPr txBox="1"/>
          <p:nvPr/>
        </p:nvSpPr>
        <p:spPr>
          <a:xfrm>
            <a:off x="7315200" y="39624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and we already know u, v and t…</a:t>
            </a:r>
          </a:p>
        </p:txBody>
      </p:sp>
      <p:sp>
        <p:nvSpPr>
          <p:cNvPr id="75" name="Rectangle 74"/>
          <p:cNvSpPr/>
          <p:nvPr/>
        </p:nvSpPr>
        <p:spPr>
          <a:xfrm>
            <a:off x="36576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/>
        </p:nvSpPr>
        <p:spPr>
          <a:xfrm>
            <a:off x="4419600" y="33528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Rectangle 76"/>
          <p:cNvSpPr/>
          <p:nvPr/>
        </p:nvSpPr>
        <p:spPr>
          <a:xfrm>
            <a:off x="5181600" y="33528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Rectangle 77"/>
          <p:cNvSpPr/>
          <p:nvPr/>
        </p:nvSpPr>
        <p:spPr>
          <a:xfrm>
            <a:off x="66294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3657600" y="4648200"/>
                <a:ext cx="1926168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4+7.5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×40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648200"/>
                <a:ext cx="1926168" cy="6455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657600" y="5410200"/>
                <a:ext cx="11143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=230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410200"/>
                <a:ext cx="1114344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>
            <a:off x="5486400" y="4267200"/>
            <a:ext cx="304800" cy="6858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5715000" y="42672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83" name="Arc 82"/>
          <p:cNvSpPr/>
          <p:nvPr/>
        </p:nvSpPr>
        <p:spPr>
          <a:xfrm>
            <a:off x="5486400" y="4953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TextBox 83"/>
          <p:cNvSpPr txBox="1"/>
          <p:nvPr/>
        </p:nvSpPr>
        <p:spPr>
          <a:xfrm>
            <a:off x="5791200" y="50292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units!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81000" y="4876800"/>
            <a:ext cx="12954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086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61" grpId="0"/>
      <p:bldP spid="63" grpId="0" animBg="1"/>
      <p:bldP spid="64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 animBg="1"/>
      <p:bldP spid="76" grpId="0" animBg="1"/>
      <p:bldP spid="77" grpId="0" animBg="1"/>
      <p:bldP spid="78" grpId="0" animBg="1"/>
      <p:bldP spid="79" grpId="0"/>
      <p:bldP spid="80" grpId="0"/>
      <p:bldP spid="81" grpId="0" animBg="1"/>
      <p:bldP spid="82" grpId="0"/>
      <p:bldP spid="83" grpId="0" animBg="1"/>
      <p:bldP spid="84" grpId="0"/>
      <p:bldP spid="8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4196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8768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886200" y="1524000"/>
            <a:ext cx="50898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cyclist is travelling along a straight road. She accelerates at a constant rate from a speed of 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to a speed of 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in 40 seconds.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travelled over this 40 seconds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230m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acceleration over the 40 seconds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419600" y="32004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42672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114800" y="25908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4ms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910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>
            <a:spLocks noChangeAspect="1"/>
          </p:cNvSpPr>
          <p:nvPr/>
        </p:nvSpPr>
        <p:spPr>
          <a:xfrm>
            <a:off x="6248400" y="2895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6096000" y="2590800"/>
            <a:ext cx="697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7.5ms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172200" y="28194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429000" y="3352800"/>
                <a:ext cx="84433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=230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84433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33528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588366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352800"/>
                <a:ext cx="73282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=7.5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7847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7315200" y="25908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 (model the cyclist as a particle)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315200" y="3962400"/>
            <a:ext cx="1722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For part b, we are calculating a, and we already know u, v and t…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436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4419600" y="33528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181600" y="33528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6629400" y="3352800"/>
            <a:ext cx="6096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Arc 28"/>
          <p:cNvSpPr/>
          <p:nvPr/>
        </p:nvSpPr>
        <p:spPr>
          <a:xfrm>
            <a:off x="5486400" y="42672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5715000" y="4191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31" name="Arc 30"/>
          <p:cNvSpPr/>
          <p:nvPr/>
        </p:nvSpPr>
        <p:spPr>
          <a:xfrm>
            <a:off x="54864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5715000" y="48768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4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81000" y="4419600"/>
            <a:ext cx="1066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4114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114800"/>
                <a:ext cx="11851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86200" y="4572000"/>
                <a:ext cx="14736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7.5=4+40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572000"/>
                <a:ext cx="147367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86200" y="5029200"/>
                <a:ext cx="11147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7.5=40</m:t>
                      </m:r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1114792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486400" y="5257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715000" y="52578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86200" y="5486400"/>
                <a:ext cx="17120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r>
                        <a:rPr lang="en-GB" sz="1600" b="0" i="1" smtClean="0">
                          <a:latin typeface="Cambria Math"/>
                        </a:rPr>
                        <m:t>=0.0875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486400"/>
                <a:ext cx="1712072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581400" y="33528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3352800"/>
                <a:ext cx="57163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674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4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/>
      <p:bldP spid="31" grpId="0" animBg="1"/>
      <p:bldP spid="32" grpId="0"/>
      <p:bldP spid="33" grpId="0" animBg="1"/>
      <p:bldP spid="34" grpId="0"/>
      <p:bldP spid="35" grpId="0"/>
      <p:bldP spid="36" grpId="0"/>
      <p:bldP spid="37" grpId="0" animBg="1"/>
      <p:bldP spid="38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moves in a straight line from a point A to B with constant deceleration of 1.5ms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The speed of the particle at A is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and the speed of the particle at B is 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get from A to B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B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Oval 44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TextBox 48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7315200" y="2743200"/>
            <a:ext cx="1722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315200" y="38100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particle is decelerating, ‘a’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505200" y="40386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038600"/>
                <a:ext cx="1185133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4953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5638800" y="3429000"/>
            <a:ext cx="838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Rectangle 64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505200" y="4419600"/>
                <a:ext cx="132779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2=8−1.5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419600"/>
                <a:ext cx="1327799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505200" y="4800600"/>
                <a:ext cx="12766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−6=−1.5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800600"/>
                <a:ext cx="1276696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505200" y="5181600"/>
                <a:ext cx="69961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4=</m:t>
                      </m:r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181600"/>
                <a:ext cx="699615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4800600" y="4191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105400" y="4114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71" name="Arc 70"/>
          <p:cNvSpPr/>
          <p:nvPr/>
        </p:nvSpPr>
        <p:spPr>
          <a:xfrm>
            <a:off x="4800600" y="4572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Arc 71"/>
          <p:cNvSpPr/>
          <p:nvPr/>
        </p:nvSpPr>
        <p:spPr>
          <a:xfrm>
            <a:off x="4800600" y="4953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72"/>
          <p:cNvSpPr txBox="1"/>
          <p:nvPr/>
        </p:nvSpPr>
        <p:spPr>
          <a:xfrm>
            <a:off x="5105400" y="4648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Subtract 8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105400" y="5029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-1.5</a:t>
            </a:r>
          </a:p>
        </p:txBody>
      </p:sp>
      <p:sp>
        <p:nvSpPr>
          <p:cNvPr id="75" name="Rectangle 74"/>
          <p:cNvSpPr/>
          <p:nvPr/>
        </p:nvSpPr>
        <p:spPr>
          <a:xfrm>
            <a:off x="494212" y="4753800"/>
            <a:ext cx="1066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77" name="TextBox 76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339899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/>
      <p:bldP spid="48" grpId="0" animBg="1"/>
      <p:bldP spid="49" grpId="0"/>
      <p:bldP spid="51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 animBg="1"/>
      <p:bldP spid="63" grpId="0" animBg="1"/>
      <p:bldP spid="64" grpId="0" animBg="1"/>
      <p:bldP spid="65" grpId="0" animBg="1"/>
      <p:bldP spid="66" grpId="0"/>
      <p:bldP spid="67" grpId="0"/>
      <p:bldP spid="68" grpId="0"/>
      <p:bldP spid="69" grpId="0" animBg="1"/>
      <p:bldP spid="70" grpId="0"/>
      <p:bldP spid="71" grpId="0" animBg="1"/>
      <p:bldP spid="72" grpId="0" animBg="1"/>
      <p:bldP spid="73" grpId="0"/>
      <p:bldP spid="74" grpId="0"/>
      <p:bldP spid="75" grpId="0" animBg="1"/>
      <p:bldP spid="76" grpId="0"/>
      <p:bldP spid="7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moves in a straight line from a point A to B with constant deceleration of 1.5ms</a:t>
            </a:r>
            <a:r>
              <a:rPr lang="en-GB" sz="1200" baseline="30000" dirty="0">
                <a:latin typeface="Comic Sans MS" pitchFamily="66" charset="0"/>
              </a:rPr>
              <a:t>-2</a:t>
            </a:r>
            <a:r>
              <a:rPr lang="en-GB" sz="1200" dirty="0">
                <a:latin typeface="Comic Sans MS" pitchFamily="66" charset="0"/>
              </a:rPr>
              <a:t>. The speed of the particle at A is 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 and the speed of the particle at B is 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taken for the particle to get from A to B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4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B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559512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661591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315200" y="2743200"/>
            <a:ext cx="1722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315200" y="3276600"/>
            <a:ext cx="172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and fill in what you know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3810000"/>
            <a:ext cx="1722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particle is decelerating, ‘a’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p:sp>
        <p:nvSpPr>
          <p:cNvPr id="27" name="Arc 26"/>
          <p:cNvSpPr/>
          <p:nvPr/>
        </p:nvSpPr>
        <p:spPr>
          <a:xfrm>
            <a:off x="4953000" y="42672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5257800" y="434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 you know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18322" y="5240923"/>
            <a:ext cx="1295400" cy="514906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3581400" y="3429000"/>
            <a:ext cx="457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953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29000" y="39624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962400"/>
                <a:ext cx="1407052" cy="5448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9000" y="4572000"/>
                <a:ext cx="1656864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8+2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600" b="0" i="1" smtClean="0">
                          <a:latin typeface="Cambria Math"/>
                        </a:rPr>
                        <m:t>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572000"/>
                <a:ext cx="1656864" cy="6455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4953000" y="4953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=20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5257800" y="5029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answer!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sp>
        <p:nvSpPr>
          <p:cNvPr id="4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8878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7" grpId="0" animBg="1"/>
      <p:bldP spid="28" grpId="0"/>
      <p:bldP spid="29" grpId="0" animBg="1"/>
      <p:bldP spid="30" grpId="0"/>
      <p:bldP spid="31" grpId="0" animBg="1"/>
      <p:bldP spid="32" grpId="0" animBg="1"/>
      <p:bldP spid="34" grpId="0" animBg="1"/>
      <p:bldP spid="35" grpId="0" animBg="1"/>
      <p:bldP spid="36" grpId="0"/>
      <p:bldP spid="37" grpId="0"/>
      <p:bldP spid="38" grpId="0" animBg="1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After reaching B the particle continues to move along the straight line with the same deceleration. The particle is at point C, 6 seconds after passing through A.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velocity of the particle at C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C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4953000" y="3429000"/>
            <a:ext cx="457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22" name="TextBox 21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6096000" y="3124200"/>
            <a:ext cx="16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 flipH="1">
            <a:off x="75438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25" name="Oval 24"/>
          <p:cNvSpPr>
            <a:spLocks noChangeAspect="1"/>
          </p:cNvSpPr>
          <p:nvPr/>
        </p:nvSpPr>
        <p:spPr>
          <a:xfrm>
            <a:off x="75438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74676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543800" y="25146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?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997952" y="2743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Update the diagram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24800" y="3429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using points A and C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38800" y="3429000"/>
            <a:ext cx="838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505200" y="4114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114800"/>
                <a:ext cx="1185133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505200" y="4572000"/>
                <a:ext cx="176625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=8−(1.5×6)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4572000"/>
                <a:ext cx="1766253" cy="338554"/>
              </a:xfrm>
              <a:prstGeom prst="rect">
                <a:avLst/>
              </a:prstGeom>
              <a:blipFill>
                <a:blip r:embed="rId8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505200" y="5029200"/>
                <a:ext cx="136845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=−1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029200"/>
                <a:ext cx="1368452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5"/>
          <p:cNvSpPr/>
          <p:nvPr/>
        </p:nvSpPr>
        <p:spPr>
          <a:xfrm>
            <a:off x="5181600" y="42672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5257800" y="43434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</a:t>
            </a:r>
          </a:p>
        </p:txBody>
      </p:sp>
      <p:sp>
        <p:nvSpPr>
          <p:cNvPr id="38" name="Rectangle 37"/>
          <p:cNvSpPr/>
          <p:nvPr/>
        </p:nvSpPr>
        <p:spPr>
          <a:xfrm>
            <a:off x="498245" y="4749446"/>
            <a:ext cx="1066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51816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486400" y="4800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it out!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343400" y="5486400"/>
            <a:ext cx="3810000" cy="954107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As the velocity is negative, this means the particle has now changed direction and is heading back towards A! (velocity has a direction as well as a magnitude!)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267200" y="6477000"/>
            <a:ext cx="3962400" cy="30777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velocity is 1ms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in the direction C to A…</a:t>
            </a:r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2216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  <p:bldP spid="20" grpId="0" animBg="1"/>
      <p:bldP spid="24" grpId="0"/>
      <p:bldP spid="25" grpId="0" animBg="1"/>
      <p:bldP spid="27" grpId="0"/>
      <p:bldP spid="28" grpId="0"/>
      <p:bldP spid="29" grpId="0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/>
      <p:bldP spid="41" grpId="0" animBg="1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05752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There are a number of formulae which are often used in calculations involving the motion of objects – SUVAT equations</a:t>
            </a:r>
          </a:p>
          <a:p>
            <a:pPr marL="0" indent="0" algn="ctr">
              <a:buNone/>
            </a:pPr>
            <a:endParaRPr lang="en-US" sz="1600" b="1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s = Displacement (distance)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u = Starting (initial)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v = Final velocity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a = Acceleration</a:t>
            </a:r>
          </a:p>
          <a:p>
            <a:pPr marL="0" indent="0">
              <a:buNone/>
            </a:pPr>
            <a:r>
              <a:rPr lang="en-GB" sz="1600" dirty="0">
                <a:latin typeface="Comic Sans MS" pitchFamily="66" charset="0"/>
              </a:rPr>
              <a:t>t = Time</a:t>
            </a:r>
          </a:p>
          <a:p>
            <a:pPr marL="0" indent="0" algn="ctr">
              <a:buNone/>
            </a:pPr>
            <a:endParaRPr lang="en-GB" sz="1600" b="1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47538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12" y="5211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3581400" y="1524000"/>
            <a:ext cx="53946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After reaching B the particle continues to move along the straight line with the same deceleration. The particle is at point C, 6 seconds after passing through A.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velocity of the particle at C -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-1ms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distance from A to C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267200" y="3124200"/>
            <a:ext cx="1981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>
            <a:spLocks noChangeAspect="1"/>
          </p:cNvSpPr>
          <p:nvPr/>
        </p:nvSpPr>
        <p:spPr>
          <a:xfrm>
            <a:off x="4191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038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8ms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114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>
            <a:spLocks noChangeAspect="1"/>
          </p:cNvSpPr>
          <p:nvPr/>
        </p:nvSpPr>
        <p:spPr>
          <a:xfrm>
            <a:off x="60960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943600" y="251460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60198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3429000"/>
                <a:ext cx="571630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429000"/>
                <a:ext cx="665695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=−1.5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429000"/>
                <a:ext cx="933204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3429000"/>
                <a:ext cx="58766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=6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429000"/>
                <a:ext cx="633443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4191000" y="3124200"/>
            <a:ext cx="296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 flipH="1">
            <a:off x="60960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B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6096000" y="3124200"/>
            <a:ext cx="1600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 flipH="1">
            <a:off x="7543800" y="3124200"/>
            <a:ext cx="304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C</a:t>
            </a:r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7543800" y="2819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467600" y="2743200"/>
            <a:ext cx="457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543800" y="2514600"/>
            <a:ext cx="2648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997952" y="2743200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Update the diagram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924800" y="3429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‘</a:t>
            </a:r>
            <a:r>
              <a:rPr lang="en-GB" sz="1200" dirty="0" err="1">
                <a:solidFill>
                  <a:srgbClr val="FF0000"/>
                </a:solidFill>
                <a:latin typeface="Comic Sans MS" pitchFamily="66" charset="0"/>
              </a:rPr>
              <a:t>suvat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’ using points A and C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505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800600" y="3429000"/>
                <a:ext cx="79624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=−1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429000"/>
                <a:ext cx="79624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Rectangle 32"/>
          <p:cNvSpPr/>
          <p:nvPr/>
        </p:nvSpPr>
        <p:spPr>
          <a:xfrm>
            <a:off x="41910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876800" y="3429000"/>
            <a:ext cx="6858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6553200" y="3429000"/>
            <a:ext cx="5334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429000" y="40386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038600"/>
                <a:ext cx="1407052" cy="54482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29000" y="4648200"/>
                <a:ext cx="1656864" cy="6455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8−1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  <a:ea typeface="Cambria Math"/>
                        </a:rPr>
                        <m:t>×6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648200"/>
                <a:ext cx="1656864" cy="64556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=21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410200"/>
                <a:ext cx="1000530" cy="338554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4953000" y="43434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029200" y="44196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the values</a:t>
            </a:r>
          </a:p>
        </p:txBody>
      </p:sp>
      <p:sp>
        <p:nvSpPr>
          <p:cNvPr id="41" name="Arc 40"/>
          <p:cNvSpPr/>
          <p:nvPr/>
        </p:nvSpPr>
        <p:spPr>
          <a:xfrm>
            <a:off x="4953000" y="4953000"/>
            <a:ext cx="304800" cy="6096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105400" y="50292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Work it out!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657600" y="5867400"/>
            <a:ext cx="4572000" cy="83099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It is important to note that 21m is the distance from A to C only…</a:t>
            </a:r>
          </a:p>
          <a:p>
            <a:pPr algn="ctr"/>
            <a:r>
              <a:rPr lang="en-GB" sz="1200" dirty="0">
                <a:latin typeface="Comic Sans MS" pitchFamily="66" charset="0"/>
                <a:sym typeface="Wingdings" pitchFamily="2" charset="2"/>
              </a:rPr>
              <a:t> The particle was further away before it changed direction, and has in total travelled further than 21m…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62323" y="5211000"/>
            <a:ext cx="12954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3733800" y="5867400"/>
            <a:ext cx="4419600" cy="838200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66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1" grpId="0" animBg="1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4" grpId="0" animBg="1"/>
      <p:bldP spid="4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169D37-86D2-45CF-BA9C-9D0B20A64A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6DE1B6-AE41-45B9-BA85-80AABB32B3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7CEA89-080E-4F14-BF8A-13775B9C941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2781</TotalTime>
  <Words>6982</Words>
  <Application>Microsoft Office PowerPoint</Application>
  <PresentationFormat>On-screen Show (4:3)</PresentationFormat>
  <Paragraphs>881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4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92</cp:revision>
  <dcterms:created xsi:type="dcterms:W3CDTF">2017-08-14T15:35:38Z</dcterms:created>
  <dcterms:modified xsi:type="dcterms:W3CDTF">2021-01-14T21:28:26Z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