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9" r:id="rId3"/>
    <p:sldId id="258" r:id="rId4"/>
    <p:sldId id="262" r:id="rId5"/>
    <p:sldId id="271" r:id="rId6"/>
    <p:sldId id="272" r:id="rId7"/>
    <p:sldId id="273" r:id="rId8"/>
    <p:sldId id="274" r:id="rId9"/>
    <p:sldId id="275" r:id="rId10"/>
    <p:sldId id="263" r:id="rId11"/>
    <p:sldId id="264" r:id="rId12"/>
    <p:sldId id="276" r:id="rId13"/>
    <p:sldId id="281" r:id="rId14"/>
    <p:sldId id="28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3.png"/><Relationship Id="rId7" Type="http://schemas.openxmlformats.org/officeDocument/2006/relationships/image" Target="../media/image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4.png"/><Relationship Id="rId5" Type="http://schemas.openxmlformats.org/officeDocument/2006/relationships/image" Target="../media/image15.png"/><Relationship Id="rId10" Type="http://schemas.openxmlformats.org/officeDocument/2006/relationships/image" Target="../media/image23.png"/><Relationship Id="rId4" Type="http://schemas.openxmlformats.org/officeDocument/2006/relationships/image" Target="../media/image14.png"/><Relationship Id="rId9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7.png"/><Relationship Id="rId5" Type="http://schemas.openxmlformats.org/officeDocument/2006/relationships/image" Target="../media/image15.png"/><Relationship Id="rId10" Type="http://schemas.openxmlformats.org/officeDocument/2006/relationships/image" Target="../media/image26.png"/><Relationship Id="rId4" Type="http://schemas.openxmlformats.org/officeDocument/2006/relationships/image" Target="../media/image14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30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9.png"/><Relationship Id="rId5" Type="http://schemas.openxmlformats.org/officeDocument/2006/relationships/image" Target="../media/image15.png"/><Relationship Id="rId10" Type="http://schemas.openxmlformats.org/officeDocument/2006/relationships/image" Target="../media/image26.png"/><Relationship Id="rId4" Type="http://schemas.openxmlformats.org/officeDocument/2006/relationships/image" Target="../media/image14.png"/><Relationship Id="rId9" Type="http://schemas.openxmlformats.org/officeDocument/2006/relationships/image" Target="../media/image22.png"/><Relationship Id="rId1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835790" y="1484771"/>
            <a:ext cx="7667805" cy="311623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u="sng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Mechanics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Constant </a:t>
            </a:r>
            <a:endParaRPr lang="en-US" altLang="ja-JP" sz="6600" b="1" dirty="0" smtClean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  <a:p>
            <a:pPr algn="ctr"/>
            <a:r>
              <a:rPr lang="en-US" altLang="ja-JP" sz="6600" b="1" dirty="0" smtClean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acceleration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309366" y="4814795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9B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502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also represent the motion of an object on a velocity-time graph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25141" y="1330506"/>
                <a:ext cx="441524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 Mechanics, the variable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used to represent velocity (in </a:t>
                </a:r>
                <a:r>
                  <a:rPr lang="en-US" sz="16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metres</a:t>
                </a: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per second),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will represent time (in seconds)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141" y="1330506"/>
                <a:ext cx="4415246" cy="830997"/>
              </a:xfrm>
              <a:prstGeom prst="rect">
                <a:avLst/>
              </a:prstGeom>
              <a:blipFill>
                <a:blip r:embed="rId2"/>
                <a:stretch>
                  <a:fillRect t="-1460" b="-8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71618" y="2161503"/>
                <a:ext cx="3853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618" y="2161503"/>
                <a:ext cx="38536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04792" y="4267888"/>
                <a:ext cx="3506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4792" y="4267888"/>
                <a:ext cx="35060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637359" y="2352003"/>
            <a:ext cx="2057421" cy="1915885"/>
            <a:chOff x="524147" y="2847704"/>
            <a:chExt cx="1297576" cy="1297576"/>
          </a:xfrm>
        </p:grpSpPr>
        <p:cxnSp>
          <p:nvCxnSpPr>
            <p:cNvPr id="12" name="Straight Arrow Connector 11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2505" y="4185939"/>
                <a:ext cx="4147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5" y="4185939"/>
                <a:ext cx="41472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123675" y="2161503"/>
                <a:ext cx="3853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3675" y="2161503"/>
                <a:ext cx="38536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356849" y="4267888"/>
                <a:ext cx="3506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6849" y="4267888"/>
                <a:ext cx="35060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/>
          <p:cNvGrpSpPr/>
          <p:nvPr/>
        </p:nvGrpSpPr>
        <p:grpSpPr>
          <a:xfrm>
            <a:off x="3489416" y="2352003"/>
            <a:ext cx="2057421" cy="1915885"/>
            <a:chOff x="524147" y="2847704"/>
            <a:chExt cx="1297576" cy="1297576"/>
          </a:xfrm>
        </p:grpSpPr>
        <p:cxnSp>
          <p:nvCxnSpPr>
            <p:cNvPr id="20" name="Straight Arrow Connector 19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184561" y="4185939"/>
                <a:ext cx="4147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4561" y="4185939"/>
                <a:ext cx="41472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271618" y="4701819"/>
            <a:ext cx="27343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velocity does not change over time and is 0. The object is stationary.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23675" y="4698432"/>
            <a:ext cx="27343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velocity is the same over time – the object is moving at a constant velocity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03010" y="4701819"/>
            <a:ext cx="27343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velocity increases at a constant rate over time. The object is accelerating at a constant rate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3707" y="5938315"/>
            <a:ext cx="8682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On a velocity-time graph, the gradient represents the acceleration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975731" y="2161503"/>
                <a:ext cx="3853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731" y="2161503"/>
                <a:ext cx="38536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208905" y="4267888"/>
                <a:ext cx="3506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8905" y="4267888"/>
                <a:ext cx="350609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/>
          <p:cNvGrpSpPr/>
          <p:nvPr/>
        </p:nvGrpSpPr>
        <p:grpSpPr>
          <a:xfrm>
            <a:off x="6341473" y="2359624"/>
            <a:ext cx="2057421" cy="1915885"/>
            <a:chOff x="524147" y="2847704"/>
            <a:chExt cx="1297576" cy="1297576"/>
          </a:xfrm>
        </p:grpSpPr>
        <p:cxnSp>
          <p:nvCxnSpPr>
            <p:cNvPr id="32" name="Straight Arrow Connector 31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019410" y="4211331"/>
                <a:ext cx="4147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410" y="4211331"/>
                <a:ext cx="414729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628650" y="4267888"/>
            <a:ext cx="194908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489416" y="3401385"/>
            <a:ext cx="194908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341472" y="2682240"/>
            <a:ext cx="1966505" cy="8280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19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  <p:bldP spid="15" grpId="0"/>
      <p:bldP spid="16" grpId="0"/>
      <p:bldP spid="19" grpId="0"/>
      <p:bldP spid="22" grpId="0"/>
      <p:bldP spid="23" grpId="0"/>
      <p:bldP spid="24" grpId="0"/>
      <p:bldP spid="25" grpId="0"/>
      <p:bldP spid="27" grpId="0"/>
      <p:bldP spid="28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147379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also represent the motion of an object on a velocity-time graph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Gradient of a velocity-time graph = Acceleration over that period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Area under a velocity-time graph = distance travelled</a:t>
            </a: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73010" y="1487269"/>
            <a:ext cx="5413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diagram below shows a velocity-time graph for the motion of a cyclist moving along a straight road for 12 seconds. For the first 8 seconds, she moves at a constant speed of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She then decelerates at a constant rate, stopping after a further 4 seconds.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travelled by the cyclist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rate of deceleration of the cyclist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925410" y="2858869"/>
            <a:ext cx="0" cy="12954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925410" y="4154269"/>
            <a:ext cx="2209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925410" y="3468469"/>
            <a:ext cx="1219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5144610" y="3468469"/>
            <a:ext cx="734568" cy="6736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5144610" y="3468469"/>
            <a:ext cx="0" cy="685800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82810" y="4154269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t(s)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696810" y="40780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696810" y="33160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992210" y="41542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678010" y="4154269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849210" y="4611469"/>
                <a:ext cx="1407180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4611469"/>
                <a:ext cx="1407180" cy="5073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49210" y="5144869"/>
                <a:ext cx="1637243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8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12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×6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5144869"/>
                <a:ext cx="1637243" cy="5073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>
            <a:off x="3925410" y="3392269"/>
            <a:ext cx="12192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925410" y="4230469"/>
            <a:ext cx="19812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849210" y="3468469"/>
            <a:ext cx="0" cy="7620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382610" y="308746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687410" y="4230469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620610" y="369706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849210" y="5754469"/>
                <a:ext cx="92801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=60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5754469"/>
                <a:ext cx="92801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849210" y="6211669"/>
                <a:ext cx="22747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𝑇h𝑒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𝑑𝑖𝑠𝑡𝑎𝑛𝑐𝑒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𝑡𝑟𝑎𝑣𝑒𝑙𝑙𝑒𝑑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𝑖𝑠</m:t>
                      </m:r>
                      <m:r>
                        <a:rPr lang="en-GB" sz="1200" b="0" i="1" smtClean="0">
                          <a:latin typeface="Cambria Math"/>
                        </a:rPr>
                        <m:t> 60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6211669"/>
                <a:ext cx="227479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5373210" y="484006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5678010" y="4840069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appropriate values for the trapezium above</a:t>
            </a:r>
          </a:p>
        </p:txBody>
      </p:sp>
      <p:sp>
        <p:nvSpPr>
          <p:cNvPr id="59" name="Arc 58"/>
          <p:cNvSpPr/>
          <p:nvPr/>
        </p:nvSpPr>
        <p:spPr>
          <a:xfrm>
            <a:off x="5373210" y="537346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5678010" y="5525869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315810" y="2706469"/>
            <a:ext cx="657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v(ms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3734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46" grpId="0"/>
      <p:bldP spid="47" grpId="0"/>
      <p:bldP spid="48" grpId="0"/>
      <p:bldP spid="52" grpId="0"/>
      <p:bldP spid="53" grpId="0"/>
      <p:bldP spid="54" grpId="0"/>
      <p:bldP spid="55" grpId="0"/>
      <p:bldP spid="56" grpId="0"/>
      <p:bldP spid="57" grpId="0" animBg="1"/>
      <p:bldP spid="58" grpId="0"/>
      <p:bldP spid="59" grpId="0" animBg="1"/>
      <p:bldP spid="60" grpId="0"/>
      <p:bldP spid="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73010" y="1487269"/>
            <a:ext cx="5413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diagram below shows a velocity-time graph for the motion of a cyclist moving along a straight road for 12 seconds. For the first 8 seconds, she moves at a constant speed of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She then decelerates at a constant rate, stopping after a further 4 seconds.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travelled by the cyclist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60m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rate of deceleration of the cyclist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3925410" y="2858869"/>
            <a:ext cx="0" cy="12954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925410" y="4154269"/>
            <a:ext cx="2209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925410" y="3468469"/>
            <a:ext cx="1219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144610" y="3468469"/>
            <a:ext cx="734568" cy="6736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144610" y="3468469"/>
            <a:ext cx="0" cy="685800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315810" y="2706469"/>
            <a:ext cx="657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v(ms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982810" y="4154269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t(s)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696810" y="40780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696810" y="33160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992210" y="41542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678010" y="4154269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3849210" y="4611469"/>
                <a:ext cx="1842363" cy="4753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𝐺𝑟𝑎𝑑𝑖𝑒𝑛𝑡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𝑐h𝑎𝑛𝑔𝑒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𝑖𝑛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𝑐h𝑎𝑛𝑔𝑒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𝑖𝑛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4611469"/>
                <a:ext cx="1842363" cy="475323"/>
              </a:xfrm>
              <a:prstGeom prst="rect">
                <a:avLst/>
              </a:prstGeom>
              <a:blipFill>
                <a:blip r:embed="rId2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Arrow Connector 67"/>
          <p:cNvCxnSpPr/>
          <p:nvPr/>
        </p:nvCxnSpPr>
        <p:spPr>
          <a:xfrm>
            <a:off x="5068410" y="4230469"/>
            <a:ext cx="8382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5068410" y="3468469"/>
            <a:ext cx="0" cy="6858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297010" y="423046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763610" y="3620869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-6</a:t>
            </a:r>
          </a:p>
        </p:txBody>
      </p:sp>
      <p:sp>
        <p:nvSpPr>
          <p:cNvPr id="72" name="Arc 71"/>
          <p:cNvSpPr/>
          <p:nvPr/>
        </p:nvSpPr>
        <p:spPr>
          <a:xfrm>
            <a:off x="5830410" y="484006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6135210" y="4840069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appropriate values for the trapezium above</a:t>
            </a:r>
          </a:p>
        </p:txBody>
      </p:sp>
      <p:sp>
        <p:nvSpPr>
          <p:cNvPr id="74" name="Arc 73"/>
          <p:cNvSpPr/>
          <p:nvPr/>
        </p:nvSpPr>
        <p:spPr>
          <a:xfrm>
            <a:off x="5830410" y="537346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6135210" y="5525869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3849210" y="5221069"/>
                <a:ext cx="1243802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𝐺𝑟𝑎𝑑𝑖𝑒𝑛𝑡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−6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5221069"/>
                <a:ext cx="1243802" cy="438005"/>
              </a:xfrm>
              <a:prstGeom prst="rect">
                <a:avLst/>
              </a:prstGeom>
              <a:blipFill>
                <a:blip r:embed="rId3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3849210" y="5754469"/>
                <a:ext cx="13608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𝐺𝑟𝑎𝑑𝑖𝑒𝑛𝑡</m:t>
                      </m:r>
                      <m:r>
                        <a:rPr lang="en-GB" sz="1200" b="0" i="1" smtClean="0">
                          <a:latin typeface="Cambria Math"/>
                        </a:rPr>
                        <m:t>=−1.5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5754469"/>
                <a:ext cx="1360822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3849210" y="6211669"/>
                <a:ext cx="23134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𝑆𝑜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𝑡h𝑒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𝑑𝑒𝑐𝑒𝑙𝑒𝑟𝑎𝑡𝑖𝑜𝑛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𝑖𝑠</m:t>
                      </m:r>
                      <m:r>
                        <a:rPr lang="en-GB" sz="1200" b="0" i="1" smtClean="0">
                          <a:latin typeface="Cambria Math"/>
                        </a:rPr>
                        <m:t> 1.5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6211669"/>
                <a:ext cx="231345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147379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also represent the motion of an object on a velocity-time graph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Gradient of a velocity-time graph = Acceleration over that period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Area under a velocity-time graph = distance travelled</a:t>
            </a: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81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70" grpId="0"/>
      <p:bldP spid="71" grpId="0"/>
      <p:bldP spid="72" grpId="0" animBg="1"/>
      <p:bldP spid="73" grpId="0"/>
      <p:bldP spid="74" grpId="0" animBg="1"/>
      <p:bldP spid="75" grpId="0"/>
      <p:bldP spid="76" grpId="0"/>
      <p:bldP spid="77" grpId="0"/>
      <p:bldP spid="7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0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147379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also represent the motion of an object on a velocity-time graph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Gradient of a velocity-time graph = Acceleration over that period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Area under a velocity-time graph = distance travelled</a:t>
            </a: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57600" y="1600200"/>
            <a:ext cx="5413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moves along a straight line. It accelerates uniformly from rest to a speed of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in T seconds. The particle then travels at a constant speed for 5T seconds. It then decelerates to rest uniformly over the next 40 seconds.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Sketch a velocity-time graph for this motion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Given that the particle travels 600m, find the value of T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3810000" y="2971800"/>
            <a:ext cx="0" cy="12954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810000" y="4267200"/>
            <a:ext cx="2209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3810000" y="3276600"/>
            <a:ext cx="381000" cy="990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4191000" y="3276600"/>
            <a:ext cx="99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181600" y="3276600"/>
            <a:ext cx="609600" cy="990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4191000" y="32766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5181600" y="32766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810000" y="3276600"/>
            <a:ext cx="381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200400" y="2895600"/>
            <a:ext cx="657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v(ms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91200" y="43434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t(s)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581400" y="4191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581400" y="31242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853543" y="4343400"/>
            <a:ext cx="288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95800" y="4343400"/>
            <a:ext cx="3834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334000" y="434340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3810000" y="434340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191000" y="4343400"/>
            <a:ext cx="9906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181600" y="4343400"/>
            <a:ext cx="6096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248400" y="3200400"/>
                <a:ext cx="1440843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200400"/>
                <a:ext cx="1440843" cy="5073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248400" y="3733800"/>
                <a:ext cx="2046842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600=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𝑇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+6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𝑇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+40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×8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733800"/>
                <a:ext cx="2046842" cy="5073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Arrow Connector 55"/>
          <p:cNvCxnSpPr/>
          <p:nvPr/>
        </p:nvCxnSpPr>
        <p:spPr>
          <a:xfrm>
            <a:off x="4191000" y="3200400"/>
            <a:ext cx="9906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3646714" y="3287486"/>
            <a:ext cx="0" cy="10529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810000" y="4572000"/>
            <a:ext cx="19812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95800" y="2971800"/>
            <a:ext cx="3834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5T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341914" y="3592286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343400" y="4572000"/>
            <a:ext cx="739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6T + 40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6248400" y="4267200"/>
                <a:ext cx="17515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600=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5.5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𝑇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+20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×8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267200"/>
                <a:ext cx="1751505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6324600" y="4648200"/>
                <a:ext cx="12412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75=</m:t>
                      </m:r>
                      <m:r>
                        <a:rPr lang="en-GB" sz="1200" i="1">
                          <a:latin typeface="Cambria Math"/>
                        </a:rPr>
                        <m:t>5.5</m:t>
                      </m:r>
                      <m:r>
                        <a:rPr lang="en-GB" sz="1200" i="1">
                          <a:latin typeface="Cambria Math"/>
                        </a:rPr>
                        <m:t>𝑇</m:t>
                      </m:r>
                      <m:r>
                        <a:rPr lang="en-GB" sz="1200" i="1">
                          <a:latin typeface="Cambria Math"/>
                        </a:rPr>
                        <m:t>+20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648200"/>
                <a:ext cx="1241237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6324600" y="5029200"/>
                <a:ext cx="8875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55=</m:t>
                      </m:r>
                      <m:r>
                        <a:rPr lang="en-GB" sz="1200" i="1">
                          <a:latin typeface="Cambria Math"/>
                        </a:rPr>
                        <m:t>5.5</m:t>
                      </m:r>
                      <m:r>
                        <a:rPr lang="en-GB" sz="1200" i="1">
                          <a:latin typeface="Cambria Math"/>
                        </a:rPr>
                        <m:t>𝑇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5029200"/>
                <a:ext cx="887551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6324600" y="5410200"/>
                <a:ext cx="68557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10=</m:t>
                      </m:r>
                      <m:r>
                        <a:rPr lang="en-GB" sz="1200" i="1">
                          <a:latin typeface="Cambria Math"/>
                        </a:rPr>
                        <m:t>𝑇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5410200"/>
                <a:ext cx="685572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Arc 84"/>
          <p:cNvSpPr/>
          <p:nvPr/>
        </p:nvSpPr>
        <p:spPr>
          <a:xfrm>
            <a:off x="8153400" y="3429000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8382000" y="3429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87" name="Arc 86"/>
          <p:cNvSpPr/>
          <p:nvPr/>
        </p:nvSpPr>
        <p:spPr>
          <a:xfrm>
            <a:off x="8153400" y="3962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Arc 87"/>
          <p:cNvSpPr/>
          <p:nvPr/>
        </p:nvSpPr>
        <p:spPr>
          <a:xfrm>
            <a:off x="7848600" y="44196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c 88"/>
          <p:cNvSpPr/>
          <p:nvPr/>
        </p:nvSpPr>
        <p:spPr>
          <a:xfrm>
            <a:off x="7391400" y="48006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Arc 89"/>
          <p:cNvSpPr/>
          <p:nvPr/>
        </p:nvSpPr>
        <p:spPr>
          <a:xfrm>
            <a:off x="7010400" y="51816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TextBox 90"/>
          <p:cNvSpPr txBox="1"/>
          <p:nvPr/>
        </p:nvSpPr>
        <p:spPr>
          <a:xfrm>
            <a:off x="8305800" y="3962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 fraction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8153400" y="4419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8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7696200" y="48768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20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7315200" y="52578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5.5</a:t>
            </a:r>
          </a:p>
        </p:txBody>
      </p:sp>
    </p:spTree>
    <p:extLst>
      <p:ext uri="{BB962C8B-B14F-4D97-AF65-F5344CB8AC3E}">
        <p14:creationId xmlns:p14="http://schemas.microsoft.com/office/powerpoint/2010/main" val="363395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  <p:bldP spid="48" grpId="0"/>
      <p:bldP spid="49" grpId="0"/>
      <p:bldP spid="50" grpId="0"/>
      <p:bldP spid="54" grpId="0"/>
      <p:bldP spid="55" grpId="0"/>
      <p:bldP spid="59" grpId="0"/>
      <p:bldP spid="60" grpId="0"/>
      <p:bldP spid="79" grpId="0"/>
      <p:bldP spid="81" grpId="0"/>
      <p:bldP spid="82" grpId="0"/>
      <p:bldP spid="83" grpId="0"/>
      <p:bldP spid="84" grpId="0"/>
      <p:bldP spid="85" grpId="0" animBg="1"/>
      <p:bldP spid="86" grpId="0"/>
      <p:bldP spid="87" grpId="0" animBg="1"/>
      <p:bldP spid="88" grpId="0" animBg="1"/>
      <p:bldP spid="89" grpId="0" animBg="1"/>
      <p:bldP spid="90" grpId="0" animBg="1"/>
      <p:bldP spid="91" grpId="0"/>
      <p:bldP spid="92" grpId="0"/>
      <p:bldP spid="93" grpId="0"/>
      <p:bldP spid="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reeform 56"/>
          <p:cNvSpPr/>
          <p:nvPr/>
        </p:nvSpPr>
        <p:spPr>
          <a:xfrm>
            <a:off x="1740665" y="3172858"/>
            <a:ext cx="638978" cy="877677"/>
          </a:xfrm>
          <a:custGeom>
            <a:avLst/>
            <a:gdLst>
              <a:gd name="connsiteX0" fmla="*/ 0 w 638978"/>
              <a:gd name="connsiteY0" fmla="*/ 874005 h 874005"/>
              <a:gd name="connsiteX1" fmla="*/ 635306 w 638978"/>
              <a:gd name="connsiteY1" fmla="*/ 866660 h 874005"/>
              <a:gd name="connsiteX2" fmla="*/ 638978 w 638978"/>
              <a:gd name="connsiteY2" fmla="*/ 0 h 874005"/>
              <a:gd name="connsiteX3" fmla="*/ 0 w 638978"/>
              <a:gd name="connsiteY3" fmla="*/ 616944 h 874005"/>
              <a:gd name="connsiteX4" fmla="*/ 0 w 638978"/>
              <a:gd name="connsiteY4" fmla="*/ 874005 h 874005"/>
              <a:gd name="connsiteX0" fmla="*/ 0 w 638978"/>
              <a:gd name="connsiteY0" fmla="*/ 874005 h 877677"/>
              <a:gd name="connsiteX1" fmla="*/ 635306 w 638978"/>
              <a:gd name="connsiteY1" fmla="*/ 877677 h 877677"/>
              <a:gd name="connsiteX2" fmla="*/ 638978 w 638978"/>
              <a:gd name="connsiteY2" fmla="*/ 0 h 877677"/>
              <a:gd name="connsiteX3" fmla="*/ 0 w 638978"/>
              <a:gd name="connsiteY3" fmla="*/ 616944 h 877677"/>
              <a:gd name="connsiteX4" fmla="*/ 0 w 638978"/>
              <a:gd name="connsiteY4" fmla="*/ 874005 h 877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8978" h="877677">
                <a:moveTo>
                  <a:pt x="0" y="874005"/>
                </a:moveTo>
                <a:lnTo>
                  <a:pt x="635306" y="877677"/>
                </a:lnTo>
                <a:lnTo>
                  <a:pt x="638978" y="0"/>
                </a:lnTo>
                <a:lnTo>
                  <a:pt x="0" y="616944"/>
                </a:lnTo>
                <a:lnTo>
                  <a:pt x="0" y="874005"/>
                </a:lnTo>
                <a:close/>
              </a:path>
            </a:pathLst>
          </a:cu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Freeform 57"/>
          <p:cNvSpPr/>
          <p:nvPr/>
        </p:nvSpPr>
        <p:spPr>
          <a:xfrm flipH="1">
            <a:off x="3235708" y="3109704"/>
            <a:ext cx="423237" cy="941792"/>
          </a:xfrm>
          <a:custGeom>
            <a:avLst/>
            <a:gdLst>
              <a:gd name="connsiteX0" fmla="*/ 0 w 638978"/>
              <a:gd name="connsiteY0" fmla="*/ 874005 h 874005"/>
              <a:gd name="connsiteX1" fmla="*/ 635306 w 638978"/>
              <a:gd name="connsiteY1" fmla="*/ 866660 h 874005"/>
              <a:gd name="connsiteX2" fmla="*/ 638978 w 638978"/>
              <a:gd name="connsiteY2" fmla="*/ 0 h 874005"/>
              <a:gd name="connsiteX3" fmla="*/ 0 w 638978"/>
              <a:gd name="connsiteY3" fmla="*/ 616944 h 874005"/>
              <a:gd name="connsiteX4" fmla="*/ 0 w 638978"/>
              <a:gd name="connsiteY4" fmla="*/ 874005 h 874005"/>
              <a:gd name="connsiteX0" fmla="*/ 0 w 638978"/>
              <a:gd name="connsiteY0" fmla="*/ 874005 h 877677"/>
              <a:gd name="connsiteX1" fmla="*/ 635306 w 638978"/>
              <a:gd name="connsiteY1" fmla="*/ 877677 h 877677"/>
              <a:gd name="connsiteX2" fmla="*/ 638978 w 638978"/>
              <a:gd name="connsiteY2" fmla="*/ 0 h 877677"/>
              <a:gd name="connsiteX3" fmla="*/ 0 w 638978"/>
              <a:gd name="connsiteY3" fmla="*/ 616944 h 877677"/>
              <a:gd name="connsiteX4" fmla="*/ 0 w 638978"/>
              <a:gd name="connsiteY4" fmla="*/ 874005 h 877677"/>
              <a:gd name="connsiteX0" fmla="*/ 0 w 638978"/>
              <a:gd name="connsiteY0" fmla="*/ 874005 h 877677"/>
              <a:gd name="connsiteX1" fmla="*/ 635306 w 638978"/>
              <a:gd name="connsiteY1" fmla="*/ 877677 h 877677"/>
              <a:gd name="connsiteX2" fmla="*/ 638978 w 638978"/>
              <a:gd name="connsiteY2" fmla="*/ 0 h 877677"/>
              <a:gd name="connsiteX3" fmla="*/ 0 w 638978"/>
              <a:gd name="connsiteY3" fmla="*/ 589566 h 877677"/>
              <a:gd name="connsiteX4" fmla="*/ 0 w 638978"/>
              <a:gd name="connsiteY4" fmla="*/ 874005 h 877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8978" h="877677">
                <a:moveTo>
                  <a:pt x="0" y="874005"/>
                </a:moveTo>
                <a:lnTo>
                  <a:pt x="635306" y="877677"/>
                </a:lnTo>
                <a:lnTo>
                  <a:pt x="638978" y="0"/>
                </a:lnTo>
                <a:lnTo>
                  <a:pt x="0" y="589566"/>
                </a:lnTo>
                <a:lnTo>
                  <a:pt x="0" y="874005"/>
                </a:lnTo>
                <a:close/>
              </a:path>
            </a:pathLst>
          </a:cu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reeform 54"/>
          <p:cNvSpPr/>
          <p:nvPr/>
        </p:nvSpPr>
        <p:spPr>
          <a:xfrm>
            <a:off x="249716" y="3158168"/>
            <a:ext cx="565532" cy="892367"/>
          </a:xfrm>
          <a:custGeom>
            <a:avLst/>
            <a:gdLst>
              <a:gd name="connsiteX0" fmla="*/ 0 w 561860"/>
              <a:gd name="connsiteY0" fmla="*/ 947451 h 947451"/>
              <a:gd name="connsiteX1" fmla="*/ 561860 w 561860"/>
              <a:gd name="connsiteY1" fmla="*/ 943779 h 947451"/>
              <a:gd name="connsiteX2" fmla="*/ 561860 w 561860"/>
              <a:gd name="connsiteY2" fmla="*/ 0 h 947451"/>
              <a:gd name="connsiteX3" fmla="*/ 0 w 561860"/>
              <a:gd name="connsiteY3" fmla="*/ 947451 h 947451"/>
              <a:gd name="connsiteX0" fmla="*/ 0 w 565532"/>
              <a:gd name="connsiteY0" fmla="*/ 892367 h 892367"/>
              <a:gd name="connsiteX1" fmla="*/ 561860 w 565532"/>
              <a:gd name="connsiteY1" fmla="*/ 888695 h 892367"/>
              <a:gd name="connsiteX2" fmla="*/ 565532 w 565532"/>
              <a:gd name="connsiteY2" fmla="*/ 0 h 892367"/>
              <a:gd name="connsiteX3" fmla="*/ 0 w 565532"/>
              <a:gd name="connsiteY3" fmla="*/ 892367 h 892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5532" h="892367">
                <a:moveTo>
                  <a:pt x="0" y="892367"/>
                </a:moveTo>
                <a:lnTo>
                  <a:pt x="561860" y="888695"/>
                </a:lnTo>
                <a:lnTo>
                  <a:pt x="565532" y="0"/>
                </a:lnTo>
                <a:lnTo>
                  <a:pt x="0" y="892367"/>
                </a:lnTo>
                <a:close/>
              </a:path>
            </a:pathLst>
          </a:cu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634" y="1325563"/>
            <a:ext cx="3918857" cy="5118780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n-US" sz="2000" dirty="0">
                <a:latin typeface="Comic Sans MS" panose="030F0702030302020204" pitchFamily="66" charset="0"/>
              </a:rPr>
              <a:t>For each graph, find;</a:t>
            </a:r>
          </a:p>
          <a:p>
            <a:pPr marL="514350" indent="-514350">
              <a:buAutoNum type="romanLcParenR"/>
            </a:pPr>
            <a:r>
              <a:rPr lang="en-US" sz="2000" dirty="0">
                <a:latin typeface="Comic Sans MS" panose="030F0702030302020204" pitchFamily="66" charset="0"/>
              </a:rPr>
              <a:t>The gradient</a:t>
            </a:r>
          </a:p>
          <a:p>
            <a:pPr marL="514350" indent="-514350">
              <a:buAutoNum type="romanLcParenR"/>
            </a:pPr>
            <a:r>
              <a:rPr lang="en-US" sz="2000" dirty="0">
                <a:latin typeface="Comic Sans MS" panose="030F0702030302020204" pitchFamily="66" charset="0"/>
              </a:rPr>
              <a:t>The shaded area under the graph</a:t>
            </a:r>
          </a:p>
          <a:p>
            <a:pPr marL="514350" indent="-514350">
              <a:buAutoNum type="romanLcParenR"/>
            </a:pPr>
            <a:endParaRPr lang="en-US" sz="2000" dirty="0">
              <a:latin typeface="Comic Sans MS" panose="030F0702030302020204" pitchFamily="66" charset="0"/>
            </a:endParaRPr>
          </a:p>
          <a:p>
            <a:pPr marL="514350" indent="-514350">
              <a:buAutoNum type="romanLcParenR"/>
            </a:pPr>
            <a:endParaRPr lang="en-US" sz="2000" dirty="0">
              <a:latin typeface="Comic Sans MS" panose="030F0702030302020204" pitchFamily="66" charset="0"/>
            </a:endParaRPr>
          </a:p>
          <a:p>
            <a:pPr marL="514350" indent="-514350">
              <a:buAutoNum type="romanLcParenR"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2) A car travels for 45 minutes at an average speed of 35mph. Find the distance travelled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26182" y="1325563"/>
                <a:ext cx="3908516" cy="51187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3a) Solve the simultaneous equations:</a:t>
                </a: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US" sz="20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+4=0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−7=0</m:t>
                    </m:r>
                  </m:oMath>
                </a14:m>
                <a:r>
                  <a:rPr lang="en-US" sz="2000" dirty="0">
                    <a:latin typeface="Comic Sans MS" panose="030F0702030302020204" pitchFamily="66" charset="0"/>
                  </a:rPr>
                  <a:t>. Give answers to 3sf.</a:t>
                </a:r>
              </a:p>
              <a:p>
                <a:pPr marL="0" indent="0" algn="ctr">
                  <a:buNone/>
                </a:pPr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182" y="1325563"/>
                <a:ext cx="3908516" cy="5118780"/>
              </a:xfrm>
              <a:prstGeom prst="rect">
                <a:avLst/>
              </a:prstGeom>
              <a:blipFill>
                <a:blip r:embed="rId2"/>
                <a:stretch>
                  <a:fillRect l="-1716" t="-1190" r="-3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249145" y="2952205"/>
            <a:ext cx="1130482" cy="1097280"/>
            <a:chOff x="524147" y="2847704"/>
            <a:chExt cx="1297576" cy="1297576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1741236" y="2952205"/>
            <a:ext cx="1130482" cy="1097280"/>
            <a:chOff x="524147" y="2847704"/>
            <a:chExt cx="1297576" cy="1297576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3233327" y="2952205"/>
            <a:ext cx="1130482" cy="1097280"/>
            <a:chOff x="524147" y="2847704"/>
            <a:chExt cx="1297576" cy="1297576"/>
          </a:xfrm>
        </p:grpSpPr>
        <p:cxnSp>
          <p:nvCxnSpPr>
            <p:cNvPr id="20" name="Straight Arrow Connector 19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-8538" y="3021873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72491" y="404948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7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49518" y="3021872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21717" y="3633987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08163" y="4031322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03217" y="297120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9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19324" y="403132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48635" y="3160371"/>
            <a:ext cx="565241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812113" y="3167402"/>
            <a:ext cx="1763" cy="870692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249145" y="3109703"/>
            <a:ext cx="594205" cy="9397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1742374" y="3160371"/>
            <a:ext cx="626278" cy="26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2376003" y="3173818"/>
            <a:ext cx="4513" cy="87566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658946" y="3741070"/>
            <a:ext cx="1" cy="301998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741746" y="3021873"/>
            <a:ext cx="783740" cy="7620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233326" y="3091543"/>
            <a:ext cx="633280" cy="95794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726984" y="4031321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67927" y="2726452"/>
            <a:ext cx="269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41295" y="2722000"/>
            <a:ext cx="6825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73.5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784906" y="2713899"/>
            <a:ext cx="269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14176" y="2718173"/>
            <a:ext cx="6825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150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352071" y="2713898"/>
            <a:ext cx="498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-1.5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756269" y="2713897"/>
            <a:ext cx="693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26.25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277609" y="5584631"/>
            <a:ext cx="2004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26.25 miles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688500" y="3021674"/>
            <a:ext cx="2506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x = 2, y = -1.5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501266" y="4502175"/>
            <a:ext cx="2754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x = 1.27 or -2.77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9A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the motion of an object on a displacement-time graph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25141" y="1330506"/>
                <a:ext cx="441524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 Mechanics, the variable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often used to represent displacement (in </a:t>
                </a:r>
                <a:r>
                  <a:rPr lang="en-US" sz="16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metres</a:t>
                </a: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),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will represent time (in seconds)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141" y="1330506"/>
                <a:ext cx="4415246" cy="830997"/>
              </a:xfrm>
              <a:prstGeom prst="rect">
                <a:avLst/>
              </a:prstGeom>
              <a:blipFill>
                <a:blip r:embed="rId2"/>
                <a:stretch>
                  <a:fillRect l="-829" t="-1460" r="-1934" b="-8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/>
          <p:cNvGrpSpPr/>
          <p:nvPr/>
        </p:nvGrpSpPr>
        <p:grpSpPr>
          <a:xfrm>
            <a:off x="271618" y="2161503"/>
            <a:ext cx="2583783" cy="2475717"/>
            <a:chOff x="262909" y="2300152"/>
            <a:chExt cx="2583783" cy="247571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262909" y="2300152"/>
                  <a:ext cx="36574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909" y="2300152"/>
                  <a:ext cx="365741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2496083" y="4406537"/>
                  <a:ext cx="35060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96083" y="4406537"/>
                  <a:ext cx="350609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" name="Straight Connector 21"/>
            <p:cNvCxnSpPr/>
            <p:nvPr/>
          </p:nvCxnSpPr>
          <p:spPr>
            <a:xfrm>
              <a:off x="628650" y="3326674"/>
              <a:ext cx="1949087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/>
            <p:cNvGrpSpPr/>
            <p:nvPr/>
          </p:nvGrpSpPr>
          <p:grpSpPr>
            <a:xfrm>
              <a:off x="628650" y="2490652"/>
              <a:ext cx="2057421" cy="1915885"/>
              <a:chOff x="524147" y="2847704"/>
              <a:chExt cx="1297576" cy="1297576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 flipV="1">
                <a:off x="524147" y="2847704"/>
                <a:ext cx="0" cy="129757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 rot="5400000" flipV="1">
                <a:off x="1172935" y="3496492"/>
                <a:ext cx="0" cy="129757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23796" y="4324588"/>
                  <a:ext cx="4147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3796" y="4324588"/>
                  <a:ext cx="414729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2" name="Group 31"/>
          <p:cNvGrpSpPr/>
          <p:nvPr/>
        </p:nvGrpSpPr>
        <p:grpSpPr>
          <a:xfrm>
            <a:off x="3123675" y="2161503"/>
            <a:ext cx="2583783" cy="2475717"/>
            <a:chOff x="3114966" y="2300152"/>
            <a:chExt cx="2583783" cy="247571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3114966" y="2300152"/>
                  <a:ext cx="36574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14966" y="2300152"/>
                  <a:ext cx="365741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5348140" y="4406537"/>
                  <a:ext cx="35060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48140" y="4406537"/>
                  <a:ext cx="350609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Straight Connector 22"/>
            <p:cNvCxnSpPr/>
            <p:nvPr/>
          </p:nvCxnSpPr>
          <p:spPr>
            <a:xfrm flipV="1">
              <a:off x="3480706" y="2669484"/>
              <a:ext cx="1770563" cy="173705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7"/>
            <p:cNvGrpSpPr/>
            <p:nvPr/>
          </p:nvGrpSpPr>
          <p:grpSpPr>
            <a:xfrm>
              <a:off x="3480707" y="2490652"/>
              <a:ext cx="2057421" cy="1915885"/>
              <a:chOff x="524147" y="2847704"/>
              <a:chExt cx="1297576" cy="1297576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 flipV="1">
                <a:off x="524147" y="2847704"/>
                <a:ext cx="0" cy="129757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rot="5400000" flipV="1">
                <a:off x="1172935" y="3496492"/>
                <a:ext cx="0" cy="129757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3175852" y="4324588"/>
                  <a:ext cx="4147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5852" y="4324588"/>
                  <a:ext cx="414729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3" name="Group 32"/>
          <p:cNvGrpSpPr/>
          <p:nvPr/>
        </p:nvGrpSpPr>
        <p:grpSpPr>
          <a:xfrm>
            <a:off x="4669020" y="-1564133"/>
            <a:ext cx="3890494" cy="6201353"/>
            <a:chOff x="4660311" y="-1425484"/>
            <a:chExt cx="3890494" cy="620135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5967022" y="2300152"/>
                  <a:ext cx="36574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67022" y="2300152"/>
                  <a:ext cx="365741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8200196" y="4406537"/>
                  <a:ext cx="35060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00196" y="4406537"/>
                  <a:ext cx="350609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Arc 24"/>
            <p:cNvSpPr/>
            <p:nvPr/>
          </p:nvSpPr>
          <p:spPr>
            <a:xfrm rot="5400000">
              <a:off x="3412942" y="-178115"/>
              <a:ext cx="5839642" cy="3344904"/>
            </a:xfrm>
            <a:prstGeom prst="arc">
              <a:avLst>
                <a:gd name="adj1" fmla="val 18328273"/>
                <a:gd name="adj2" fmla="val 0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6332764" y="2498273"/>
              <a:ext cx="2057421" cy="1915885"/>
              <a:chOff x="524147" y="2847704"/>
              <a:chExt cx="1297576" cy="1297576"/>
            </a:xfrm>
          </p:grpSpPr>
          <p:cxnSp>
            <p:nvCxnSpPr>
              <p:cNvPr id="12" name="Straight Arrow Connector 11"/>
              <p:cNvCxnSpPr/>
              <p:nvPr/>
            </p:nvCxnSpPr>
            <p:spPr>
              <a:xfrm flipV="1">
                <a:off x="524147" y="2847704"/>
                <a:ext cx="0" cy="129757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rot="5400000" flipV="1">
                <a:off x="1172935" y="3496492"/>
                <a:ext cx="0" cy="129757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6010701" y="4349980"/>
                  <a:ext cx="4147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10701" y="4349980"/>
                  <a:ext cx="414729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4" name="TextBox 33"/>
          <p:cNvSpPr txBox="1"/>
          <p:nvPr/>
        </p:nvSpPr>
        <p:spPr>
          <a:xfrm>
            <a:off x="271618" y="4701819"/>
            <a:ext cx="27343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displacement does not change over time – the object is stationary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123675" y="4698432"/>
            <a:ext cx="27343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displacement increases at a constant rate over time – the object is moving at a constant velocity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003010" y="4701819"/>
            <a:ext cx="27343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displacement increases at an increasing rate over time. The object is accelerating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44481" y="5967352"/>
            <a:ext cx="8682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On a displacement-time graph, the gradient represents the velocity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74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4" grpId="0"/>
      <p:bldP spid="35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traight Arrow Connector 54"/>
          <p:cNvCxnSpPr/>
          <p:nvPr/>
        </p:nvCxnSpPr>
        <p:spPr>
          <a:xfrm>
            <a:off x="5785104" y="2047538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7216594" y="2041816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4830478" y="2047538"/>
            <a:ext cx="954625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the motion of an object on a distance-time graph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cyclist rides in a straight line for 20 minutes. She waits for half an hour, then returns in a straight line to her starting point in 15 minutes. To the right is a displacement-time graph for her journey.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velocity for each stage of her journey, in kmh</a:t>
            </a:r>
            <a:r>
              <a:rPr lang="en-US" sz="1600" baseline="30000" dirty="0">
                <a:latin typeface="Comic Sans MS" panose="030F0702030302020204" pitchFamily="66" charset="0"/>
              </a:rPr>
              <a:t>-1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Write down the average velocity for the whole journey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speed for the whole journey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blipFill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𝑚𝑖𝑛𝑠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4811864" y="1494643"/>
            <a:ext cx="3495529" cy="1915885"/>
            <a:chOff x="524147" y="2847704"/>
            <a:chExt cx="1297576" cy="1297576"/>
          </a:xfrm>
        </p:grpSpPr>
        <p:cxnSp>
          <p:nvCxnSpPr>
            <p:cNvPr id="44" name="Straight Arrow Connector 43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V="1">
            <a:off x="4811864" y="2041816"/>
            <a:ext cx="940526" cy="13781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752390" y="2041816"/>
            <a:ext cx="146701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7219407" y="2041816"/>
            <a:ext cx="661850" cy="13687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567190" y="1885355"/>
            <a:ext cx="28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596598" y="339013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20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26905" y="338846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00932" y="3388463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65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71908" y="4096138"/>
            <a:ext cx="37093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OA, the displacement is 5km and the time is 20 minutes (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of an hour).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114443" y="4779239"/>
                <a:ext cx="160055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𝐷𝑖𝑠𝑡𝑎𝑛𝑐𝑒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𝑇𝑖𝑚𝑒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443" y="4779239"/>
                <a:ext cx="160055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114443" y="5139174"/>
                <a:ext cx="697422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US" sz="1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443" y="5139174"/>
                <a:ext cx="697422" cy="5142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171908" y="5705575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908" y="5705575"/>
                <a:ext cx="115508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016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3" grpId="0"/>
      <p:bldP spid="52" grpId="0"/>
      <p:bldP spid="53" grpId="0"/>
      <p:bldP spid="54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traight Arrow Connector 54"/>
          <p:cNvCxnSpPr/>
          <p:nvPr/>
        </p:nvCxnSpPr>
        <p:spPr>
          <a:xfrm>
            <a:off x="5785104" y="2047538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7216594" y="2041816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4830478" y="2047538"/>
            <a:ext cx="954625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the motion of an object on a distance-time graph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cyclist rides in a straight line for 20 minutes. She waits for half an hour, then returns in a straight line to her starting point in 15 minutes. To the right is a displacement-time graph for her journey.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velocity for each stage of her journey, in kmh</a:t>
            </a:r>
            <a:r>
              <a:rPr lang="en-US" sz="1600" baseline="30000" dirty="0">
                <a:latin typeface="Comic Sans MS" panose="030F0702030302020204" pitchFamily="66" charset="0"/>
              </a:rPr>
              <a:t>-1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Write down the average velocity for the whole journey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speed for the whole journey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blipFill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𝑚𝑖𝑛𝑠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4811864" y="1494643"/>
            <a:ext cx="3495529" cy="1915885"/>
            <a:chOff x="524147" y="2847704"/>
            <a:chExt cx="1297576" cy="1297576"/>
          </a:xfrm>
        </p:grpSpPr>
        <p:cxnSp>
          <p:nvCxnSpPr>
            <p:cNvPr id="44" name="Straight Arrow Connector 43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V="1">
            <a:off x="4811864" y="2041816"/>
            <a:ext cx="940526" cy="13781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752390" y="2041816"/>
            <a:ext cx="146701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7219407" y="2041816"/>
            <a:ext cx="661850" cy="13687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567190" y="1885355"/>
            <a:ext cx="28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596598" y="339013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20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26905" y="338846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00932" y="3388463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65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71908" y="4096138"/>
            <a:ext cx="37093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AB, there is no movement…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537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traight Arrow Connector 54"/>
          <p:cNvCxnSpPr/>
          <p:nvPr/>
        </p:nvCxnSpPr>
        <p:spPr>
          <a:xfrm>
            <a:off x="5785104" y="2047538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7216594" y="2041816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4830478" y="2047538"/>
            <a:ext cx="954625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the motion of an object on a distance-time graph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cyclist rides in a straight line for 20 minutes. She waits for half an hour, then returns in a straight line to her starting point in 15 minutes. To the right is a displacement-time graph for her journey.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velocity for each stage of her journey, in kmh</a:t>
            </a:r>
            <a:r>
              <a:rPr lang="en-US" sz="1600" baseline="30000" dirty="0">
                <a:latin typeface="Comic Sans MS" panose="030F0702030302020204" pitchFamily="66" charset="0"/>
              </a:rPr>
              <a:t>-1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Write down the average velocity for the whole journey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speed for the whole journey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blipFill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𝑚𝑖𝑛𝑠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4811864" y="1494643"/>
            <a:ext cx="3495529" cy="1915885"/>
            <a:chOff x="524147" y="2847704"/>
            <a:chExt cx="1297576" cy="1297576"/>
          </a:xfrm>
        </p:grpSpPr>
        <p:cxnSp>
          <p:nvCxnSpPr>
            <p:cNvPr id="44" name="Straight Arrow Connector 43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V="1">
            <a:off x="4811864" y="2041816"/>
            <a:ext cx="940526" cy="13781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752390" y="2041816"/>
            <a:ext cx="146701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7219407" y="2041816"/>
            <a:ext cx="661850" cy="13687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567190" y="1885355"/>
            <a:ext cx="28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596598" y="339013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20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26905" y="338846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00932" y="3388463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65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71908" y="4096138"/>
            <a:ext cx="44780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BC, the displacement is -5km (since the cyclist starts at 5km and moves to 0km), and the time is 15 minutes (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of an hour)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36417" y="4962610"/>
                <a:ext cx="160055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𝐷𝑖𝑠𝑡𝑎𝑛𝑐𝑒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𝑇𝑖𝑚𝑒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417" y="4962610"/>
                <a:ext cx="1600553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36417" y="5322545"/>
                <a:ext cx="697422" cy="397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solidFill>
                      <a:srgbClr val="FF0000"/>
                    </a:solidFill>
                  </a:rPr>
                  <a:t>-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en-US" sz="1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417" y="5322545"/>
                <a:ext cx="697422" cy="397609"/>
              </a:xfrm>
              <a:prstGeom prst="rect">
                <a:avLst/>
              </a:prstGeom>
              <a:blipFill>
                <a:blip r:embed="rId11"/>
                <a:stretch>
                  <a:fillRect l="-2632" b="-6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93882" y="5888946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882" y="5888946"/>
                <a:ext cx="1155085" cy="307777"/>
              </a:xfrm>
              <a:prstGeom prst="rect">
                <a:avLst/>
              </a:prstGeom>
              <a:blipFill>
                <a:blip r:embed="rId12"/>
                <a:stretch>
                  <a:fillRect r="-4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 rot="3774312">
                <a:off x="7100221" y="2440952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774312">
                <a:off x="7100221" y="2440952"/>
                <a:ext cx="1155085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53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27" grpId="0"/>
      <p:bldP spid="28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traight Arrow Connector 54"/>
          <p:cNvCxnSpPr/>
          <p:nvPr/>
        </p:nvCxnSpPr>
        <p:spPr>
          <a:xfrm>
            <a:off x="5785104" y="2047538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7216594" y="2041816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4830478" y="2047538"/>
            <a:ext cx="954625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the motion of an object on a distance-time graph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cyclist rides in a straight line for 20 minutes. She waits for half an hour, then returns in a straight line to her starting point in 15 minutes. To the right is a displacement-time graph for her journey.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velocity for each stage of her journey, in kmh</a:t>
            </a:r>
            <a:r>
              <a:rPr lang="en-US" sz="1600" baseline="30000" dirty="0">
                <a:latin typeface="Comic Sans MS" panose="030F0702030302020204" pitchFamily="66" charset="0"/>
              </a:rPr>
              <a:t>-1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Write down the average velocity for the whole journey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speed for the whole journey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blipFill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𝑚𝑖𝑛𝑠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4811864" y="1494643"/>
            <a:ext cx="3495529" cy="1915885"/>
            <a:chOff x="524147" y="2847704"/>
            <a:chExt cx="1297576" cy="1297576"/>
          </a:xfrm>
        </p:grpSpPr>
        <p:cxnSp>
          <p:nvCxnSpPr>
            <p:cNvPr id="44" name="Straight Arrow Connector 43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V="1">
            <a:off x="4811864" y="2041816"/>
            <a:ext cx="940526" cy="13781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752390" y="2041816"/>
            <a:ext cx="146701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7219407" y="2041816"/>
            <a:ext cx="661850" cy="13687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567190" y="1885355"/>
            <a:ext cx="28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596598" y="339013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20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26905" y="338846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00932" y="3388463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65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 rot="3774312">
                <a:off x="7100221" y="2440952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774312">
                <a:off x="7100221" y="2440952"/>
                <a:ext cx="115508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63580" y="4019447"/>
                <a:ext cx="4824105" cy="501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𝐴𝑣𝑒𝑟𝑎𝑔𝑒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𝑣𝑒𝑙𝑜𝑐𝑖𝑡𝑦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𝐷𝑖𝑠𝑝𝑙𝑎𝑐𝑒𝑚𝑒𝑛𝑡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𝑓𝑟𝑜𝑚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𝑠𝑡𝑎𝑟𝑡𝑖𝑛𝑔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𝑝𝑜𝑖𝑛𝑡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𝑡𝑖𝑚𝑒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𝑡𝑎𝑘𝑒𝑛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3580" y="4019447"/>
                <a:ext cx="4824105" cy="501932"/>
              </a:xfrm>
              <a:prstGeom prst="rect">
                <a:avLst/>
              </a:prstGeom>
              <a:blipFill>
                <a:blip r:embed="rId11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246875" y="4762425"/>
            <a:ext cx="4478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 displacement from the start is 0, the average velocity is 0 as well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91790" y="4967013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790" y="4967013"/>
                <a:ext cx="1155085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502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traight Arrow Connector 54"/>
          <p:cNvCxnSpPr/>
          <p:nvPr/>
        </p:nvCxnSpPr>
        <p:spPr>
          <a:xfrm>
            <a:off x="5785104" y="2047538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7216594" y="2041816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4830478" y="2047538"/>
            <a:ext cx="954625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the motion of an object on a distance-time graph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cyclist rides in a straight line for 20 minutes. She waits for half an hour, then returns in a straight line to her starting point in 15 minutes. To the right is a displacement-time graph for her journey.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velocity for each stage of her journey, in kmh</a:t>
            </a:r>
            <a:r>
              <a:rPr lang="en-US" sz="1600" baseline="30000" dirty="0">
                <a:latin typeface="Comic Sans MS" panose="030F0702030302020204" pitchFamily="66" charset="0"/>
              </a:rPr>
              <a:t>-1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Write down the average velocity for the whole journey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speed for the whole journey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blipFill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𝑚𝑖𝑛𝑠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4811864" y="1494643"/>
            <a:ext cx="3495529" cy="1915885"/>
            <a:chOff x="524147" y="2847704"/>
            <a:chExt cx="1297576" cy="1297576"/>
          </a:xfrm>
        </p:grpSpPr>
        <p:cxnSp>
          <p:nvCxnSpPr>
            <p:cNvPr id="44" name="Straight Arrow Connector 43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V="1">
            <a:off x="4811864" y="2041816"/>
            <a:ext cx="940526" cy="13781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752390" y="2041816"/>
            <a:ext cx="146701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7219407" y="2041816"/>
            <a:ext cx="661850" cy="13687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567190" y="1885355"/>
            <a:ext cx="28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596598" y="339013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20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26905" y="338846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00932" y="3388463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65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 rot="3774312">
                <a:off x="7100221" y="2440952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774312">
                <a:off x="7100221" y="2440952"/>
                <a:ext cx="115508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63580" y="4019447"/>
                <a:ext cx="4824105" cy="501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𝐴𝑣𝑒𝑟𝑎𝑔𝑒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𝑠𝑝𝑒𝑒𝑑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𝑑𝑖𝑠𝑡𝑎𝑛𝑐𝑒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𝑡𝑟𝑎𝑣𝑒𝑙𝑙𝑒𝑑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𝑡𝑖𝑚𝑒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𝑡𝑎𝑘𝑒𝑛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3580" y="4019447"/>
                <a:ext cx="4824105" cy="501419"/>
              </a:xfrm>
              <a:prstGeom prst="rect">
                <a:avLst/>
              </a:prstGeom>
              <a:blipFill>
                <a:blip r:embed="rId11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91790" y="4967013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790" y="4967013"/>
                <a:ext cx="1155085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09873" y="4792191"/>
                <a:ext cx="2717032" cy="675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𝐴𝑣𝑒𝑟𝑎𝑔𝑒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𝑠𝑝𝑒𝑒𝑑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f>
                            <m:fPr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9873" y="4792191"/>
                <a:ext cx="2717032" cy="675185"/>
              </a:xfrm>
              <a:prstGeom prst="rect">
                <a:avLst/>
              </a:prstGeom>
              <a:blipFill>
                <a:blip r:embed="rId13"/>
                <a:stretch>
                  <a:fillRect b="-18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595041" y="5623838"/>
                <a:ext cx="2717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𝐴𝑣𝑒𝑟𝑎𝑔𝑒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𝑠𝑝𝑒𝑒𝑑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=9.23 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041" y="5623838"/>
                <a:ext cx="2717032" cy="307777"/>
              </a:xfrm>
              <a:prstGeom prst="rect">
                <a:avLst/>
              </a:prstGeom>
              <a:blipFill>
                <a:blip r:embed="rId1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H="1">
            <a:off x="6775270" y="5129783"/>
            <a:ext cx="788498" cy="145008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563768" y="4842402"/>
            <a:ext cx="1175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1 hour and 5 minutes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51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0" grpId="0"/>
      <p:bldP spid="33" grpId="0"/>
      <p:bldP spid="3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2786</TotalTime>
  <Words>1660</Words>
  <Application>Microsoft Office PowerPoint</Application>
  <PresentationFormat>On-screen Show (4:3)</PresentationFormat>
  <Paragraphs>281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Office テーマ</vt:lpstr>
      <vt:lpstr>PowerPoint Presentation</vt:lpstr>
      <vt:lpstr>Prior Knowledge Check</vt:lpstr>
      <vt:lpstr>PowerPoint Presentation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PowerPoint Presentation</vt:lpstr>
      <vt:lpstr>Constant acceleration</vt:lpstr>
      <vt:lpstr>Constant acceleration</vt:lpstr>
      <vt:lpstr>Constant acceleration</vt:lpstr>
      <vt:lpstr>Constant acceleration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91</cp:revision>
  <dcterms:created xsi:type="dcterms:W3CDTF">2017-08-14T15:35:38Z</dcterms:created>
  <dcterms:modified xsi:type="dcterms:W3CDTF">2021-01-14T21:23:00Z</dcterms:modified>
</cp:coreProperties>
</file>