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259" r:id="rId3"/>
    <p:sldId id="258" r:id="rId4"/>
    <p:sldId id="262" r:id="rId5"/>
    <p:sldId id="271" r:id="rId6"/>
    <p:sldId id="272" r:id="rId7"/>
    <p:sldId id="273" r:id="rId8"/>
    <p:sldId id="274" r:id="rId9"/>
    <p:sldId id="275" r:id="rId10"/>
    <p:sldId id="263" r:id="rId11"/>
    <p:sldId id="264" r:id="rId12"/>
    <p:sldId id="276" r:id="rId13"/>
    <p:sldId id="281" r:id="rId14"/>
    <p:sldId id="282" r:id="rId15"/>
    <p:sldId id="265" r:id="rId16"/>
    <p:sldId id="266" r:id="rId17"/>
    <p:sldId id="283" r:id="rId18"/>
    <p:sldId id="284" r:id="rId19"/>
    <p:sldId id="291" r:id="rId20"/>
    <p:sldId id="292" r:id="rId21"/>
    <p:sldId id="293" r:id="rId22"/>
    <p:sldId id="295" r:id="rId23"/>
    <p:sldId id="294" r:id="rId24"/>
    <p:sldId id="267" r:id="rId25"/>
    <p:sldId id="268" r:id="rId26"/>
    <p:sldId id="308" r:id="rId27"/>
    <p:sldId id="306" r:id="rId28"/>
    <p:sldId id="309" r:id="rId29"/>
    <p:sldId id="312" r:id="rId30"/>
    <p:sldId id="313" r:id="rId31"/>
    <p:sldId id="314" r:id="rId32"/>
    <p:sldId id="315" r:id="rId33"/>
    <p:sldId id="269" r:id="rId34"/>
    <p:sldId id="270" r:id="rId35"/>
    <p:sldId id="330" r:id="rId36"/>
    <p:sldId id="331" r:id="rId37"/>
    <p:sldId id="329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2" d="100"/>
          <a:sy n="112" d="100"/>
        </p:scale>
        <p:origin x="-94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3.png"/><Relationship Id="rId7" Type="http://schemas.openxmlformats.org/officeDocument/2006/relationships/image" Target="../media/image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58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58.png"/><Relationship Id="rId7" Type="http://schemas.openxmlformats.org/officeDocument/2006/relationships/image" Target="../media/image66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5.png"/><Relationship Id="rId3" Type="http://schemas.openxmlformats.org/officeDocument/2006/relationships/image" Target="../media/image58.png"/><Relationship Id="rId7" Type="http://schemas.openxmlformats.org/officeDocument/2006/relationships/image" Target="../media/image66.png"/><Relationship Id="rId12" Type="http://schemas.openxmlformats.org/officeDocument/2006/relationships/image" Target="../media/image74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3.png"/><Relationship Id="rId5" Type="http://schemas.openxmlformats.org/officeDocument/2006/relationships/image" Target="../media/image64.png"/><Relationship Id="rId10" Type="http://schemas.openxmlformats.org/officeDocument/2006/relationships/image" Target="../media/image72.png"/><Relationship Id="rId4" Type="http://schemas.openxmlformats.org/officeDocument/2006/relationships/image" Target="../media/image70.png"/><Relationship Id="rId9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79.png"/><Relationship Id="rId7" Type="http://schemas.openxmlformats.org/officeDocument/2006/relationships/image" Target="../media/image87.png"/><Relationship Id="rId12" Type="http://schemas.openxmlformats.org/officeDocument/2006/relationships/image" Target="../media/image7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76.png"/><Relationship Id="rId5" Type="http://schemas.openxmlformats.org/officeDocument/2006/relationships/image" Target="../media/image81.png"/><Relationship Id="rId10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8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79.png"/><Relationship Id="rId7" Type="http://schemas.openxmlformats.org/officeDocument/2006/relationships/image" Target="../media/image5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77.png"/><Relationship Id="rId5" Type="http://schemas.openxmlformats.org/officeDocument/2006/relationships/image" Target="../media/image91.png"/><Relationship Id="rId10" Type="http://schemas.openxmlformats.org/officeDocument/2006/relationships/image" Target="../media/image76.png"/><Relationship Id="rId4" Type="http://schemas.openxmlformats.org/officeDocument/2006/relationships/image" Target="../media/image80.png"/><Relationship Id="rId9" Type="http://schemas.openxmlformats.org/officeDocument/2006/relationships/image" Target="../media/image9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77.png"/><Relationship Id="rId7" Type="http://schemas.openxmlformats.org/officeDocument/2006/relationships/image" Target="../media/image91.png"/><Relationship Id="rId12" Type="http://schemas.openxmlformats.org/officeDocument/2006/relationships/image" Target="../media/image9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97.png"/><Relationship Id="rId5" Type="http://schemas.openxmlformats.org/officeDocument/2006/relationships/image" Target="../media/image79.png"/><Relationship Id="rId10" Type="http://schemas.openxmlformats.org/officeDocument/2006/relationships/image" Target="../media/image96.png"/><Relationship Id="rId4" Type="http://schemas.openxmlformats.org/officeDocument/2006/relationships/image" Target="../media/image78.png"/><Relationship Id="rId9" Type="http://schemas.openxmlformats.org/officeDocument/2006/relationships/image" Target="../media/image9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22.png"/><Relationship Id="rId7" Type="http://schemas.openxmlformats.org/officeDocument/2006/relationships/image" Target="../media/image12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22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21.png"/><Relationship Id="rId2" Type="http://schemas.openxmlformats.org/officeDocument/2006/relationships/image" Target="../media/image131.png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24.png"/><Relationship Id="rId10" Type="http://schemas.openxmlformats.org/officeDocument/2006/relationships/image" Target="../media/image139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Relationship Id="rId14" Type="http://schemas.openxmlformats.org/officeDocument/2006/relationships/image" Target="../media/image12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21.png"/><Relationship Id="rId3" Type="http://schemas.openxmlformats.org/officeDocument/2006/relationships/image" Target="../media/image142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30.png"/><Relationship Id="rId2" Type="http://schemas.openxmlformats.org/officeDocument/2006/relationships/image" Target="../media/image141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5" Type="http://schemas.openxmlformats.org/officeDocument/2006/relationships/image" Target="../media/image134.png"/><Relationship Id="rId15" Type="http://schemas.openxmlformats.org/officeDocument/2006/relationships/image" Target="../media/image123.png"/><Relationship Id="rId10" Type="http://schemas.openxmlformats.org/officeDocument/2006/relationships/image" Target="../media/image148.png"/><Relationship Id="rId4" Type="http://schemas.openxmlformats.org/officeDocument/2006/relationships/image" Target="../media/image143.png"/><Relationship Id="rId9" Type="http://schemas.openxmlformats.org/officeDocument/2006/relationships/image" Target="../media/image147.png"/><Relationship Id="rId14" Type="http://schemas.openxmlformats.org/officeDocument/2006/relationships/image" Target="../media/image1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22.png"/><Relationship Id="rId7" Type="http://schemas.openxmlformats.org/officeDocument/2006/relationships/image" Target="../media/image141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4.png"/><Relationship Id="rId5" Type="http://schemas.openxmlformats.org/officeDocument/2006/relationships/image" Target="../media/image124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4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5.png"/><Relationship Id="rId18" Type="http://schemas.openxmlformats.org/officeDocument/2006/relationships/image" Target="../media/image156.png"/><Relationship Id="rId3" Type="http://schemas.openxmlformats.org/officeDocument/2006/relationships/image" Target="../media/image122.png"/><Relationship Id="rId7" Type="http://schemas.openxmlformats.org/officeDocument/2006/relationships/image" Target="../media/image141.png"/><Relationship Id="rId12" Type="http://schemas.openxmlformats.org/officeDocument/2006/relationships/image" Target="../media/image151.png"/><Relationship Id="rId17" Type="http://schemas.openxmlformats.org/officeDocument/2006/relationships/image" Target="../media/image155.png"/><Relationship Id="rId2" Type="http://schemas.openxmlformats.org/officeDocument/2006/relationships/image" Target="../media/image121.png"/><Relationship Id="rId16" Type="http://schemas.openxmlformats.org/officeDocument/2006/relationships/image" Target="../media/image1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4.png"/><Relationship Id="rId5" Type="http://schemas.openxmlformats.org/officeDocument/2006/relationships/image" Target="../media/image124.png"/><Relationship Id="rId15" Type="http://schemas.openxmlformats.org/officeDocument/2006/relationships/image" Target="../media/image153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43.png"/><Relationship Id="rId14" Type="http://schemas.openxmlformats.org/officeDocument/2006/relationships/image" Target="../media/image15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1.png"/><Relationship Id="rId3" Type="http://schemas.openxmlformats.org/officeDocument/2006/relationships/image" Target="../media/image122.png"/><Relationship Id="rId7" Type="http://schemas.openxmlformats.org/officeDocument/2006/relationships/image" Target="../media/image157.png"/><Relationship Id="rId12" Type="http://schemas.openxmlformats.org/officeDocument/2006/relationships/image" Target="../media/image136.png"/><Relationship Id="rId17" Type="http://schemas.openxmlformats.org/officeDocument/2006/relationships/image" Target="../media/image165.png"/><Relationship Id="rId2" Type="http://schemas.openxmlformats.org/officeDocument/2006/relationships/image" Target="../media/image121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60.png"/><Relationship Id="rId5" Type="http://schemas.openxmlformats.org/officeDocument/2006/relationships/image" Target="../media/image124.png"/><Relationship Id="rId15" Type="http://schemas.openxmlformats.org/officeDocument/2006/relationships/image" Target="../media/image163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59.png"/><Relationship Id="rId14" Type="http://schemas.openxmlformats.org/officeDocument/2006/relationships/image" Target="../media/image16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13" Type="http://schemas.openxmlformats.org/officeDocument/2006/relationships/image" Target="../media/image177.png"/><Relationship Id="rId3" Type="http://schemas.openxmlformats.org/officeDocument/2006/relationships/image" Target="../media/image167.png"/><Relationship Id="rId7" Type="http://schemas.openxmlformats.org/officeDocument/2006/relationships/image" Target="../media/image171.png"/><Relationship Id="rId12" Type="http://schemas.openxmlformats.org/officeDocument/2006/relationships/image" Target="../media/image176.png"/><Relationship Id="rId2" Type="http://schemas.openxmlformats.org/officeDocument/2006/relationships/image" Target="../media/image166.png"/><Relationship Id="rId16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75.png"/><Relationship Id="rId5" Type="http://schemas.openxmlformats.org/officeDocument/2006/relationships/image" Target="../media/image169.png"/><Relationship Id="rId15" Type="http://schemas.openxmlformats.org/officeDocument/2006/relationships/image" Target="../media/image179.png"/><Relationship Id="rId10" Type="http://schemas.openxmlformats.org/officeDocument/2006/relationships/image" Target="../media/image174.png"/><Relationship Id="rId4" Type="http://schemas.openxmlformats.org/officeDocument/2006/relationships/image" Target="../media/image168.png"/><Relationship Id="rId9" Type="http://schemas.openxmlformats.org/officeDocument/2006/relationships/image" Target="../media/image173.png"/><Relationship Id="rId14" Type="http://schemas.openxmlformats.org/officeDocument/2006/relationships/image" Target="../media/image178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184.png"/><Relationship Id="rId3" Type="http://schemas.openxmlformats.org/officeDocument/2006/relationships/image" Target="../media/image167.png"/><Relationship Id="rId7" Type="http://schemas.openxmlformats.org/officeDocument/2006/relationships/image" Target="../media/image172.png"/><Relationship Id="rId12" Type="http://schemas.openxmlformats.org/officeDocument/2006/relationships/image" Target="../media/image183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86.png"/><Relationship Id="rId10" Type="http://schemas.openxmlformats.org/officeDocument/2006/relationships/image" Target="../media/image181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8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13" Type="http://schemas.openxmlformats.org/officeDocument/2006/relationships/image" Target="../media/image191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12" Type="http://schemas.openxmlformats.org/officeDocument/2006/relationships/image" Target="../media/image190.png"/><Relationship Id="rId2" Type="http://schemas.openxmlformats.org/officeDocument/2006/relationships/image" Target="../media/image166.png"/><Relationship Id="rId16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93.png"/><Relationship Id="rId10" Type="http://schemas.openxmlformats.org/officeDocument/2006/relationships/image" Target="../media/image189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92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13" Type="http://schemas.openxmlformats.org/officeDocument/2006/relationships/image" Target="../media/image196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12" Type="http://schemas.openxmlformats.org/officeDocument/2006/relationships/image" Target="../media/image195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98.png"/><Relationship Id="rId10" Type="http://schemas.openxmlformats.org/officeDocument/2006/relationships/image" Target="../media/image189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97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202.png"/><Relationship Id="rId18" Type="http://schemas.openxmlformats.org/officeDocument/2006/relationships/image" Target="../media/image207.png"/><Relationship Id="rId3" Type="http://schemas.openxmlformats.org/officeDocument/2006/relationships/image" Target="../media/image167.png"/><Relationship Id="rId7" Type="http://schemas.openxmlformats.org/officeDocument/2006/relationships/image" Target="../media/image199.png"/><Relationship Id="rId12" Type="http://schemas.openxmlformats.org/officeDocument/2006/relationships/image" Target="../media/image201.png"/><Relationship Id="rId17" Type="http://schemas.openxmlformats.org/officeDocument/2006/relationships/image" Target="../media/image206.png"/><Relationship Id="rId2" Type="http://schemas.openxmlformats.org/officeDocument/2006/relationships/image" Target="../media/image166.png"/><Relationship Id="rId16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204.png"/><Relationship Id="rId10" Type="http://schemas.openxmlformats.org/officeDocument/2006/relationships/image" Target="../media/image200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20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209.png"/><Relationship Id="rId18" Type="http://schemas.openxmlformats.org/officeDocument/2006/relationships/image" Target="../media/image214.png"/><Relationship Id="rId3" Type="http://schemas.openxmlformats.org/officeDocument/2006/relationships/image" Target="../media/image167.png"/><Relationship Id="rId7" Type="http://schemas.openxmlformats.org/officeDocument/2006/relationships/image" Target="../media/image199.png"/><Relationship Id="rId12" Type="http://schemas.openxmlformats.org/officeDocument/2006/relationships/image" Target="../media/image208.png"/><Relationship Id="rId17" Type="http://schemas.openxmlformats.org/officeDocument/2006/relationships/image" Target="../media/image213.png"/><Relationship Id="rId2" Type="http://schemas.openxmlformats.org/officeDocument/2006/relationships/image" Target="../media/image166.png"/><Relationship Id="rId16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211.png"/><Relationship Id="rId10" Type="http://schemas.openxmlformats.org/officeDocument/2006/relationships/image" Target="../media/image200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210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png"/><Relationship Id="rId13" Type="http://schemas.openxmlformats.org/officeDocument/2006/relationships/image" Target="../media/image221.png"/><Relationship Id="rId3" Type="http://schemas.openxmlformats.org/officeDocument/2006/relationships/image" Target="../media/image167.png"/><Relationship Id="rId7" Type="http://schemas.openxmlformats.org/officeDocument/2006/relationships/image" Target="../media/image215.png"/><Relationship Id="rId12" Type="http://schemas.openxmlformats.org/officeDocument/2006/relationships/image" Target="../media/image220.png"/><Relationship Id="rId2" Type="http://schemas.openxmlformats.org/officeDocument/2006/relationships/image" Target="../media/image166.png"/><Relationship Id="rId16" Type="http://schemas.openxmlformats.org/officeDocument/2006/relationships/image" Target="../media/image2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19.png"/><Relationship Id="rId5" Type="http://schemas.openxmlformats.org/officeDocument/2006/relationships/image" Target="../media/image169.png"/><Relationship Id="rId15" Type="http://schemas.openxmlformats.org/officeDocument/2006/relationships/image" Target="../media/image223.png"/><Relationship Id="rId10" Type="http://schemas.openxmlformats.org/officeDocument/2006/relationships/image" Target="../media/image218.png"/><Relationship Id="rId4" Type="http://schemas.openxmlformats.org/officeDocument/2006/relationships/image" Target="../media/image168.png"/><Relationship Id="rId9" Type="http://schemas.openxmlformats.org/officeDocument/2006/relationships/image" Target="../media/image217.png"/><Relationship Id="rId14" Type="http://schemas.openxmlformats.org/officeDocument/2006/relationships/image" Target="../media/image222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29.png"/><Relationship Id="rId18" Type="http://schemas.openxmlformats.org/officeDocument/2006/relationships/image" Target="../media/image233.png"/><Relationship Id="rId3" Type="http://schemas.openxmlformats.org/officeDocument/2006/relationships/image" Target="../media/image167.png"/><Relationship Id="rId7" Type="http://schemas.openxmlformats.org/officeDocument/2006/relationships/image" Target="../media/image216.png"/><Relationship Id="rId12" Type="http://schemas.openxmlformats.org/officeDocument/2006/relationships/image" Target="../media/image228.png"/><Relationship Id="rId17" Type="http://schemas.openxmlformats.org/officeDocument/2006/relationships/image" Target="../media/image232.png"/><Relationship Id="rId2" Type="http://schemas.openxmlformats.org/officeDocument/2006/relationships/image" Target="../media/image166.png"/><Relationship Id="rId16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27.png"/><Relationship Id="rId5" Type="http://schemas.openxmlformats.org/officeDocument/2006/relationships/image" Target="../media/image169.png"/><Relationship Id="rId15" Type="http://schemas.openxmlformats.org/officeDocument/2006/relationships/image" Target="../media/image231.png"/><Relationship Id="rId10" Type="http://schemas.openxmlformats.org/officeDocument/2006/relationships/image" Target="../media/image226.png"/><Relationship Id="rId4" Type="http://schemas.openxmlformats.org/officeDocument/2006/relationships/image" Target="../media/image168.png"/><Relationship Id="rId9" Type="http://schemas.openxmlformats.org/officeDocument/2006/relationships/image" Target="../media/image225.png"/><Relationship Id="rId14" Type="http://schemas.openxmlformats.org/officeDocument/2006/relationships/image" Target="../media/image230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35.png"/><Relationship Id="rId18" Type="http://schemas.openxmlformats.org/officeDocument/2006/relationships/image" Target="../media/image239.png"/><Relationship Id="rId3" Type="http://schemas.openxmlformats.org/officeDocument/2006/relationships/image" Target="../media/image167.png"/><Relationship Id="rId7" Type="http://schemas.openxmlformats.org/officeDocument/2006/relationships/image" Target="../media/image216.png"/><Relationship Id="rId12" Type="http://schemas.openxmlformats.org/officeDocument/2006/relationships/image" Target="../media/image234.png"/><Relationship Id="rId17" Type="http://schemas.openxmlformats.org/officeDocument/2006/relationships/image" Target="../media/image238.png"/><Relationship Id="rId2" Type="http://schemas.openxmlformats.org/officeDocument/2006/relationships/image" Target="../media/image166.png"/><Relationship Id="rId16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27.png"/><Relationship Id="rId5" Type="http://schemas.openxmlformats.org/officeDocument/2006/relationships/image" Target="../media/image169.png"/><Relationship Id="rId15" Type="http://schemas.openxmlformats.org/officeDocument/2006/relationships/image" Target="../media/image211.png"/><Relationship Id="rId10" Type="http://schemas.openxmlformats.org/officeDocument/2006/relationships/image" Target="../media/image226.png"/><Relationship Id="rId4" Type="http://schemas.openxmlformats.org/officeDocument/2006/relationships/image" Target="../media/image168.png"/><Relationship Id="rId9" Type="http://schemas.openxmlformats.org/officeDocument/2006/relationships/image" Target="../media/image225.png"/><Relationship Id="rId14" Type="http://schemas.openxmlformats.org/officeDocument/2006/relationships/image" Target="../media/image23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01.png"/><Relationship Id="rId3" Type="http://schemas.openxmlformats.org/officeDocument/2006/relationships/image" Target="../media/image167.png"/><Relationship Id="rId21" Type="http://schemas.openxmlformats.org/officeDocument/2006/relationships/image" Target="../media/image251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24" Type="http://schemas.openxmlformats.org/officeDocument/2006/relationships/image" Target="../media/image254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23" Type="http://schemas.openxmlformats.org/officeDocument/2006/relationships/image" Target="../media/image253.png"/><Relationship Id="rId10" Type="http://schemas.openxmlformats.org/officeDocument/2006/relationships/image" Target="../media/image226.png"/><Relationship Id="rId19" Type="http://schemas.openxmlformats.org/officeDocument/2006/relationships/image" Target="../media/image249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Relationship Id="rId22" Type="http://schemas.openxmlformats.org/officeDocument/2006/relationships/image" Target="../media/image252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55.png"/><Relationship Id="rId3" Type="http://schemas.openxmlformats.org/officeDocument/2006/relationships/image" Target="../media/image167.png"/><Relationship Id="rId21" Type="http://schemas.openxmlformats.org/officeDocument/2006/relationships/image" Target="../media/image258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10" Type="http://schemas.openxmlformats.org/officeDocument/2006/relationships/image" Target="../media/image226.png"/><Relationship Id="rId19" Type="http://schemas.openxmlformats.org/officeDocument/2006/relationships/image" Target="../media/image256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Relationship Id="rId22" Type="http://schemas.openxmlformats.org/officeDocument/2006/relationships/image" Target="../media/image259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60.png"/><Relationship Id="rId3" Type="http://schemas.openxmlformats.org/officeDocument/2006/relationships/image" Target="../media/image167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10" Type="http://schemas.openxmlformats.org/officeDocument/2006/relationships/image" Target="../media/image226.png"/><Relationship Id="rId19" Type="http://schemas.openxmlformats.org/officeDocument/2006/relationships/image" Target="../media/image261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4.png"/><Relationship Id="rId5" Type="http://schemas.openxmlformats.org/officeDocument/2006/relationships/image" Target="../media/image15.png"/><Relationship Id="rId10" Type="http://schemas.openxmlformats.org/officeDocument/2006/relationships/image" Target="../media/image23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7.png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9.png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835790" y="1484771"/>
            <a:ext cx="7667805" cy="311623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u="sng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Constant </a:t>
            </a:r>
            <a:endParaRPr lang="en-US" altLang="ja-JP" sz="6600" b="1" dirty="0" smtClean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  <a:p>
            <a:pPr algn="ctr"/>
            <a:r>
              <a:rPr lang="en-US" altLang="ja-JP" sz="6600" b="1" dirty="0" smtClean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acceleration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9366" y="481479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0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Mechanics, the variable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used to represent velocity (in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per second),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represent time (in seconds)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blipFill>
                <a:blip r:embed="rId2"/>
                <a:stretch>
                  <a:fillRect t="-1460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1618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18" y="2161503"/>
                <a:ext cx="38536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04792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792" y="4267888"/>
                <a:ext cx="35060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7359" y="2352003"/>
            <a:ext cx="2057421" cy="1915885"/>
            <a:chOff x="524147" y="2847704"/>
            <a:chExt cx="1297576" cy="129757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2505" y="4185939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5" y="4185939"/>
                <a:ext cx="41472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23675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675" y="2161503"/>
                <a:ext cx="38536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56849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849" y="4267888"/>
                <a:ext cx="35060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3489416" y="2352003"/>
            <a:ext cx="2057421" cy="1915885"/>
            <a:chOff x="524147" y="2847704"/>
            <a:chExt cx="1297576" cy="1297576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84561" y="4185939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61" y="4185939"/>
                <a:ext cx="41472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71618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does not change over time and is 0. The object is stationary.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3675" y="4698432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is the same over time – the object is moving at a constant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3010" y="4701819"/>
            <a:ext cx="2734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velocity increases at a constant rate over time. The object is accelerating at a constant rate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3707" y="5938315"/>
            <a:ext cx="868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On a velocity-time graph, the gradient represents the acceleration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75731" y="2161503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1" y="2161503"/>
                <a:ext cx="38536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08905" y="4267888"/>
                <a:ext cx="350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905" y="4267888"/>
                <a:ext cx="35060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341473" y="2359624"/>
            <a:ext cx="2057421" cy="1915885"/>
            <a:chOff x="524147" y="2847704"/>
            <a:chExt cx="1297576" cy="1297576"/>
          </a:xfrm>
        </p:grpSpPr>
        <p:cxnSp>
          <p:nvCxnSpPr>
            <p:cNvPr id="32" name="Straight Arrow Connector 31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9410" y="4211331"/>
                <a:ext cx="414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410" y="4211331"/>
                <a:ext cx="41472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628650" y="4267888"/>
            <a:ext cx="19490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89416" y="3401385"/>
            <a:ext cx="19490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341472" y="2682240"/>
            <a:ext cx="1966505" cy="8280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5" grpId="0"/>
      <p:bldP spid="16" grpId="0"/>
      <p:bldP spid="19" grpId="0"/>
      <p:bldP spid="22" grpId="0"/>
      <p:bldP spid="23" grpId="0"/>
      <p:bldP spid="24" grpId="0"/>
      <p:bldP spid="25" grpId="0"/>
      <p:bldP spid="27" grpId="0"/>
      <p:bldP spid="28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3010" y="1487269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diagram below shows a velocity-time graph for the motion of a cyclist moving along a straight road for 12 seconds. For the first 8 seconds, she moves at a constant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She then decelerates at a constant rate, stopping after a further 4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by the cyclist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rate of deceleration of the cyclist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925410" y="2858869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25410" y="4154269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25410" y="3468469"/>
            <a:ext cx="1219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144610" y="3468469"/>
            <a:ext cx="734568" cy="6736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144610" y="3468469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82810" y="415426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96810" y="4078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96810" y="3316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2210" y="415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78010" y="415426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49210" y="4611469"/>
                <a:ext cx="140718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4611469"/>
                <a:ext cx="1407180" cy="5073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49210" y="5144869"/>
                <a:ext cx="16372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144869"/>
                <a:ext cx="1637243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3925410" y="3392269"/>
            <a:ext cx="1219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925410" y="4230469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849210" y="3468469"/>
            <a:ext cx="0" cy="762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82610" y="30874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87410" y="423046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20610" y="36970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49210" y="5754469"/>
                <a:ext cx="9280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=60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754469"/>
                <a:ext cx="92801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49210" y="6211669"/>
                <a:ext cx="22747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𝑡𝑟𝑎𝑣𝑒𝑙𝑙𝑒𝑑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𝑖𝑠</m:t>
                      </m:r>
                      <m:r>
                        <a:rPr lang="en-GB" sz="1200" b="0" i="1" smtClean="0">
                          <a:latin typeface="Cambria Math"/>
                        </a:rPr>
                        <m:t> 60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6211669"/>
                <a:ext cx="22747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373210" y="48400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678010" y="484006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appropriate values for the trapezium above</a:t>
            </a:r>
          </a:p>
        </p:txBody>
      </p:sp>
      <p:sp>
        <p:nvSpPr>
          <p:cNvPr id="59" name="Arc 58"/>
          <p:cNvSpPr/>
          <p:nvPr/>
        </p:nvSpPr>
        <p:spPr>
          <a:xfrm>
            <a:off x="5373210" y="53734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678010" y="552586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315810" y="2706469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734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3010" y="1487269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diagram below shows a velocity-time graph for the motion of a cyclist moving along a straight road for 12 seconds. For the first 8 seconds, she moves at a constant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She then decelerates at a constant rate, stopping after a further 4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by the cyclist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60m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rate of deceleration of the cyclist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3925410" y="2858869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925410" y="4154269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25410" y="3468469"/>
            <a:ext cx="1219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144610" y="3468469"/>
            <a:ext cx="734568" cy="6736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144610" y="3468469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315810" y="2706469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982810" y="415426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696810" y="4078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96810" y="33160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992210" y="415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78010" y="415426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849210" y="4611469"/>
                <a:ext cx="1842363" cy="475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4611469"/>
                <a:ext cx="1842363" cy="475323"/>
              </a:xfrm>
              <a:prstGeom prst="rect">
                <a:avLst/>
              </a:prstGeom>
              <a:blipFill>
                <a:blip r:embed="rId2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>
          <a:xfrm>
            <a:off x="5068410" y="4230469"/>
            <a:ext cx="838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068410" y="3468469"/>
            <a:ext cx="0" cy="6858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97010" y="423046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63610" y="3620869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-6</a:t>
            </a:r>
          </a:p>
        </p:txBody>
      </p:sp>
      <p:sp>
        <p:nvSpPr>
          <p:cNvPr id="72" name="Arc 71"/>
          <p:cNvSpPr/>
          <p:nvPr/>
        </p:nvSpPr>
        <p:spPr>
          <a:xfrm>
            <a:off x="5830410" y="48400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135210" y="484006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appropriate values for the trapezium above</a:t>
            </a:r>
          </a:p>
        </p:txBody>
      </p:sp>
      <p:sp>
        <p:nvSpPr>
          <p:cNvPr id="74" name="Arc 73"/>
          <p:cNvSpPr/>
          <p:nvPr/>
        </p:nvSpPr>
        <p:spPr>
          <a:xfrm>
            <a:off x="5830410" y="537346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135210" y="552586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849210" y="5221069"/>
                <a:ext cx="124380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221069"/>
                <a:ext cx="1243802" cy="438005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49210" y="5754469"/>
                <a:ext cx="13608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2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5754469"/>
                <a:ext cx="136082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49210" y="6211669"/>
                <a:ext cx="23134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𝑆𝑜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𝑑𝑒𝑐𝑒𝑙𝑒𝑟𝑎𝑡𝑖𝑜𝑛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𝑖𝑠</m:t>
                      </m:r>
                      <m:r>
                        <a:rPr lang="en-GB" sz="1200" b="0" i="1" smtClean="0">
                          <a:latin typeface="Cambria Math"/>
                        </a:rPr>
                        <m:t> 1.5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210" y="6211669"/>
                <a:ext cx="231345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0" grpId="0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0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473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also represent the motion of an object on a velocity-time graph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Gradient of a velocity-time graph = Acceleration over that period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Area under a velocity-time graph = distance travelled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1600200"/>
            <a:ext cx="5413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along a straight line. It accelerates uniformly from rest to a speed of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 seconds. The particle then travels at a constant speed for 5T seconds. It then decelerates to rest uniformly over the next 40 seconds.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Sketch a velocity-time graph for this motion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Given that the particle travels 600m, find the value of 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810000" y="2971800"/>
            <a:ext cx="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0000" y="4267200"/>
            <a:ext cx="2209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810000" y="3276600"/>
            <a:ext cx="3810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191000" y="3276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181600" y="3276600"/>
            <a:ext cx="6096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191000" y="32766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81600" y="32766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10000" y="3276600"/>
            <a:ext cx="381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00400" y="2895600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v(ms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91200" y="4343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t(s)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81400" y="4191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81400" y="3124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53543" y="4343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34340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334000" y="43434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0000" y="434340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191000" y="4343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181600" y="434340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8400" y="3200400"/>
                <a:ext cx="14408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00400"/>
                <a:ext cx="1440843" cy="5073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48400" y="3733800"/>
                <a:ext cx="204684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600=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+6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+40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733800"/>
                <a:ext cx="2046842" cy="507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4191000" y="3200400"/>
            <a:ext cx="9906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46714" y="3287486"/>
            <a:ext cx="0" cy="10529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10000" y="4572000"/>
            <a:ext cx="1981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95800" y="297180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5T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41914" y="359228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343400" y="45720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6T + 40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248400" y="4267200"/>
                <a:ext cx="17515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600=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5.5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267200"/>
                <a:ext cx="1751505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324600" y="4648200"/>
                <a:ext cx="12412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75=</m:t>
                      </m:r>
                      <m:r>
                        <a:rPr lang="en-GB" sz="1200" i="1">
                          <a:latin typeface="Cambria Math"/>
                        </a:rPr>
                        <m:t>5.5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  <m:r>
                        <a:rPr lang="en-GB" sz="1200" i="1">
                          <a:latin typeface="Cambria Math"/>
                        </a:rPr>
                        <m:t>+20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648200"/>
                <a:ext cx="124123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324600" y="5029200"/>
                <a:ext cx="8875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55=</m:t>
                      </m:r>
                      <m:r>
                        <a:rPr lang="en-GB" sz="1200" i="1">
                          <a:latin typeface="Cambria Math"/>
                        </a:rPr>
                        <m:t>5.5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029200"/>
                <a:ext cx="88755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324600" y="5410200"/>
                <a:ext cx="6855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10=</m:t>
                      </m:r>
                      <m:r>
                        <a:rPr lang="en-GB" sz="1200" i="1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410200"/>
                <a:ext cx="685572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8153400" y="34290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83820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87" name="Arc 86"/>
          <p:cNvSpPr/>
          <p:nvPr/>
        </p:nvSpPr>
        <p:spPr>
          <a:xfrm>
            <a:off x="8153400" y="3962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7848600" y="4419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7391400" y="4800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7010400" y="5181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83058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fraction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153400" y="4419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696200" y="4876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315200" y="5257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5.5</a:t>
            </a:r>
          </a:p>
        </p:txBody>
      </p:sp>
    </p:spTree>
    <p:extLst>
      <p:ext uri="{BB962C8B-B14F-4D97-AF65-F5344CB8AC3E}">
        <p14:creationId xmlns:p14="http://schemas.microsoft.com/office/powerpoint/2010/main" val="363395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4" grpId="0"/>
      <p:bldP spid="55" grpId="0"/>
      <p:bldP spid="59" grpId="0"/>
      <p:bldP spid="60" grpId="0"/>
      <p:bldP spid="79" grpId="0"/>
      <p:bldP spid="81" grpId="0"/>
      <p:bldP spid="82" grpId="0"/>
      <p:bldP spid="83" grpId="0"/>
      <p:bldP spid="84" grpId="0"/>
      <p:bldP spid="85" grpId="0" animBg="1"/>
      <p:bldP spid="86" grpId="0"/>
      <p:bldP spid="87" grpId="0" animBg="1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08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58194" y="1654629"/>
                <a:ext cx="2973057" cy="5391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𝐴𝑐𝑐𝑒𝑙𝑒𝑟𝑎𝑡𝑖𝑜𝑛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𝑣𝑒𝑙𝑜𝑐𝑖𝑡𝑦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1654629"/>
                <a:ext cx="2973057" cy="539122"/>
              </a:xfrm>
              <a:prstGeom prst="rect">
                <a:avLst/>
              </a:prstGeom>
              <a:blipFill>
                <a:blip r:embed="rId2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72594" y="2264229"/>
                <a:ext cx="987514" cy="461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594" y="2264229"/>
                <a:ext cx="987514" cy="4617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96394" y="28738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394" y="2873829"/>
                <a:ext cx="105804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1594" y="34072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594" y="3407229"/>
                <a:ext cx="105804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77394" y="38644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4" y="3864429"/>
                <a:ext cx="105804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6801394" y="19594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5886994" y="24928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5886994" y="30262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026946" y="1730829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with the appropriate letters.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Change in velocity = final velocity – initial velocity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594" y="264522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5594" y="317862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53594" y="3864429"/>
            <a:ext cx="914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182394" y="3788229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usual form!</a:t>
            </a: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 flipV="1">
            <a:off x="6496594" y="4016829"/>
            <a:ext cx="685800" cy="22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58194" y="4626429"/>
                <a:ext cx="36272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𝐷𝑖𝑠𝑡𝑎𝑛𝑐𝑒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𝑚𝑜𝑣𝑒𝑑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𝐴𝑣𝑒𝑟𝑎𝑔𝑒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400" b="0" i="1" smtClean="0">
                          <a:latin typeface="Cambria Math"/>
                        </a:rPr>
                        <m:t> 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4626429"/>
                <a:ext cx="3627211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53594" y="5083629"/>
                <a:ext cx="1253100" cy="4882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94" y="5083629"/>
                <a:ext cx="1253100" cy="4882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429794" y="5083629"/>
            <a:ext cx="11430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487194" y="47788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91994" y="462642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with the appropriate letters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081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4" grpId="0"/>
      <p:bldP spid="15" grpId="0"/>
      <p:bldP spid="16" grpId="0" animBg="1"/>
      <p:bldP spid="17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Flowchart: Manual Input 26"/>
          <p:cNvSpPr/>
          <p:nvPr/>
        </p:nvSpPr>
        <p:spPr>
          <a:xfrm>
            <a:off x="3429000" y="4026253"/>
            <a:ext cx="2746248" cy="190500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33"/>
              <a:gd name="connsiteY0" fmla="*/ 4400 h 10000"/>
              <a:gd name="connsiteX1" fmla="*/ 10033 w 10033"/>
              <a:gd name="connsiteY1" fmla="*/ 0 h 10000"/>
              <a:gd name="connsiteX2" fmla="*/ 10033 w 10033"/>
              <a:gd name="connsiteY2" fmla="*/ 10000 h 10000"/>
              <a:gd name="connsiteX3" fmla="*/ 33 w 10033"/>
              <a:gd name="connsiteY3" fmla="*/ 10000 h 10000"/>
              <a:gd name="connsiteX4" fmla="*/ 0 w 10033"/>
              <a:gd name="connsiteY4" fmla="*/ 4400 h 10000"/>
              <a:gd name="connsiteX0" fmla="*/ 4 w 10004"/>
              <a:gd name="connsiteY0" fmla="*/ 4448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448 h 10000"/>
              <a:gd name="connsiteX0" fmla="*/ 4 w 10004"/>
              <a:gd name="connsiteY0" fmla="*/ 4688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688 h 10000"/>
              <a:gd name="connsiteX0" fmla="*/ 4 w 10004"/>
              <a:gd name="connsiteY0" fmla="*/ 4640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640 h 10000"/>
              <a:gd name="connsiteX0" fmla="*/ 4 w 10004"/>
              <a:gd name="connsiteY0" fmla="*/ 4544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54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4" h="10000">
                <a:moveTo>
                  <a:pt x="4" y="4544"/>
                </a:moveTo>
                <a:lnTo>
                  <a:pt x="10004" y="0"/>
                </a:lnTo>
                <a:lnTo>
                  <a:pt x="10004" y="10000"/>
                </a:lnTo>
                <a:lnTo>
                  <a:pt x="4" y="10000"/>
                </a:lnTo>
                <a:cubicBezTo>
                  <a:pt x="-7" y="8133"/>
                  <a:pt x="15" y="6411"/>
                  <a:pt x="4" y="4544"/>
                </a:cubicBezTo>
                <a:close/>
              </a:path>
            </a:pathLst>
          </a:custGeom>
          <a:solidFill>
            <a:srgbClr val="008000">
              <a:alpha val="65000"/>
            </a:srgbClr>
          </a:solidFill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432048" y="3721453"/>
            <a:ext cx="0" cy="2209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32048" y="5931253"/>
            <a:ext cx="3048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32048" y="4026253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22904" y="4910173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175248" y="4026253"/>
            <a:ext cx="0" cy="1905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00400" y="5855053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76016" y="475777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48584" y="3873853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53328" y="596173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75104" y="4763869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velocity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72640" y="3892141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velocity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91784" y="6211669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Time taken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54496" y="4324957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v - u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5048" y="501685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251448" y="4026253"/>
            <a:ext cx="0" cy="9144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432048" y="5016853"/>
            <a:ext cx="2743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636262" y="3416653"/>
                <a:ext cx="2507738" cy="431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262" y="3416653"/>
                <a:ext cx="2507738" cy="431657"/>
              </a:xfrm>
              <a:prstGeom prst="rect">
                <a:avLst/>
              </a:prstGeom>
              <a:blipFill>
                <a:blip r:embed="rId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33056" y="4483453"/>
                <a:ext cx="25109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056" y="4483453"/>
                <a:ext cx="251094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43314" y="3950053"/>
                <a:ext cx="1100686" cy="431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314" y="3950053"/>
                <a:ext cx="1100686" cy="4316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6248400" y="4026253"/>
            <a:ext cx="0" cy="19050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248400" y="4864453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352800" y="4864453"/>
            <a:ext cx="0" cy="10668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48000" y="524545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48200" y="600745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429000" y="6007453"/>
            <a:ext cx="2743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74798" y="2807053"/>
                <a:ext cx="246920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𝑡𝑟𝑎𝑝𝑒𝑧𝑖𝑢𝑚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798" y="2807053"/>
                <a:ext cx="2469202" cy="50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6705600" y="4864453"/>
            <a:ext cx="22860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On a velocity-time graph, the Area beneath it is the distance covered!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858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  <p:bldP spid="38" grpId="1"/>
      <p:bldP spid="41" grpId="0"/>
      <p:bldP spid="42" grpId="0"/>
      <p:bldP spid="43" grpId="0"/>
      <p:bldP spid="45" grpId="0"/>
      <p:bldP spid="47" grpId="0"/>
      <p:bldP spid="48" grpId="0"/>
      <p:bldP spid="50" grpId="0"/>
      <p:bldP spid="51" grpId="0" animBg="1"/>
      <p:bldP spid="52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3886200" y="1524000"/>
            <a:ext cx="508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to a speed of 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over this 40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acceleration over the 40 seconds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419600" y="32004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42672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4114800" y="25908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1910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>
            <a:spLocks noChangeAspect="1"/>
          </p:cNvSpPr>
          <p:nvPr/>
        </p:nvSpPr>
        <p:spPr>
          <a:xfrm>
            <a:off x="62484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096000" y="25908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1722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657600" y="33528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528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=7.5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7315200" y="25908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(model the cyclist as a particle)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600" y="39624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9624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7315200" y="39624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and we already know u, v and t…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6576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419600" y="33528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5181600" y="33528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6294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657600" y="4648200"/>
                <a:ext cx="1926168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4+7.5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×40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648200"/>
                <a:ext cx="1926168" cy="6455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657600" y="5410200"/>
                <a:ext cx="11143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=230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410200"/>
                <a:ext cx="111434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486400" y="4267200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7150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83" name="Arc 82"/>
          <p:cNvSpPr/>
          <p:nvPr/>
        </p:nvSpPr>
        <p:spPr>
          <a:xfrm>
            <a:off x="54864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91200" y="5029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units!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81000" y="4876800"/>
            <a:ext cx="1295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86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3" grpId="0" animBg="1"/>
      <p:bldP spid="64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 animBg="1"/>
      <p:bldP spid="77" grpId="0" animBg="1"/>
      <p:bldP spid="78" grpId="0" animBg="1"/>
      <p:bldP spid="79" grpId="0"/>
      <p:bldP spid="80" grpId="0"/>
      <p:bldP spid="81" grpId="0" animBg="1"/>
      <p:bldP spid="82" grpId="0"/>
      <p:bldP spid="83" grpId="0" animBg="1"/>
      <p:bldP spid="84" grpId="0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1524000"/>
            <a:ext cx="508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to a speed of 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over this 40 seconds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230m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acceleration over the 40 seconds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19600" y="32004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42672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114800" y="25908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910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62484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096000" y="25908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1722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29000" y="3352800"/>
                <a:ext cx="8443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84433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=7.5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315200" y="25908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(model the cyclist as a particle)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15200" y="3962400"/>
            <a:ext cx="1722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For part b, we are calculating a, and we already know u, v and t…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436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419600" y="33528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1600" y="33528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6294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486400" y="4267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715000" y="4191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31" name="Arc 30"/>
          <p:cNvSpPr/>
          <p:nvPr/>
        </p:nvSpPr>
        <p:spPr>
          <a:xfrm>
            <a:off x="54864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15000" y="48768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1000" y="4419600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4114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1148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572000"/>
                <a:ext cx="1473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7.5=4+40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47367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5029200"/>
                <a:ext cx="11147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7.5=40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11479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486400" y="525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715000" y="5257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5486400"/>
                <a:ext cx="17120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=0.0875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86400"/>
                <a:ext cx="171207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81400" y="33528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352800"/>
                <a:ext cx="57163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74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 animBg="1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56"/>
          <p:cNvSpPr/>
          <p:nvPr/>
        </p:nvSpPr>
        <p:spPr>
          <a:xfrm>
            <a:off x="1740665" y="3172858"/>
            <a:ext cx="638978" cy="877677"/>
          </a:xfrm>
          <a:custGeom>
            <a:avLst/>
            <a:gdLst>
              <a:gd name="connsiteX0" fmla="*/ 0 w 638978"/>
              <a:gd name="connsiteY0" fmla="*/ 874005 h 874005"/>
              <a:gd name="connsiteX1" fmla="*/ 635306 w 638978"/>
              <a:gd name="connsiteY1" fmla="*/ 866660 h 874005"/>
              <a:gd name="connsiteX2" fmla="*/ 638978 w 638978"/>
              <a:gd name="connsiteY2" fmla="*/ 0 h 874005"/>
              <a:gd name="connsiteX3" fmla="*/ 0 w 638978"/>
              <a:gd name="connsiteY3" fmla="*/ 616944 h 874005"/>
              <a:gd name="connsiteX4" fmla="*/ 0 w 638978"/>
              <a:gd name="connsiteY4" fmla="*/ 874005 h 874005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616944 h 877677"/>
              <a:gd name="connsiteX4" fmla="*/ 0 w 638978"/>
              <a:gd name="connsiteY4" fmla="*/ 874005 h 87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978" h="877677">
                <a:moveTo>
                  <a:pt x="0" y="874005"/>
                </a:moveTo>
                <a:lnTo>
                  <a:pt x="635306" y="877677"/>
                </a:lnTo>
                <a:lnTo>
                  <a:pt x="638978" y="0"/>
                </a:lnTo>
                <a:lnTo>
                  <a:pt x="0" y="616944"/>
                </a:lnTo>
                <a:lnTo>
                  <a:pt x="0" y="874005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 flipH="1">
            <a:off x="3235708" y="3109704"/>
            <a:ext cx="423237" cy="941792"/>
          </a:xfrm>
          <a:custGeom>
            <a:avLst/>
            <a:gdLst>
              <a:gd name="connsiteX0" fmla="*/ 0 w 638978"/>
              <a:gd name="connsiteY0" fmla="*/ 874005 h 874005"/>
              <a:gd name="connsiteX1" fmla="*/ 635306 w 638978"/>
              <a:gd name="connsiteY1" fmla="*/ 866660 h 874005"/>
              <a:gd name="connsiteX2" fmla="*/ 638978 w 638978"/>
              <a:gd name="connsiteY2" fmla="*/ 0 h 874005"/>
              <a:gd name="connsiteX3" fmla="*/ 0 w 638978"/>
              <a:gd name="connsiteY3" fmla="*/ 616944 h 874005"/>
              <a:gd name="connsiteX4" fmla="*/ 0 w 638978"/>
              <a:gd name="connsiteY4" fmla="*/ 874005 h 874005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616944 h 877677"/>
              <a:gd name="connsiteX4" fmla="*/ 0 w 638978"/>
              <a:gd name="connsiteY4" fmla="*/ 874005 h 877677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589566 h 877677"/>
              <a:gd name="connsiteX4" fmla="*/ 0 w 638978"/>
              <a:gd name="connsiteY4" fmla="*/ 874005 h 87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978" h="877677">
                <a:moveTo>
                  <a:pt x="0" y="874005"/>
                </a:moveTo>
                <a:lnTo>
                  <a:pt x="635306" y="877677"/>
                </a:lnTo>
                <a:lnTo>
                  <a:pt x="638978" y="0"/>
                </a:lnTo>
                <a:lnTo>
                  <a:pt x="0" y="589566"/>
                </a:lnTo>
                <a:lnTo>
                  <a:pt x="0" y="874005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249716" y="3158168"/>
            <a:ext cx="565532" cy="892367"/>
          </a:xfrm>
          <a:custGeom>
            <a:avLst/>
            <a:gdLst>
              <a:gd name="connsiteX0" fmla="*/ 0 w 561860"/>
              <a:gd name="connsiteY0" fmla="*/ 947451 h 947451"/>
              <a:gd name="connsiteX1" fmla="*/ 561860 w 561860"/>
              <a:gd name="connsiteY1" fmla="*/ 943779 h 947451"/>
              <a:gd name="connsiteX2" fmla="*/ 561860 w 561860"/>
              <a:gd name="connsiteY2" fmla="*/ 0 h 947451"/>
              <a:gd name="connsiteX3" fmla="*/ 0 w 561860"/>
              <a:gd name="connsiteY3" fmla="*/ 947451 h 947451"/>
              <a:gd name="connsiteX0" fmla="*/ 0 w 565532"/>
              <a:gd name="connsiteY0" fmla="*/ 892367 h 892367"/>
              <a:gd name="connsiteX1" fmla="*/ 561860 w 565532"/>
              <a:gd name="connsiteY1" fmla="*/ 888695 h 892367"/>
              <a:gd name="connsiteX2" fmla="*/ 565532 w 565532"/>
              <a:gd name="connsiteY2" fmla="*/ 0 h 892367"/>
              <a:gd name="connsiteX3" fmla="*/ 0 w 565532"/>
              <a:gd name="connsiteY3" fmla="*/ 892367 h 89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5532" h="892367">
                <a:moveTo>
                  <a:pt x="0" y="892367"/>
                </a:moveTo>
                <a:lnTo>
                  <a:pt x="561860" y="888695"/>
                </a:lnTo>
                <a:lnTo>
                  <a:pt x="565532" y="0"/>
                </a:lnTo>
                <a:lnTo>
                  <a:pt x="0" y="892367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1325563"/>
            <a:ext cx="3918857" cy="5118780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For each graph, find;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Comic Sans MS" panose="030F0702030302020204" pitchFamily="66" charset="0"/>
              </a:rPr>
              <a:t>The gradient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Comic Sans MS" panose="030F0702030302020204" pitchFamily="66" charset="0"/>
              </a:rPr>
              <a:t>The shaded area under the graph</a:t>
            </a: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car travels for 45 minutes at an average speed of 35mph. Find the distance travelled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=""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6182" y="1325563"/>
                <a:ext cx="3908516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3a) Solve the simultaneous equations: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sz="20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. Give answers to 3sf.</a:t>
                </a:r>
              </a:p>
              <a:p>
                <a:pPr marL="0" indent="0" algn="ctr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182" y="1325563"/>
                <a:ext cx="3908516" cy="5118780"/>
              </a:xfrm>
              <a:prstGeom prst="rect">
                <a:avLst/>
              </a:prstGeom>
              <a:blipFill>
                <a:blip r:embed="rId2"/>
                <a:stretch>
                  <a:fillRect l="-1716" t="-1190" r="-3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49145" y="2952205"/>
            <a:ext cx="1130482" cy="1097280"/>
            <a:chOff x="524147" y="2847704"/>
            <a:chExt cx="1297576" cy="1297576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741236" y="2952205"/>
            <a:ext cx="1130482" cy="1097280"/>
            <a:chOff x="524147" y="2847704"/>
            <a:chExt cx="1297576" cy="1297576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233327" y="2952205"/>
            <a:ext cx="1130482" cy="1097280"/>
            <a:chOff x="524147" y="2847704"/>
            <a:chExt cx="1297576" cy="1297576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-8538" y="3021873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2491" y="404948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49518" y="302187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1717" y="363398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08163" y="403132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3217" y="297120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9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19324" y="403132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48635" y="3160371"/>
            <a:ext cx="565241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12113" y="3167402"/>
            <a:ext cx="1763" cy="870692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49145" y="3109703"/>
            <a:ext cx="594205" cy="9397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1742374" y="3160371"/>
            <a:ext cx="626278" cy="26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76003" y="3173818"/>
            <a:ext cx="4513" cy="87566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658946" y="3741070"/>
            <a:ext cx="1" cy="301998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741746" y="3021873"/>
            <a:ext cx="783740" cy="7620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33326" y="3091543"/>
            <a:ext cx="633280" cy="95794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26984" y="403132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7927" y="2726452"/>
            <a:ext cx="26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1295" y="2722000"/>
            <a:ext cx="68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73.5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84906" y="2713899"/>
            <a:ext cx="26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14176" y="2718173"/>
            <a:ext cx="68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150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52071" y="2713898"/>
            <a:ext cx="49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56269" y="2713897"/>
            <a:ext cx="693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26.25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77609" y="5584631"/>
            <a:ext cx="2004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26.25 miles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88500" y="3021674"/>
            <a:ext cx="2506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x = 2, y = -1.5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501266" y="4502175"/>
            <a:ext cx="2754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x = 1.27 or -2.77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speed of the particle at A is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and the speed of the particle at B is 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get from A to B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B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315200" y="2743200"/>
            <a:ext cx="172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315200" y="38100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 is decelerating, ‘a’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505200" y="4038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0386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53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638800" y="34290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505200" y="4419600"/>
                <a:ext cx="13277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2=8−1.5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9600"/>
                <a:ext cx="132779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505200" y="4800600"/>
                <a:ext cx="12766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−6=−1.5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800600"/>
                <a:ext cx="1276696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05200" y="5181600"/>
                <a:ext cx="6996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181600"/>
                <a:ext cx="69961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4800600" y="4191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105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71" name="Arc 70"/>
          <p:cNvSpPr/>
          <p:nvPr/>
        </p:nvSpPr>
        <p:spPr>
          <a:xfrm>
            <a:off x="4800600" y="4572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4800600" y="4953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105400" y="4648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1054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-1.5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94212" y="4753800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3989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8" grpId="0" animBg="1"/>
      <p:bldP spid="49" grpId="0"/>
      <p:bldP spid="5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/>
      <p:bldP spid="74" grpId="0"/>
      <p:bldP spid="75" grpId="0" animBg="1"/>
      <p:bldP spid="76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speed of the particle at A is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and the speed of the particle at B is 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get from A to B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B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315200" y="2743200"/>
            <a:ext cx="172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38100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 is decelerating, ‘a’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7" name="Arc 26"/>
          <p:cNvSpPr/>
          <p:nvPr/>
        </p:nvSpPr>
        <p:spPr>
          <a:xfrm>
            <a:off x="4953000" y="42672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2578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8322" y="5240923"/>
            <a:ext cx="1295400" cy="5149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581400" y="3429000"/>
            <a:ext cx="457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953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29000" y="39624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962400"/>
                <a:ext cx="1407052" cy="544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4572000"/>
                <a:ext cx="165686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8+2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572000"/>
                <a:ext cx="1656864" cy="6455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49530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257800" y="5029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answer!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4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78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28" grpId="0"/>
      <p:bldP spid="29" grpId="0" animBg="1"/>
      <p:bldP spid="30" grpId="0"/>
      <p:bldP spid="31" grpId="0" animBg="1"/>
      <p:bldP spid="32" grpId="0" animBg="1"/>
      <p:bldP spid="34" grpId="0" animBg="1"/>
      <p:bldP spid="35" grpId="0" animBg="1"/>
      <p:bldP spid="36" grpId="0"/>
      <p:bldP spid="37" grpId="0"/>
      <p:bldP spid="38" grpId="0" animBg="1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velocity of the particle at C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C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53000" y="3429000"/>
            <a:ext cx="457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096000" y="3124200"/>
            <a:ext cx="16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flipH="1">
            <a:off x="75438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75438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676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43800" y="2514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7952" y="2743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Update the diagram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4800" y="3429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using points A and 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34290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05200" y="4114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114800"/>
                <a:ext cx="118513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05200" y="4572000"/>
                <a:ext cx="1766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=8−(1.5×6)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572000"/>
                <a:ext cx="1766253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05200" y="5029200"/>
                <a:ext cx="13684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029200"/>
                <a:ext cx="136845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181600" y="4267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2578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8245" y="4749446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181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486400" y="4800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it out!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43400" y="5486400"/>
            <a:ext cx="3810000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As the velocity is negative, this means the particle has now changed direction and is heading back towards A! (velocity has a direction as well as a magnitude!)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67200" y="6477000"/>
            <a:ext cx="3962400" cy="30777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velocity is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C to A…</a:t>
            </a: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2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 animBg="1"/>
      <p:bldP spid="24" grpId="0"/>
      <p:bldP spid="25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 animBg="1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velocity of the particle at C -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-1ms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C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0" y="3124200"/>
            <a:ext cx="16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flipH="1">
            <a:off x="75438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5438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4676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43800" y="2514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97952" y="2743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Update the diagram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4800" y="3429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using points A and 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05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429000"/>
                <a:ext cx="796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429000"/>
                <a:ext cx="7962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876800" y="34290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29000" y="40386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038600"/>
                <a:ext cx="1407052" cy="5448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4648200"/>
                <a:ext cx="165686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8−1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648200"/>
                <a:ext cx="1656864" cy="6455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4953000" y="43434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029200" y="4419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</a:t>
            </a:r>
          </a:p>
        </p:txBody>
      </p:sp>
      <p:sp>
        <p:nvSpPr>
          <p:cNvPr id="41" name="Arc 40"/>
          <p:cNvSpPr/>
          <p:nvPr/>
        </p:nvSpPr>
        <p:spPr>
          <a:xfrm>
            <a:off x="49530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105400" y="5029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it out!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57600" y="5867400"/>
            <a:ext cx="4572000" cy="83099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It is important to note that 21m is the distance from A to C only…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The particle was further away before it changed direction, and has in total travelled further than 21m…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2323" y="5211000"/>
            <a:ext cx="1295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733800" y="5867400"/>
            <a:ext cx="4419600" cy="838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6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4" grpId="0" animBg="1"/>
      <p:bldP spid="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545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9" y="24384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24384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9" y="28956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28956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27597" y="12954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597" y="1295400"/>
                <a:ext cx="118513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74029" y="1752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1752600"/>
                <a:ext cx="118513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74029" y="2209800"/>
                <a:ext cx="1071319" cy="512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  <m:r>
                            <a:rPr lang="en-GB" sz="1600" i="1">
                              <a:latin typeface="Cambria Math"/>
                            </a:rPr>
                            <m:t>−</m:t>
                          </m:r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2209800"/>
                <a:ext cx="1071319" cy="5128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4029" y="3048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3048000"/>
                <a:ext cx="1407052" cy="5448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74029" y="3657600"/>
                <a:ext cx="1286121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3657600"/>
                <a:ext cx="1286121" cy="544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4029" y="4267200"/>
                <a:ext cx="1566326" cy="672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4267200"/>
                <a:ext cx="1566326" cy="6723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82005" y="50292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005" y="5029200"/>
                <a:ext cx="150720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24805" y="5419344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05" y="5419344"/>
                <a:ext cx="150720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97829" y="59436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9" y="5943600"/>
                <a:ext cx="150720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0461" y="35814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61" y="3581400"/>
                <a:ext cx="15072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921829" y="144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226629" y="152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u</a:t>
            </a:r>
          </a:p>
        </p:txBody>
      </p:sp>
      <p:sp>
        <p:nvSpPr>
          <p:cNvPr id="19" name="Arc 18"/>
          <p:cNvSpPr/>
          <p:nvPr/>
        </p:nvSpPr>
        <p:spPr>
          <a:xfrm>
            <a:off x="5921829" y="1981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226629" y="2057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a</a:t>
            </a:r>
          </a:p>
        </p:txBody>
      </p:sp>
      <p:sp>
        <p:nvSpPr>
          <p:cNvPr id="21" name="Arc 20"/>
          <p:cNvSpPr/>
          <p:nvPr/>
        </p:nvSpPr>
        <p:spPr>
          <a:xfrm>
            <a:off x="6379029" y="33528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31429" y="3429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t with the expression above</a:t>
            </a:r>
          </a:p>
        </p:txBody>
      </p:sp>
      <p:sp>
        <p:nvSpPr>
          <p:cNvPr id="23" name="Arc 22"/>
          <p:cNvSpPr/>
          <p:nvPr/>
        </p:nvSpPr>
        <p:spPr>
          <a:xfrm>
            <a:off x="6379029" y="39624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845629" y="4572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845629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683829" y="4038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numerators and denominators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98029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2a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50429" y="5257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u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474029" y="2209800"/>
            <a:ext cx="990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474029" y="5943600"/>
            <a:ext cx="1371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683829" y="586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way it is usually written!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074229" y="60960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40829" y="3685032"/>
                <a:ext cx="917880" cy="512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829" y="3685032"/>
                <a:ext cx="917880" cy="5128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8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/>
      <p:bldP spid="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8150" y="2435407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2435407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8150" y="2892607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2892607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3182" y="3578407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2" y="3578407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29150" y="1140007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140007"/>
                <a:ext cx="1407052" cy="5448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29150" y="1825807"/>
                <a:ext cx="185666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𝑎𝑡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825807"/>
                <a:ext cx="1856662" cy="5448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29150" y="2435407"/>
                <a:ext cx="1635897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𝑎𝑡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2435407"/>
                <a:ext cx="1635897" cy="6455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29150" y="3121207"/>
                <a:ext cx="1670073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𝑎𝑡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3121207"/>
                <a:ext cx="1670073" cy="6455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29150" y="3883207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3883207"/>
                <a:ext cx="1553182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381750" y="1444807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686550" y="167340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‘v’ with ‘u + at’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4350" y="2511607"/>
            <a:ext cx="1066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43550" y="1140007"/>
            <a:ext cx="204216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543550" y="1825807"/>
            <a:ext cx="609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381750" y="2130607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381750" y="2740207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381750" y="3426007"/>
            <a:ext cx="304800" cy="762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10350" y="22068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 on the numerator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6550" y="28164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the numerator by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34150" y="35784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705350" y="3883207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1574" y="4026463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74" y="4026463"/>
                <a:ext cx="1553182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78827" y="12096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27" y="1209675"/>
                <a:ext cx="118513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21627" y="15906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627" y="1590675"/>
                <a:ext cx="118513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42251" y="22673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251" y="2267331"/>
                <a:ext cx="1553182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8827" y="2962275"/>
                <a:ext cx="211865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27" y="2962275"/>
                <a:ext cx="2118657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51395" y="3590163"/>
                <a:ext cx="21006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395" y="3590163"/>
                <a:ext cx="210064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45299" y="431253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299" y="4312539"/>
                <a:ext cx="14970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074227" y="1362075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02827" y="143827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‘at’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7827" y="1666875"/>
            <a:ext cx="1066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36027" y="2428875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312227" y="3114675"/>
            <a:ext cx="609600" cy="256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760027" y="2581275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760027" y="3267075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760027" y="3876675"/>
            <a:ext cx="304800" cy="762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64827" y="26574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‘u’ with ‘v - at’ from above’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12427" y="33432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12427" y="41052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up the at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78827" y="4333875"/>
            <a:ext cx="1447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85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15240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line from A to B with constant acceleration 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velocity of the particle at A is 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the direction AB. The velocity at B is 18ms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the same direction. Find the distance from A to B.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30480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>
          <a:xfrm>
            <a:off x="4724400" y="27432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572000" y="23622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8200" y="2667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>
            <a:spLocks noChangeAspect="1"/>
          </p:cNvSpPr>
          <p:nvPr/>
        </p:nvSpPr>
        <p:spPr>
          <a:xfrm>
            <a:off x="6629400" y="27432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477000" y="2362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553200" y="2667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3048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6553200" y="3048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06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48400" y="3429000"/>
                <a:ext cx="6622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429000"/>
                <a:ext cx="66229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342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3429000"/>
                <a:ext cx="760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429000"/>
                <a:ext cx="76097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543800" y="3276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92880" y="417576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880" y="4175760"/>
                <a:ext cx="150720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267200" y="34290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876800" y="34290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562600" y="34290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324600" y="34290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77056" y="4584192"/>
                <a:ext cx="17720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18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(5)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4584192"/>
                <a:ext cx="1772088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7056" y="5041392"/>
                <a:ext cx="152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324=9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10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5041392"/>
                <a:ext cx="152580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7056" y="5422392"/>
                <a:ext cx="11669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315=10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5422392"/>
                <a:ext cx="116692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57600" y="5849112"/>
                <a:ext cx="11560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31.5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849112"/>
                <a:ext cx="115602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562600" y="4343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44196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3" name="Arc 32"/>
          <p:cNvSpPr/>
          <p:nvPr/>
        </p:nvSpPr>
        <p:spPr>
          <a:xfrm>
            <a:off x="5562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2578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4953000" y="5638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867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86400" y="5334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81600" y="5715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4114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v, u and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9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4724400"/>
                <a:ext cx="196771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20=(13)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(−4)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24400"/>
                <a:ext cx="1967718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33800" y="5257800"/>
                <a:ext cx="1408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140878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819400" y="5638800"/>
                <a:ext cx="17225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638800"/>
                <a:ext cx="172258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19400" y="6019800"/>
                <a:ext cx="1730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−5)(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019800"/>
                <a:ext cx="1730282" cy="307777"/>
              </a:xfrm>
              <a:prstGeom prst="rect">
                <a:avLst/>
              </a:prstGeom>
              <a:blipFill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24200" y="6400800"/>
                <a:ext cx="11343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=2.5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6400800"/>
                <a:ext cx="11343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562600" y="44196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91200" y="449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29" name="Arc 28"/>
          <p:cNvSpPr/>
          <p:nvPr/>
        </p:nvSpPr>
        <p:spPr>
          <a:xfrm>
            <a:off x="5562600" y="5029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029200" y="5410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4495800" y="5791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5105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4000" y="54864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00600" y="58674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(or use the quadratic formula…)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600" y="54864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have 2 answers. As the acceleration is negative, the particle passes through A, then changes direction and passes through it again!</a:t>
            </a:r>
          </a:p>
        </p:txBody>
      </p:sp>
      <p:cxnSp>
        <p:nvCxnSpPr>
          <p:cNvPr id="36" name="Straight Arrow Connector 35"/>
          <p:cNvCxnSpPr>
            <a:endCxn id="26" idx="1"/>
          </p:cNvCxnSpPr>
          <p:nvPr/>
        </p:nvCxnSpPr>
        <p:spPr>
          <a:xfrm>
            <a:off x="2514600" y="6400800"/>
            <a:ext cx="609600" cy="1538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53200" y="37338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862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5720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7912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768749" y="1512719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07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7" grpId="0" animBg="1"/>
      <p:bldP spid="38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3768749" y="1514475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2.5 and 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8600" y="4191000"/>
            <a:ext cx="29718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passes through A at 2.5 seconds and 4 seconds, so it was beyond A for 1.5 seconds…</a:t>
            </a:r>
          </a:p>
        </p:txBody>
      </p:sp>
    </p:spTree>
    <p:extLst>
      <p:ext uri="{BB962C8B-B14F-4D97-AF65-F5344CB8AC3E}">
        <p14:creationId xmlns:p14="http://schemas.microsoft.com/office/powerpoint/2010/main" val="28715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67574" y="1515403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2.5 and 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1.5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returns to O when s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6200" y="37338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733800"/>
                <a:ext cx="64556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10000" y="4724400"/>
                <a:ext cx="1739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0=(13)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+(−2)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724400"/>
                <a:ext cx="1739002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10000" y="5105400"/>
                <a:ext cx="1309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1309397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63824" y="5468112"/>
                <a:ext cx="1309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24" y="5468112"/>
                <a:ext cx="130939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15056" y="5888736"/>
                <a:ext cx="13683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−13)=0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056" y="5888736"/>
                <a:ext cx="136838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486400" y="4495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1200" y="4572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35" name="Arc 34"/>
          <p:cNvSpPr/>
          <p:nvPr/>
        </p:nvSpPr>
        <p:spPr>
          <a:xfrm>
            <a:off x="5486400" y="4876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49530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4958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00400" y="6324600"/>
                <a:ext cx="11343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6.5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6324600"/>
                <a:ext cx="1134349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715000" y="4953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57800" y="5334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00600" y="5715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8600" y="5486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is at O when t = 0 seconds (to begin with) and is at O again when t = 6.5 seconds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590800" y="6324600"/>
            <a:ext cx="609600" cy="1538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2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73010" y="1514831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travelling along the x-axis with constant deceleration 2.5ms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O, the particle passes through the origin, moving in the positive direction with speed 15ms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Calculate the distance travelled by the particle by the time it returns to the origin.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191000" y="3280825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2366425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91000" y="2671225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328082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6172200" y="328082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X</a:t>
            </a:r>
          </a:p>
        </p:txBody>
      </p:sp>
      <p:cxnSp>
        <p:nvCxnSpPr>
          <p:cNvPr id="16" name="Straight Arrow Connector 15"/>
          <p:cNvCxnSpPr>
            <a:endCxn id="19" idx="0"/>
          </p:cNvCxnSpPr>
          <p:nvPr/>
        </p:nvCxnSpPr>
        <p:spPr>
          <a:xfrm>
            <a:off x="5105400" y="2671225"/>
            <a:ext cx="11049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1000" y="3052225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9" idx="2"/>
          </p:cNvCxnSpPr>
          <p:nvPr/>
        </p:nvCxnSpPr>
        <p:spPr>
          <a:xfrm flipV="1">
            <a:off x="5029200" y="3047979"/>
            <a:ext cx="1178275" cy="424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6019800" y="2671225"/>
            <a:ext cx="381000" cy="37677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315200" y="2514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4200" y="29718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total distance travelled will be double the distance the particle reaches from O (point X)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At X, the velocity is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57600" y="35814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81400"/>
                <a:ext cx="5716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3400" y="3581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388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81400"/>
                <a:ext cx="93320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77000" y="3581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5814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200" y="3581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814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57600" y="41148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150720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4495800"/>
                <a:ext cx="20814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15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(−2.5)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2081467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61232" y="4922520"/>
                <a:ext cx="14119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r>
                        <a:rPr lang="en-GB" sz="160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25−5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232" y="4922520"/>
                <a:ext cx="141199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66744" y="5352288"/>
                <a:ext cx="10531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744" y="5352288"/>
                <a:ext cx="105310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64280" y="5797296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=45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80" y="5797296"/>
                <a:ext cx="100053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5638800" y="4267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867400" y="4191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4" name="Arc 33"/>
          <p:cNvSpPr/>
          <p:nvPr/>
        </p:nvSpPr>
        <p:spPr>
          <a:xfrm>
            <a:off x="5638800" y="4648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029200" y="5105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29200" y="5562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867400" y="4724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34000" y="5181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5s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340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40" name="Arc 39"/>
          <p:cNvSpPr/>
          <p:nvPr/>
        </p:nvSpPr>
        <p:spPr>
          <a:xfrm>
            <a:off x="5029200" y="6019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246120" y="6239256"/>
                <a:ext cx="15424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=90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120" y="6239256"/>
                <a:ext cx="1542474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334000" y="5943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45m is the distance from O to X. Double it for the total distance travelled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733800" y="3581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419600" y="3581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105400" y="3581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7150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239000" y="4267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u, v and a</a:t>
            </a:r>
          </a:p>
        </p:txBody>
      </p:sp>
    </p:spTree>
    <p:extLst>
      <p:ext uri="{BB962C8B-B14F-4D97-AF65-F5344CB8AC3E}">
        <p14:creationId xmlns:p14="http://schemas.microsoft.com/office/powerpoint/2010/main" val="35580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9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9E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490651"/>
            <a:ext cx="8686800" cy="39980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Gravity causes objects to fall to the earth! (as you probably already know!)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acceleration caused by gravity is constant (if you ignore air resistance)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means the acceleration will be the same, regardless of the size of the object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On Earth, the acceleration due to gravity is 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correct to 2 significant figures.</a:t>
            </a:r>
          </a:p>
          <a:p>
            <a:pPr algn="ctr">
              <a:buFont typeface="Wingdings"/>
              <a:buChar char="à"/>
            </a:pPr>
            <a:endParaRPr lang="en-GB" sz="1400" baseline="300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solving problems involving vertical motion you must carefully consider the direction. As gravity acts in a downwards direction:</a:t>
            </a:r>
          </a:p>
          <a:p>
            <a:pPr algn="ctr">
              <a:buFontTx/>
              <a:buChar char="-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An object thrown downwards will have an acceleration of 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</a:p>
          <a:p>
            <a:pPr algn="ctr">
              <a:buFontTx/>
              <a:buChar char="-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An object thrown upwards will have an acceleration of -9.8ms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Tx/>
              <a:buChar char="-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‘time of flight’ is the length of time an object spends in the air. The speed of projection is another name for the object’s initial speed (u)</a:t>
            </a:r>
          </a:p>
        </p:txBody>
      </p:sp>
    </p:spTree>
    <p:extLst>
      <p:ext uri="{BB962C8B-B14F-4D97-AF65-F5344CB8AC3E}">
        <p14:creationId xmlns:p14="http://schemas.microsoft.com/office/powerpoint/2010/main" val="37160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vertically upwards from a point O with a speed of 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greatest height reached by the ball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ball is in the air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343400" y="3962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84146" y="39120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67200" y="3810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4343400" y="2514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67200" y="2438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818611" y="2505989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24384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5716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05400" y="3200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8580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2819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At its highest point, the velocity of the ball is 0ms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19800" y="34290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ball has been projected upwards, gravity is acting in the opposite direction and hence the acceleration is negative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81600" y="2438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1600" y="2819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181600" y="3200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62400" y="5029200"/>
                <a:ext cx="20814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(−9.8)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2081467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62400" y="4572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572000"/>
                <a:ext cx="15072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5486400"/>
                <a:ext cx="16812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r>
                        <a:rPr lang="en-GB" sz="1600" i="1" smtClean="0">
                          <a:latin typeface="Cambria Math"/>
                        </a:rPr>
                        <m:t>1</m:t>
                      </m:r>
                      <m:r>
                        <a:rPr lang="en-GB" sz="1600" b="0" i="1" smtClean="0">
                          <a:latin typeface="Cambria Math"/>
                        </a:rPr>
                        <m:t>44−19.6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168129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57600" y="5943600"/>
                <a:ext cx="13224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19.6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=144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1322413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4038600" y="6324600"/>
                <a:ext cx="15836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=7.3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324600"/>
                <a:ext cx="1583639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943600" y="47244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248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7" name="Arc 36"/>
          <p:cNvSpPr/>
          <p:nvPr/>
        </p:nvSpPr>
        <p:spPr>
          <a:xfrm>
            <a:off x="59436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943600" y="56388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943600" y="6172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1722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48400" y="5791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48400" y="6172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and round to 2sf (since gravity has been given to 2sf)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72200" y="43434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u, v and a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vertically upwards from a point O with a speed of 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greatest height reached by the ball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7.4m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ball is in the air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343400" y="3962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84146" y="39120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67200" y="3810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4343400" y="2514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67200" y="2438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818611" y="2505989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8580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2819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For the total time the ball is in the air, the displacement (s) will be 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81600" y="3962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181600" y="2438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181600" y="2819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05400" y="24384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6455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400800" y="3581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Also, we will not know v (yet!) when the ball strikes the ground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72200" y="43434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86200" y="46482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1334531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5257800"/>
                <a:ext cx="1445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0=12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4456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5715000"/>
                <a:ext cx="15046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(12−4.9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1504643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6172200"/>
                <a:ext cx="22958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2.4 </m:t>
                      </m:r>
                      <m:r>
                        <a:rPr lang="en-GB" sz="14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172200"/>
                <a:ext cx="2295821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334000" y="4953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638800" y="5029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37" name="Arc 36"/>
          <p:cNvSpPr/>
          <p:nvPr/>
        </p:nvSpPr>
        <p:spPr>
          <a:xfrm>
            <a:off x="5334000" y="5410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943600" y="5867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562600" y="5486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48400" y="5867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Choose the appropriate answer!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57600" y="64770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the ball will be in the air for 2.4 seconds</a:t>
            </a:r>
          </a:p>
        </p:txBody>
      </p:sp>
    </p:spTree>
    <p:extLst>
      <p:ext uri="{BB962C8B-B14F-4D97-AF65-F5344CB8AC3E}">
        <p14:creationId xmlns:p14="http://schemas.microsoft.com/office/powerpoint/2010/main" val="122951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book falls off the top shelf of a bookcase. The shelf is 1.4m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it takes the book to reach the floor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with which the book strikes the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24384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648200" y="25146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5400000">
            <a:off x="4733010" y="242979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26670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196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104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67200" y="2667000"/>
            <a:ext cx="0" cy="1447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3923665" y="3239135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1.4m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29400" y="2743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book’s initial speed will be 0 as it has not been projected to begin with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book’s initial movement is downwards, we take the acceleration due to gravity as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8800" y="2438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38800" y="2819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3581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38800" y="3962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629400" y="4267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44196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334531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4876800"/>
                <a:ext cx="190680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1.4=(0)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876800"/>
                <a:ext cx="1906804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3800" y="5410200"/>
                <a:ext cx="10938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1.4=4.9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10200"/>
                <a:ext cx="109382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800" y="5715000"/>
                <a:ext cx="85818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1.4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4.9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15000"/>
                <a:ext cx="858184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6324600"/>
                <a:ext cx="14310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=0.53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431033" cy="307777"/>
              </a:xfrm>
              <a:prstGeom prst="rect">
                <a:avLst/>
              </a:prstGeom>
              <a:blipFill>
                <a:blip r:embed="rId1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486400" y="4724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91200" y="4800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1" name="Arc 40"/>
          <p:cNvSpPr/>
          <p:nvPr/>
        </p:nvSpPr>
        <p:spPr>
          <a:xfrm>
            <a:off x="5486400" y="5181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4724400" y="5562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105400" y="6019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715000" y="5257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53000" y="5638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4.9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10200" y="6019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411685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book falls off the top shelf of a bookcase. The shelf is 1.4m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it takes the book to reach the floor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0.53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with which the book strikes the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24384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648200" y="25146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5400000">
            <a:off x="4733010" y="242979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26670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196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104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67200" y="2667000"/>
            <a:ext cx="0" cy="1447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3923665" y="3239135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1.4m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29400" y="2743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book’s initial speed will be 0 as it has not been projected to begin with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book’s initial movement is downwards, we take the acceleration due to gravity as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8800" y="3581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38800" y="3200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2819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38800" y="2438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629400" y="4267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v, using s, u and a…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62400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572000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5029200"/>
                <a:ext cx="1972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(9.8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×1.4)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1972976" cy="307777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5486400"/>
                <a:ext cx="1084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7.44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08465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5943600"/>
                <a:ext cx="1695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=5.2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943600"/>
                <a:ext cx="1695721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715000" y="4724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943600" y="4724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7150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943600" y="5257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43600" y="5638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27529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upwards from a point X which is 7m above the ground, with initial speed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time of flight of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191000" y="3810000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3959779" y="3273973"/>
            <a:ext cx="6148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24308" y="2670942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95800" y="2966546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28866" y="2694194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62003" y="2215010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3505200"/>
            <a:ext cx="0" cy="3474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784146" y="33786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20167" y="356643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26224" y="205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40424" y="2362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ball’s flight will last until it hits the ground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want the ball to be 7m lower than it starts (in the negative direction)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s = -7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0424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86400" y="2133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86400" y="2514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86400" y="3276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86400" y="3657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33800" y="41910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191000"/>
                <a:ext cx="1172244" cy="438005"/>
              </a:xfrm>
              <a:prstGeom prst="rect">
                <a:avLst/>
              </a:prstGeom>
              <a:blipFill>
                <a:blip r:embed="rId1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33800" y="4648200"/>
                <a:ext cx="186583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−7=(21)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1865832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5181600"/>
                <a:ext cx="13833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−7=21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181600"/>
                <a:ext cx="1383327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562600"/>
                <a:ext cx="1536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−7=0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53663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971800" y="5943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943600"/>
                <a:ext cx="71160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81400" y="59436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=−21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943600"/>
                <a:ext cx="792974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5943600"/>
                <a:ext cx="696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943600"/>
                <a:ext cx="69666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486400" y="4419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973824" y="4343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91200" y="4419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3" name="Arc 42"/>
          <p:cNvSpPr/>
          <p:nvPr/>
        </p:nvSpPr>
        <p:spPr>
          <a:xfrm>
            <a:off x="5486400" y="4876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791200" y="4953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Arc 44"/>
          <p:cNvSpPr/>
          <p:nvPr/>
        </p:nvSpPr>
        <p:spPr>
          <a:xfrm>
            <a:off x="4953000" y="5334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257800" y="54102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</a:p>
        </p:txBody>
      </p:sp>
      <p:sp>
        <p:nvSpPr>
          <p:cNvPr id="47" name="Arc 46"/>
          <p:cNvSpPr/>
          <p:nvPr/>
        </p:nvSpPr>
        <p:spPr>
          <a:xfrm>
            <a:off x="49530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257800" y="5715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need the quadratic formula here, so write down  a, b and c…</a:t>
            </a:r>
          </a:p>
        </p:txBody>
      </p:sp>
    </p:spTree>
    <p:extLst>
      <p:ext uri="{BB962C8B-B14F-4D97-AF65-F5344CB8AC3E}">
        <p14:creationId xmlns:p14="http://schemas.microsoft.com/office/powerpoint/2010/main" val="19434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displacement-time graph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Mechanics, the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often used to represent displacement (in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represent time (in seconds)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blipFill>
                <a:blip r:embed="rId2"/>
                <a:stretch>
                  <a:fillRect l="-829" t="-1460" r="-1934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271618" y="2161503"/>
            <a:ext cx="2583783" cy="2475717"/>
            <a:chOff x="262909" y="2300152"/>
            <a:chExt cx="2583783" cy="2475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2909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909" y="2300152"/>
                  <a:ext cx="36574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496083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6083" y="4406537"/>
                  <a:ext cx="35060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Connector 21"/>
            <p:cNvCxnSpPr/>
            <p:nvPr/>
          </p:nvCxnSpPr>
          <p:spPr>
            <a:xfrm>
              <a:off x="628650" y="3326674"/>
              <a:ext cx="194908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628650" y="2490652"/>
              <a:ext cx="2057421" cy="1915885"/>
              <a:chOff x="524147" y="2847704"/>
              <a:chExt cx="1297576" cy="1297576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23796" y="4324588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796" y="4324588"/>
                  <a:ext cx="41472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3123675" y="2161503"/>
            <a:ext cx="2583783" cy="2475717"/>
            <a:chOff x="3114966" y="2300152"/>
            <a:chExt cx="2583783" cy="2475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114966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4966" y="2300152"/>
                  <a:ext cx="365741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348140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8140" y="4406537"/>
                  <a:ext cx="35060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/>
            <p:cNvCxnSpPr/>
            <p:nvPr/>
          </p:nvCxnSpPr>
          <p:spPr>
            <a:xfrm flipV="1">
              <a:off x="3480706" y="2669484"/>
              <a:ext cx="1770563" cy="173705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480707" y="2490652"/>
              <a:ext cx="2057421" cy="1915885"/>
              <a:chOff x="524147" y="2847704"/>
              <a:chExt cx="1297576" cy="129757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175852" y="4324588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5852" y="4324588"/>
                  <a:ext cx="414729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4669020" y="-1564133"/>
            <a:ext cx="3890494" cy="6201353"/>
            <a:chOff x="4660311" y="-1425484"/>
            <a:chExt cx="3890494" cy="62013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967022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7022" y="2300152"/>
                  <a:ext cx="365741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8200196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0196" y="4406537"/>
                  <a:ext cx="350609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Arc 24"/>
            <p:cNvSpPr/>
            <p:nvPr/>
          </p:nvSpPr>
          <p:spPr>
            <a:xfrm rot="5400000">
              <a:off x="3412942" y="-178115"/>
              <a:ext cx="5839642" cy="3344904"/>
            </a:xfrm>
            <a:prstGeom prst="arc">
              <a:avLst>
                <a:gd name="adj1" fmla="val 18328273"/>
                <a:gd name="adj2" fmla="val 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332764" y="2498273"/>
              <a:ext cx="2057421" cy="1915885"/>
              <a:chOff x="524147" y="2847704"/>
              <a:chExt cx="1297576" cy="1297576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6010701" y="4349980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0701" y="4349980"/>
                  <a:ext cx="414729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Box 33"/>
          <p:cNvSpPr txBox="1"/>
          <p:nvPr/>
        </p:nvSpPr>
        <p:spPr>
          <a:xfrm>
            <a:off x="271618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does not change over time – the object is stationary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23675" y="4698432"/>
            <a:ext cx="2734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increases at a constant rate over time – the object is moving at a constant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03010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increases at an increasing rate over time. The object is accelerating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4481" y="5967352"/>
            <a:ext cx="868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On a displacement-time graph, the gradient represents the velocity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4" grpId="0"/>
      <p:bldP spid="35" grpId="0"/>
      <p:bldP spid="36" grpId="0"/>
      <p:bldP spid="3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upwards from a point X which is 7m above the ground, with initial speed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time of flight of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191000" y="3810000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3959779" y="3273973"/>
            <a:ext cx="6148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24308" y="2670942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95800" y="2966546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28866" y="2694194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62003" y="2215010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3505200"/>
            <a:ext cx="0" cy="3474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784146" y="33786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20167" y="356643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26224" y="205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40424" y="2362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ball’s flight will last until it hits the ground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want the ball to be 7m lower than it starts (in the negative direction)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s = -7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0424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86400" y="2133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86400" y="2514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86400" y="3276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86400" y="3657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10000" y="41910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7116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9600" y="41910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=−21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91000"/>
                <a:ext cx="79297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105400" y="4191000"/>
                <a:ext cx="696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91000"/>
                <a:ext cx="696666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10000" y="4572000"/>
                <a:ext cx="1562031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1562031" cy="4875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0000" y="5105400"/>
                <a:ext cx="2887201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−(−21)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(−21)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−(4×4.9×−7)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×4.9)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2887201" cy="525400"/>
              </a:xfrm>
              <a:prstGeom prst="rect">
                <a:avLst/>
              </a:prstGeom>
              <a:blipFill>
                <a:blip r:embed="rId16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0000" y="5791200"/>
                <a:ext cx="12995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=4.6  </m:t>
                      </m:r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  <m:r>
                        <a:rPr lang="en-GB" sz="1200" b="0" i="1" smtClean="0">
                          <a:latin typeface="Cambria Math"/>
                        </a:rPr>
                        <m:t>−0.3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1299523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705600" y="48768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934200" y="48768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Replace a, b and c (using brackets!)</a:t>
            </a:r>
          </a:p>
        </p:txBody>
      </p:sp>
      <p:sp>
        <p:nvSpPr>
          <p:cNvPr id="41" name="Arc 40"/>
          <p:cNvSpPr/>
          <p:nvPr/>
        </p:nvSpPr>
        <p:spPr>
          <a:xfrm>
            <a:off x="6705600" y="5410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934200" y="5334000"/>
            <a:ext cx="21153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 and be careful with any negatives in the previous step!)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6248400"/>
                <a:ext cx="17130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=4.6  </m:t>
                      </m:r>
                      <m:r>
                        <a:rPr lang="en-GB" sz="12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200" b="0" i="1" smtClean="0">
                          <a:latin typeface="Cambria Math"/>
                        </a:rPr>
                        <m:t> (2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248400"/>
                <a:ext cx="1713098" cy="276999"/>
              </a:xfrm>
              <a:prstGeom prst="rect">
                <a:avLst/>
              </a:prstGeom>
              <a:blipFill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8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49568" y="2895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maximum height is 62.5m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At this point the ball’s velocity is 0ms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77000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2895600"/>
                <a:ext cx="591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59176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2514600"/>
                <a:ext cx="8812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=62.5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88120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34000" y="32766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895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10200" y="3276600"/>
            <a:ext cx="542544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10200" y="3657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781800" y="426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u, using s, v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77768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8" y="4572000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77768" y="4953000"/>
                <a:ext cx="2205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(−9.8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×62.5)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8" y="4953000"/>
                <a:ext cx="220586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81400" y="5334000"/>
                <a:ext cx="13604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−1225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334000"/>
                <a:ext cx="136043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05200" y="5715000"/>
                <a:ext cx="1046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=1225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715000"/>
                <a:ext cx="104663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81400" y="6096000"/>
                <a:ext cx="11880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096000"/>
                <a:ext cx="118801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535168" y="4724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63768" y="4724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a and s</a:t>
            </a:r>
          </a:p>
        </p:txBody>
      </p:sp>
      <p:sp>
        <p:nvSpPr>
          <p:cNvPr id="41" name="Arc 40"/>
          <p:cNvSpPr/>
          <p:nvPr/>
        </p:nvSpPr>
        <p:spPr>
          <a:xfrm>
            <a:off x="5535168" y="5105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4800600" y="5486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4800600" y="5867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839968" y="5181600"/>
            <a:ext cx="859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05400" y="5562600"/>
            <a:ext cx="859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05400" y="59436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120041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will pass the 50m mark twice – we need to find these two times!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410200" y="28956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410200" y="4038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10200" y="3657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4066032" y="3075432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99688" y="293217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1800" y="3657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648200" y="45720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572000"/>
                <a:ext cx="1172244" cy="4380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029200"/>
                <a:ext cx="183537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0=(35)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835374" cy="4380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0" y="5562600"/>
                <a:ext cx="13528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50=35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62600"/>
                <a:ext cx="1352871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5943600"/>
                <a:ext cx="16215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−35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+50=0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162159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57600" y="6324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324600"/>
                <a:ext cx="71160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43400" y="63246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=−35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6324600"/>
                <a:ext cx="792974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05400" y="6324600"/>
                <a:ext cx="6662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66620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324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553200" y="48768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4" name="Arc 43"/>
          <p:cNvSpPr/>
          <p:nvPr/>
        </p:nvSpPr>
        <p:spPr>
          <a:xfrm>
            <a:off x="6324600" y="525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7912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791200" y="6096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294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19800" y="57912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Rearrange, and set equal to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19800" y="6096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need the quadratic formula, and hence a, b and c</a:t>
            </a:r>
          </a:p>
        </p:txBody>
      </p:sp>
    </p:spTree>
    <p:extLst>
      <p:ext uri="{BB962C8B-B14F-4D97-AF65-F5344CB8AC3E}">
        <p14:creationId xmlns:p14="http://schemas.microsoft.com/office/powerpoint/2010/main" val="361697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will pass the 50m mark twice – we need to find these two times!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410200" y="28956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410200" y="4038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10200" y="3657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4066032" y="3075432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99688" y="293217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1800" y="3657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0" y="45720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7116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45720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=−35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79297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57800" y="4572000"/>
                <a:ext cx="6662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572000"/>
                <a:ext cx="66620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6858000" y="5181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these into 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10000" y="4876800"/>
                <a:ext cx="1562031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6800"/>
                <a:ext cx="1562031" cy="4875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5334000"/>
                <a:ext cx="2856744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−(−35)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(−35)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−(4×4.9×50)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4.9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×2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2856744" cy="5254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553200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0000" y="5943600"/>
                <a:ext cx="22325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=5.1686…  </m:t>
                      </m:r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=1.9742…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943600"/>
                <a:ext cx="2232599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5532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781800" y="5638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get the two times the ball passes the 50m mark</a:t>
            </a:r>
          </a:p>
        </p:txBody>
      </p:sp>
      <p:sp>
        <p:nvSpPr>
          <p:cNvPr id="45" name="Arc 44"/>
          <p:cNvSpPr/>
          <p:nvPr/>
        </p:nvSpPr>
        <p:spPr>
          <a:xfrm>
            <a:off x="6553200" y="6096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629400" y="6096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difference between these times!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10000" y="6324600"/>
                <a:ext cx="11680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=3.2</m:t>
                      </m:r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 (2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24600"/>
                <a:ext cx="1168077" cy="276999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73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181600" y="2743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181600" y="29718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181600" y="3352800"/>
            <a:ext cx="685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181600" y="3581400"/>
            <a:ext cx="457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019800" y="3581400"/>
            <a:ext cx="457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019800" y="3352800"/>
            <a:ext cx="838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019800" y="2743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019800" y="2971800"/>
            <a:ext cx="609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905000" y="48006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800600"/>
                <a:ext cx="1172244" cy="438005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905000" y="5257800"/>
                <a:ext cx="160037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=(0)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257800"/>
                <a:ext cx="1600375" cy="438005"/>
              </a:xfrm>
              <a:prstGeom prst="rect">
                <a:avLst/>
              </a:prstGeom>
              <a:blipFill>
                <a:blip r:embed="rId19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905000" y="5791200"/>
                <a:ext cx="899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791200"/>
                <a:ext cx="899862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48200" y="48006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1172244" cy="438005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48200" y="5257800"/>
                <a:ext cx="1804340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=(21)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257800"/>
                <a:ext cx="1804340" cy="438005"/>
              </a:xfrm>
              <a:prstGeom prst="rect">
                <a:avLst/>
              </a:prstGeom>
              <a:blipFill>
                <a:blip r:embed="rId21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48200" y="5791200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91200"/>
                <a:ext cx="1362489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514600" y="44196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419600"/>
                <a:ext cx="716286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57800" y="44196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724173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6629400" y="4953000"/>
            <a:ext cx="914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Sub in s, u, a and t for Ball B</a:t>
            </a:r>
          </a:p>
        </p:txBody>
      </p:sp>
      <p:sp>
        <p:nvSpPr>
          <p:cNvPr id="57" name="Arc 56"/>
          <p:cNvSpPr/>
          <p:nvPr/>
        </p:nvSpPr>
        <p:spPr>
          <a:xfrm>
            <a:off x="6324600" y="5029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324600" y="5486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553200" y="5562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Arc 59"/>
          <p:cNvSpPr/>
          <p:nvPr/>
        </p:nvSpPr>
        <p:spPr>
          <a:xfrm>
            <a:off x="3352800" y="5029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3657600" y="4953000"/>
            <a:ext cx="914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Sub in s, u, a and t for Ball A</a:t>
            </a:r>
          </a:p>
        </p:txBody>
      </p:sp>
      <p:sp>
        <p:nvSpPr>
          <p:cNvPr id="62" name="Arc 61"/>
          <p:cNvSpPr/>
          <p:nvPr/>
        </p:nvSpPr>
        <p:spPr>
          <a:xfrm>
            <a:off x="3352800" y="5486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581400" y="5562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31915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06368" y="4419600"/>
                <a:ext cx="899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68" y="4419600"/>
                <a:ext cx="89986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78936" y="4715256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936" y="4715256"/>
                <a:ext cx="1362489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429000" y="44196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29000" y="47244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44" name="Arc 43"/>
          <p:cNvSpPr/>
          <p:nvPr/>
        </p:nvSpPr>
        <p:spPr>
          <a:xfrm>
            <a:off x="5029200" y="4876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334000" y="4876800"/>
            <a:ext cx="2209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Add the two equations together (this cancels the 4.9t</a:t>
            </a:r>
            <a:r>
              <a:rPr lang="en-GB" sz="105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terms)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352800" y="5181600"/>
                <a:ext cx="11134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181600"/>
                <a:ext cx="1113446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5562600"/>
                <a:ext cx="8254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63=21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562600"/>
                <a:ext cx="825419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3800" y="5943600"/>
                <a:ext cx="5705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3=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943600"/>
                <a:ext cx="57054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4419600" y="5334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44196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648200" y="5334000"/>
            <a:ext cx="2362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+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must be the height of the tower (63m)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24400" y="57912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Divide by 21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6096000"/>
            <a:ext cx="17526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 the balls collide after 3 seconds…</a:t>
            </a:r>
          </a:p>
        </p:txBody>
      </p:sp>
    </p:spTree>
    <p:extLst>
      <p:ext uri="{BB962C8B-B14F-4D97-AF65-F5344CB8AC3E}">
        <p14:creationId xmlns:p14="http://schemas.microsoft.com/office/powerpoint/2010/main" val="124458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 animBg="1"/>
      <p:bldP spid="50" grpId="0" animBg="1"/>
      <p:bldP spid="51" grpId="0"/>
      <p:bldP spid="52" grpId="0"/>
      <p:bldP spid="5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57600" y="4419600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1362489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407664" y="4428744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42" name="Arc 41"/>
          <p:cNvSpPr/>
          <p:nvPr/>
        </p:nvSpPr>
        <p:spPr>
          <a:xfrm>
            <a:off x="5105400" y="4572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334000" y="4495800"/>
            <a:ext cx="1905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t = 3 (we use this equation since s</a:t>
            </a:r>
            <a:r>
              <a:rPr lang="en-GB" sz="11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is the height above the ground)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57600" y="4876800"/>
                <a:ext cx="16139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=21(3)−4.9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76800"/>
                <a:ext cx="1613968" cy="276999"/>
              </a:xfrm>
              <a:prstGeom prst="rect">
                <a:avLst/>
              </a:prstGeom>
              <a:blipFill>
                <a:blip r:embed="rId1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5334000"/>
                <a:ext cx="1898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=18.9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(19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334000"/>
                <a:ext cx="1898597" cy="276999"/>
              </a:xfrm>
              <a:prstGeom prst="rect">
                <a:avLst/>
              </a:prstGeom>
              <a:blipFill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75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 animBg="1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370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OA, the displacement is 5km and the time is 20 minutes (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an hour).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14443" y="4779239"/>
                <a:ext cx="16005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443" y="4779239"/>
                <a:ext cx="160055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14443" y="5139174"/>
                <a:ext cx="69742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140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443" y="5139174"/>
                <a:ext cx="697422" cy="514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71908" y="5705575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908" y="5705575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16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3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3709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AB, there is no movement…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37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4478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BC, the displacement is -5km (since the cyclist starts at 5km and moves to 0km), and the time is 15 minutes (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an hour)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36417" y="4962610"/>
                <a:ext cx="16005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17" y="4962610"/>
                <a:ext cx="16005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6417" y="5322545"/>
                <a:ext cx="697422" cy="397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sz="14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17" y="5322545"/>
                <a:ext cx="697422" cy="397609"/>
              </a:xfrm>
              <a:prstGeom prst="rect">
                <a:avLst/>
              </a:prstGeom>
              <a:blipFill>
                <a:blip r:embed="rId11"/>
                <a:stretch>
                  <a:fillRect l="-2632" b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3882" y="5888946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882" y="5888946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 r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53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7" grpId="0"/>
      <p:bldP spid="28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3580" y="4019447"/>
                <a:ext cx="4824105" cy="501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𝑣𝑒𝑙𝑜𝑐𝑖𝑡𝑦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𝐷𝑖𝑠𝑝𝑙𝑎𝑐𝑒𝑚𝑒𝑛𝑡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𝑓𝑟𝑜𝑚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𝑠𝑡𝑎𝑟𝑡𝑖𝑛𝑔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𝑝𝑜𝑖𝑛𝑡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80" y="4019447"/>
                <a:ext cx="4824105" cy="501932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246875" y="4762425"/>
            <a:ext cx="4478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displacement from the start is 0, the average velocity is 0 as well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0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3580" y="4019447"/>
                <a:ext cx="4824105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𝑡𝑟𝑎𝑣𝑒𝑙𝑙𝑒𝑑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80" y="4019447"/>
                <a:ext cx="4824105" cy="501419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09873" y="4792191"/>
                <a:ext cx="2717032" cy="67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873" y="4792191"/>
                <a:ext cx="2717032" cy="675185"/>
              </a:xfrm>
              <a:prstGeom prst="rect">
                <a:avLst/>
              </a:prstGeom>
              <a:blipFill>
                <a:blip r:embed="rId13"/>
                <a:stretch>
                  <a:fillRect b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95041" y="5623838"/>
                <a:ext cx="2717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=9.23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41" y="5623838"/>
                <a:ext cx="2717032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6775270" y="5129783"/>
            <a:ext cx="788498" cy="14500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563768" y="4842402"/>
            <a:ext cx="1175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 hour and 5 minutes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1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33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2781</TotalTime>
  <Words>8273</Words>
  <Application>Microsoft Office PowerPoint</Application>
  <PresentationFormat>On-screen Show (4:3)</PresentationFormat>
  <Paragraphs>1162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テーマ</vt:lpstr>
      <vt:lpstr>PowerPoint Presentation</vt:lpstr>
      <vt:lpstr>Prior Knowledge Check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 (GSW)</cp:lastModifiedBy>
  <cp:revision>90</cp:revision>
  <dcterms:created xsi:type="dcterms:W3CDTF">2017-08-14T15:35:38Z</dcterms:created>
  <dcterms:modified xsi:type="dcterms:W3CDTF">2018-11-08T06:58:35Z</dcterms:modified>
</cp:coreProperties>
</file>