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7" r:id="rId5"/>
    <p:sldId id="268" r:id="rId6"/>
    <p:sldId id="279" r:id="rId7"/>
    <p:sldId id="280" r:id="rId8"/>
    <p:sldId id="281" r:id="rId9"/>
    <p:sldId id="282" r:id="rId10"/>
    <p:sldId id="283" r:id="rId11"/>
    <p:sldId id="28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rgbClr val="0000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0.png"/><Relationship Id="rId2" Type="http://schemas.openxmlformats.org/officeDocument/2006/relationships/image" Target="../media/image26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29.png"/><Relationship Id="rId7" Type="http://schemas.openxmlformats.org/officeDocument/2006/relationships/image" Target="../media/image36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0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9.png"/><Relationship Id="rId7" Type="http://schemas.openxmlformats.org/officeDocument/2006/relationships/image" Target="../media/image4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51.png"/><Relationship Id="rId4" Type="http://schemas.openxmlformats.org/officeDocument/2006/relationships/image" Target="../media/image40.png"/><Relationship Id="rId9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069E643-85BD-42D4-8964-2F54986D665C}"/>
              </a:ext>
            </a:extLst>
          </p:cNvPr>
          <p:cNvSpPr/>
          <p:nvPr/>
        </p:nvSpPr>
        <p:spPr>
          <a:xfrm>
            <a:off x="1849441" y="2443559"/>
            <a:ext cx="5569473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latin typeface="HGGyoshotai" panose="03000609000000000000" pitchFamily="65" charset="-128"/>
                <a:ea typeface="HGGyoshotai" panose="03000609000000000000" pitchFamily="65" charset="-128"/>
                <a:cs typeface="Segoe UI Black" panose="020B0A02040204020203" pitchFamily="34" charset="0"/>
              </a:rPr>
              <a:t>Exercise 8D</a:t>
            </a:r>
            <a:endParaRPr lang="ja-JP" altLang="en-US" sz="6000" b="1" dirty="0">
              <a:ln w="381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latin typeface="HGGyoshotai" panose="03000609000000000000" pitchFamily="65" charset="-128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329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vector is a quantity that has both magnitude and direction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6651" y="2042456"/>
            <a:ext cx="3074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mic Sans MS" panose="030F0702030302020204" pitchFamily="66" charset="0"/>
              </a:rPr>
              <a:t>Scalar quantities (magnitude only)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86250" y="2038103"/>
            <a:ext cx="30741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Comic Sans MS" panose="030F0702030302020204" pitchFamily="66" charset="0"/>
              </a:rPr>
              <a:t>Vector quantities (magnitude and direction)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12992"/>
              </p:ext>
            </p:extLst>
          </p:nvPr>
        </p:nvGraphicFramePr>
        <p:xfrm>
          <a:off x="505098" y="2765267"/>
          <a:ext cx="3849186" cy="3098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4067">
                  <a:extLst>
                    <a:ext uri="{9D8B030D-6E8A-4147-A177-3AD203B41FA5}">
                      <a16:colId xmlns:a16="http://schemas.microsoft.com/office/drawing/2014/main" val="3546157103"/>
                    </a:ext>
                  </a:extLst>
                </a:gridCol>
                <a:gridCol w="2107474">
                  <a:extLst>
                    <a:ext uri="{9D8B030D-6E8A-4147-A177-3AD203B41FA5}">
                      <a16:colId xmlns:a16="http://schemas.microsoft.com/office/drawing/2014/main" val="2141891620"/>
                    </a:ext>
                  </a:extLst>
                </a:gridCol>
                <a:gridCol w="757645">
                  <a:extLst>
                    <a:ext uri="{9D8B030D-6E8A-4147-A177-3AD203B41FA5}">
                      <a16:colId xmlns:a16="http://schemas.microsoft.com/office/drawing/2014/main" val="4008637515"/>
                    </a:ext>
                  </a:extLst>
                </a:gridCol>
              </a:tblGrid>
              <a:tr h="5577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Quantity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Description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Unit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783071"/>
                  </a:ext>
                </a:extLst>
              </a:tr>
              <a:tr h="5387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Distance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Measure of length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m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580472"/>
                  </a:ext>
                </a:extLst>
              </a:tr>
              <a:tr h="5387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Speed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Measure of how quickly something moves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ms</a:t>
                      </a:r>
                      <a:r>
                        <a:rPr lang="en-US" sz="1400" baseline="30000" dirty="0">
                          <a:latin typeface="Comic Sans MS" panose="030F0702030302020204" pitchFamily="66" charset="0"/>
                        </a:rPr>
                        <a:t>-1</a:t>
                      </a:r>
                      <a:endParaRPr lang="en-GB" sz="1400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955470"/>
                  </a:ext>
                </a:extLst>
              </a:tr>
              <a:tr h="5387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Time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Measure of ongoing</a:t>
                      </a:r>
                      <a:r>
                        <a:rPr lang="en-US" sz="1400" baseline="0" dirty="0">
                          <a:latin typeface="Comic Sans MS" panose="030F0702030302020204" pitchFamily="66" charset="0"/>
                        </a:rPr>
                        <a:t> events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s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3690"/>
                  </a:ext>
                </a:extLst>
              </a:tr>
              <a:tr h="5387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Mass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Measure of the quantity of matter in an object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kg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427954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914053"/>
              </p:ext>
            </p:extLst>
          </p:nvPr>
        </p:nvGraphicFramePr>
        <p:xfrm>
          <a:off x="5003075" y="2769621"/>
          <a:ext cx="3849186" cy="3118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01930">
                  <a:extLst>
                    <a:ext uri="{9D8B030D-6E8A-4147-A177-3AD203B41FA5}">
                      <a16:colId xmlns:a16="http://schemas.microsoft.com/office/drawing/2014/main" val="3546157103"/>
                    </a:ext>
                  </a:extLst>
                </a:gridCol>
                <a:gridCol w="1789611">
                  <a:extLst>
                    <a:ext uri="{9D8B030D-6E8A-4147-A177-3AD203B41FA5}">
                      <a16:colId xmlns:a16="http://schemas.microsoft.com/office/drawing/2014/main" val="2141891620"/>
                    </a:ext>
                  </a:extLst>
                </a:gridCol>
                <a:gridCol w="757645">
                  <a:extLst>
                    <a:ext uri="{9D8B030D-6E8A-4147-A177-3AD203B41FA5}">
                      <a16:colId xmlns:a16="http://schemas.microsoft.com/office/drawing/2014/main" val="4008637515"/>
                    </a:ext>
                  </a:extLst>
                </a:gridCol>
              </a:tblGrid>
              <a:tr h="5577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Quantity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Description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Unit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4783071"/>
                  </a:ext>
                </a:extLst>
              </a:tr>
              <a:tr h="5387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Displacement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Distance in a specific</a:t>
                      </a:r>
                      <a:r>
                        <a:rPr lang="en-US" sz="1400" baseline="0" dirty="0">
                          <a:latin typeface="Comic Sans MS" panose="030F0702030302020204" pitchFamily="66" charset="0"/>
                        </a:rPr>
                        <a:t> direction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m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0580472"/>
                  </a:ext>
                </a:extLst>
              </a:tr>
              <a:tr h="5387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Velocity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Rate</a:t>
                      </a:r>
                      <a:r>
                        <a:rPr lang="en-US" sz="1400" baseline="0" dirty="0">
                          <a:latin typeface="Comic Sans MS" panose="030F0702030302020204" pitchFamily="66" charset="0"/>
                        </a:rPr>
                        <a:t> of change of displacement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ms</a:t>
                      </a:r>
                      <a:r>
                        <a:rPr lang="en-US" sz="1400" baseline="30000" dirty="0">
                          <a:latin typeface="Comic Sans MS" panose="030F0702030302020204" pitchFamily="66" charset="0"/>
                        </a:rPr>
                        <a:t>-1</a:t>
                      </a:r>
                      <a:endParaRPr lang="en-GB" sz="1400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955470"/>
                  </a:ext>
                </a:extLst>
              </a:tr>
              <a:tr h="5387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Acceleration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Rate of change of velocity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ms</a:t>
                      </a:r>
                      <a:r>
                        <a:rPr lang="en-US" sz="1400" baseline="30000" dirty="0">
                          <a:latin typeface="Comic Sans MS" panose="030F0702030302020204" pitchFamily="66" charset="0"/>
                        </a:rPr>
                        <a:t>-2</a:t>
                      </a:r>
                      <a:endParaRPr lang="en-GB" sz="1400" baseline="30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33690"/>
                  </a:ext>
                </a:extLst>
              </a:tr>
              <a:tr h="53875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Force / weight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Described by magnitude,</a:t>
                      </a:r>
                      <a:r>
                        <a:rPr lang="en-US" sz="1400" baseline="0" dirty="0">
                          <a:latin typeface="Comic Sans MS" panose="030F0702030302020204" pitchFamily="66" charset="0"/>
                        </a:rPr>
                        <a:t> direction and point of application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Comic Sans MS" panose="030F0702030302020204" pitchFamily="66" charset="0"/>
                        </a:rPr>
                        <a:t>N</a:t>
                      </a:r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4279545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43884" y="5964860"/>
            <a:ext cx="83094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Note that scalar quantities will always be positive. Vector quantities can be either positive or negative (when direction is taken into account)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777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vector is a quantity that has both magnitude and direction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Fully describe the motion of the particles below: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398108" y="3027793"/>
            <a:ext cx="372862" cy="372122"/>
            <a:chOff x="5734975" y="3053918"/>
            <a:chExt cx="372862" cy="372122"/>
          </a:xfrm>
        </p:grpSpPr>
        <p:sp>
          <p:nvSpPr>
            <p:cNvPr id="9" name="Oval 8"/>
            <p:cNvSpPr/>
            <p:nvPr/>
          </p:nvSpPr>
          <p:spPr>
            <a:xfrm>
              <a:off x="5734975" y="3053918"/>
              <a:ext cx="372862" cy="3639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747441" y="3056708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A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064313" y="3032147"/>
            <a:ext cx="372862" cy="372122"/>
            <a:chOff x="5734975" y="3053918"/>
            <a:chExt cx="372862" cy="372122"/>
          </a:xfrm>
        </p:grpSpPr>
        <p:sp>
          <p:nvSpPr>
            <p:cNvPr id="13" name="Oval 12"/>
            <p:cNvSpPr/>
            <p:nvPr/>
          </p:nvSpPr>
          <p:spPr>
            <a:xfrm>
              <a:off x="5734975" y="3053918"/>
              <a:ext cx="372862" cy="3639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58662" y="3056708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B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765352" y="3027793"/>
            <a:ext cx="372862" cy="372122"/>
            <a:chOff x="5734975" y="3053918"/>
            <a:chExt cx="372862" cy="372122"/>
          </a:xfrm>
        </p:grpSpPr>
        <p:sp>
          <p:nvSpPr>
            <p:cNvPr id="16" name="Oval 15"/>
            <p:cNvSpPr/>
            <p:nvPr/>
          </p:nvSpPr>
          <p:spPr>
            <a:xfrm>
              <a:off x="5734975" y="3053918"/>
              <a:ext cx="372862" cy="3639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758662" y="3056708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C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440268" y="3032148"/>
            <a:ext cx="372862" cy="372122"/>
            <a:chOff x="5734975" y="3053918"/>
            <a:chExt cx="372862" cy="372122"/>
          </a:xfrm>
        </p:grpSpPr>
        <p:sp>
          <p:nvSpPr>
            <p:cNvPr id="19" name="Oval 18"/>
            <p:cNvSpPr/>
            <p:nvPr/>
          </p:nvSpPr>
          <p:spPr>
            <a:xfrm>
              <a:off x="5734975" y="3053918"/>
              <a:ext cx="372862" cy="3639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748243" y="3056708"/>
              <a:ext cx="351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D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0" y="3448595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Velocity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0" y="3749041"/>
            <a:ext cx="1249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Acceleration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45475" y="3448595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+</a:t>
            </a:r>
            <a:r>
              <a:rPr lang="en-US" sz="1400" dirty="0" err="1">
                <a:latin typeface="Comic Sans MS" panose="030F0702030302020204" pitchFamily="66" charset="0"/>
              </a:rPr>
              <a:t>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41121" y="3740333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+</a:t>
            </a:r>
            <a:r>
              <a:rPr lang="en-US" sz="1400" dirty="0" err="1">
                <a:latin typeface="Comic Sans MS" panose="030F0702030302020204" pitchFamily="66" charset="0"/>
              </a:rPr>
              <a:t>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02973" y="3444241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+</a:t>
            </a:r>
            <a:r>
              <a:rPr lang="en-US" sz="1400" dirty="0" err="1">
                <a:latin typeface="Comic Sans MS" panose="030F0702030302020204" pitchFamily="66" charset="0"/>
              </a:rPr>
              <a:t>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998619" y="3735979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</a:t>
            </a:r>
            <a:r>
              <a:rPr lang="en-US" sz="1400" dirty="0" err="1">
                <a:latin typeface="Comic Sans MS" panose="030F0702030302020204" pitchFamily="66" charset="0"/>
              </a:rPr>
              <a:t>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08367" y="3444241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</a:t>
            </a:r>
            <a:r>
              <a:rPr lang="en-US" sz="1400" dirty="0" err="1">
                <a:latin typeface="Comic Sans MS" panose="030F0702030302020204" pitchFamily="66" charset="0"/>
              </a:rPr>
              <a:t>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04013" y="3735979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</a:t>
            </a:r>
            <a:r>
              <a:rPr lang="en-US" sz="1400" dirty="0" err="1">
                <a:latin typeface="Comic Sans MS" panose="030F0702030302020204" pitchFamily="66" charset="0"/>
              </a:rPr>
              <a:t>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91991" y="3439887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-</a:t>
            </a:r>
            <a:r>
              <a:rPr lang="en-US" sz="1400" dirty="0" err="1">
                <a:latin typeface="Comic Sans MS" panose="030F0702030302020204" pitchFamily="66" charset="0"/>
              </a:rPr>
              <a:t>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87637" y="3731625"/>
            <a:ext cx="4555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+</a:t>
            </a:r>
            <a:r>
              <a:rPr lang="en-US" sz="1400" dirty="0" err="1">
                <a:latin typeface="Comic Sans MS" panose="030F0702030302020204" pitchFamily="66" charset="0"/>
              </a:rPr>
              <a:t>ve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1619794" y="4188823"/>
            <a:ext cx="1942012" cy="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1915886" y="4171405"/>
            <a:ext cx="1431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Positive direction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298622" y="1400175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Particle A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94804" y="2464080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Particle B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94804" y="3527985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Particle C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294804" y="4591890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Particle D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480592" y="1930732"/>
            <a:ext cx="372862" cy="372122"/>
            <a:chOff x="5734975" y="3053918"/>
            <a:chExt cx="372862" cy="372122"/>
          </a:xfrm>
        </p:grpSpPr>
        <p:sp>
          <p:nvSpPr>
            <p:cNvPr id="40" name="Oval 39"/>
            <p:cNvSpPr/>
            <p:nvPr/>
          </p:nvSpPr>
          <p:spPr>
            <a:xfrm>
              <a:off x="5734975" y="3053918"/>
              <a:ext cx="372862" cy="3639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47441" y="3056708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A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42" name="Straight Arrow Connector 41"/>
          <p:cNvCxnSpPr/>
          <p:nvPr/>
        </p:nvCxnSpPr>
        <p:spPr>
          <a:xfrm flipV="1">
            <a:off x="4973189" y="1993784"/>
            <a:ext cx="378824" cy="435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973189" y="2236992"/>
            <a:ext cx="378824" cy="435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02791" y="1848602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Velocity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302791" y="2083103"/>
            <a:ext cx="1249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Acceleration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6417931" y="1907164"/>
            <a:ext cx="2557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particle is moving to the right and its speed is increasing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4493058" y="3018758"/>
            <a:ext cx="372862" cy="372122"/>
            <a:chOff x="5734975" y="3053918"/>
            <a:chExt cx="372862" cy="372122"/>
          </a:xfrm>
        </p:grpSpPr>
        <p:sp>
          <p:nvSpPr>
            <p:cNvPr id="52" name="Oval 51"/>
            <p:cNvSpPr/>
            <p:nvPr/>
          </p:nvSpPr>
          <p:spPr>
            <a:xfrm>
              <a:off x="5734975" y="3053918"/>
              <a:ext cx="372862" cy="3639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58662" y="3056708"/>
              <a:ext cx="33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B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54" name="Straight Arrow Connector 53"/>
          <p:cNvCxnSpPr/>
          <p:nvPr/>
        </p:nvCxnSpPr>
        <p:spPr>
          <a:xfrm flipV="1">
            <a:off x="4985655" y="3081810"/>
            <a:ext cx="378824" cy="435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 flipV="1">
            <a:off x="4985655" y="3325018"/>
            <a:ext cx="378824" cy="435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315257" y="2936628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Velocity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315257" y="3171129"/>
            <a:ext cx="1249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Acceleration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448875" y="2983532"/>
            <a:ext cx="2557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particle is moving to the right and its speed is decreasing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4493058" y="4072256"/>
            <a:ext cx="372862" cy="372122"/>
            <a:chOff x="5734975" y="3053918"/>
            <a:chExt cx="372862" cy="372122"/>
          </a:xfrm>
        </p:grpSpPr>
        <p:sp>
          <p:nvSpPr>
            <p:cNvPr id="60" name="Oval 59"/>
            <p:cNvSpPr/>
            <p:nvPr/>
          </p:nvSpPr>
          <p:spPr>
            <a:xfrm>
              <a:off x="5734975" y="3053918"/>
              <a:ext cx="372862" cy="3639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5761868" y="3056708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C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 flipH="1" flipV="1">
            <a:off x="4985655" y="4135308"/>
            <a:ext cx="378824" cy="435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 flipV="1">
            <a:off x="4985655" y="4378516"/>
            <a:ext cx="378824" cy="435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315257" y="3990126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Velocity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5315257" y="4224627"/>
            <a:ext cx="1249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Acceleration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448875" y="4035314"/>
            <a:ext cx="2557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particle is moving to the left and its speed is increasing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4498311" y="5172034"/>
            <a:ext cx="372862" cy="372122"/>
            <a:chOff x="5734975" y="3053918"/>
            <a:chExt cx="372862" cy="372122"/>
          </a:xfrm>
        </p:grpSpPr>
        <p:sp>
          <p:nvSpPr>
            <p:cNvPr id="68" name="Oval 67"/>
            <p:cNvSpPr/>
            <p:nvPr/>
          </p:nvSpPr>
          <p:spPr>
            <a:xfrm>
              <a:off x="5734975" y="3053918"/>
              <a:ext cx="372862" cy="36398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747441" y="3056708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omic Sans MS" panose="030F0702030302020204" pitchFamily="66" charset="0"/>
                </a:rPr>
                <a:t>D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70" name="Straight Arrow Connector 69"/>
          <p:cNvCxnSpPr/>
          <p:nvPr/>
        </p:nvCxnSpPr>
        <p:spPr>
          <a:xfrm flipH="1" flipV="1">
            <a:off x="4990908" y="5235086"/>
            <a:ext cx="378824" cy="4354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5001000" y="5457583"/>
            <a:ext cx="384721" cy="3825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5320510" y="5089904"/>
            <a:ext cx="8643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Velocity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5320510" y="5324405"/>
            <a:ext cx="12490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Acceleration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514451" y="5150631"/>
            <a:ext cx="2557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particle is moving to the left and its speed is decreasing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09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4" grpId="0"/>
      <p:bldP spid="35" grpId="0"/>
      <p:bldP spid="36" grpId="0"/>
      <p:bldP spid="37" grpId="0"/>
      <p:bldP spid="38" grpId="0"/>
      <p:bldP spid="47" grpId="0"/>
      <p:bldP spid="49" grpId="0"/>
      <p:bldP spid="50" grpId="0"/>
      <p:bldP spid="56" grpId="0"/>
      <p:bldP spid="57" grpId="0"/>
      <p:bldP spid="58" grpId="0"/>
      <p:bldP spid="64" grpId="0"/>
      <p:bldP spid="65" grpId="0"/>
      <p:bldP spid="66" grpId="0"/>
      <p:bldP spid="72" grpId="0"/>
      <p:bldP spid="73" grpId="0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0884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vector is a quantity that has both magnitude and direction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can describe motion in 2D by using vectors and the </a:t>
            </a:r>
            <a:r>
              <a:rPr lang="en-US" sz="1600" b="1" dirty="0" err="1">
                <a:latin typeface="Comic Sans MS" panose="030F0702030302020204" pitchFamily="66" charset="0"/>
              </a:rPr>
              <a:t>i</a:t>
            </a:r>
            <a:r>
              <a:rPr lang="en-US" sz="1600" dirty="0">
                <a:latin typeface="Comic Sans MS" panose="030F0702030302020204" pitchFamily="66" charset="0"/>
              </a:rPr>
              <a:t>, </a:t>
            </a:r>
            <a:r>
              <a:rPr lang="en-US" sz="1600" b="1" dirty="0">
                <a:latin typeface="Comic Sans MS" panose="030F0702030302020204" pitchFamily="66" charset="0"/>
              </a:rPr>
              <a:t>j</a:t>
            </a:r>
            <a:r>
              <a:rPr lang="en-US" sz="1600" dirty="0">
                <a:latin typeface="Comic Sans MS" panose="030F0702030302020204" pitchFamily="66" charset="0"/>
              </a:rPr>
              <a:t> notation.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vector </a:t>
            </a:r>
            <a:r>
              <a:rPr lang="en-US" sz="1600" b="1" dirty="0" err="1">
                <a:latin typeface="Comic Sans MS" panose="030F0702030302020204" pitchFamily="66" charset="0"/>
                <a:sym typeface="Wingdings" panose="05000000000000000000" pitchFamily="2" charset="2"/>
              </a:rPr>
              <a:t>i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represents one unit in the positive x-direction</a:t>
            </a: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The vector </a:t>
            </a:r>
            <a:r>
              <a:rPr lang="en-US" sz="1600" b="1" dirty="0">
                <a:latin typeface="Comic Sans MS" panose="030F0702030302020204" pitchFamily="66" charset="0"/>
                <a:sym typeface="Wingdings" panose="05000000000000000000" pitchFamily="2" charset="2"/>
              </a:rPr>
              <a:t>j</a:t>
            </a: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 represents one unit in the positive y-direction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You can use Pythagoras’ theorem and trigonometry when vectors are given in this way…</a:t>
            </a: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The magnitude of a displacement vector is distance, and the magnitude of the velocity vector is speed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296297" y="1400175"/>
            <a:ext cx="0" cy="252548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5400000" flipV="1">
            <a:off x="6296297" y="1413238"/>
            <a:ext cx="0" cy="2525485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6296297" y="1964054"/>
            <a:ext cx="1" cy="69886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 flipH="1" flipV="1">
            <a:off x="6645728" y="2326548"/>
            <a:ext cx="1" cy="698863"/>
          </a:xfrm>
          <a:prstGeom prst="straightConnector1">
            <a:avLst/>
          </a:prstGeom>
          <a:ln w="31750">
            <a:solidFill>
              <a:schemeClr val="tx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576129" y="2689042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mic Sans MS" panose="030F0702030302020204" pitchFamily="66" charset="0"/>
              </a:rPr>
              <a:t>i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50381" y="2119064"/>
            <a:ext cx="2568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j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394224" y="2662917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4224" y="2662917"/>
                <a:ext cx="339195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09184" y="1272411"/>
                <a:ext cx="3391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9184" y="1272411"/>
                <a:ext cx="339195" cy="307777"/>
              </a:xfrm>
              <a:prstGeom prst="rect">
                <a:avLst/>
              </a:prstGeom>
              <a:blipFill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6054709" y="264381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46805" y="2708144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(1,0)</a:t>
            </a:r>
            <a:endParaRPr lang="en-GB" sz="11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30771" y="1857454"/>
            <a:ext cx="4764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latin typeface="Comic Sans MS" panose="030F0702030302020204" pitchFamily="66" charset="0"/>
              </a:rPr>
              <a:t>(0,1)</a:t>
            </a:r>
            <a:endParaRPr lang="en-GB" sz="11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86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vector is a quantity that has both magnitude and direction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velocity of a particle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speed of the particle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angle the direction of motion of the particle makes with the unit vector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88493"/>
              </a:xfrm>
              <a:blipFill>
                <a:blip r:embed="rId2"/>
                <a:stretch>
                  <a:fillRect l="-839" t="-719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530036" y="1661432"/>
            <a:ext cx="1341120" cy="1804579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530036" y="3483429"/>
            <a:ext cx="1341120" cy="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871156" y="1661432"/>
            <a:ext cx="21771" cy="1821998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989641" y="3500848"/>
                <a:ext cx="4219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641" y="3500848"/>
                <a:ext cx="42191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1156" y="2394444"/>
                <a:ext cx="4219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156" y="2394444"/>
                <a:ext cx="421910" cy="338554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153989" y="3917767"/>
            <a:ext cx="470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Pythagoras’ Theorem to find the magnitude of the velocity (speed)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30036" y="4650780"/>
                <a:ext cx="1608133" cy="3553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036" y="4650780"/>
                <a:ext cx="1608133" cy="355354"/>
              </a:xfrm>
              <a:prstGeom prst="rect">
                <a:avLst/>
              </a:prstGeom>
              <a:blipFill>
                <a:blip r:embed="rId5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30036" y="5215927"/>
                <a:ext cx="1097187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036" y="5215927"/>
                <a:ext cx="1097187" cy="309637"/>
              </a:xfrm>
              <a:prstGeom prst="rect">
                <a:avLst/>
              </a:prstGeom>
              <a:blipFill>
                <a:blip r:embed="rId6"/>
                <a:stretch>
                  <a:fillRect r="-2778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530036" y="5735357"/>
                <a:ext cx="1732913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=5.83 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0036" y="5735357"/>
                <a:ext cx="1732913" cy="276999"/>
              </a:xfrm>
              <a:prstGeom prst="rect">
                <a:avLst/>
              </a:prstGeom>
              <a:blipFill>
                <a:blip r:embed="rId7"/>
                <a:stretch>
                  <a:fillRect t="-4444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7169402" y="4851095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400180" y="4964308"/>
            <a:ext cx="9840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7369017" y="5385720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548595" y="5471867"/>
            <a:ext cx="13475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Round to 3sf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72328" y="1459346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Draw a diagram!</a:t>
            </a:r>
            <a:endParaRPr lang="en-GB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5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 animBg="1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5088493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A vector is a quantity that has both magnitude and direction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velocity of a particle is given by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speed of the particle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The angle the direction of motion of the particle makes with the unit vector </a:t>
                </a:r>
                <a:r>
                  <a:rPr lang="en-US" sz="1600" b="1" dirty="0" err="1">
                    <a:latin typeface="Comic Sans MS" panose="030F0702030302020204" pitchFamily="66" charset="0"/>
                  </a:rPr>
                  <a:t>i</a:t>
                </a:r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5088493"/>
              </a:xfrm>
              <a:blipFill>
                <a:blip r:embed="rId2"/>
                <a:stretch>
                  <a:fillRect l="-839" t="-719" r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5530036" y="1661432"/>
            <a:ext cx="1341120" cy="1804579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530036" y="3483429"/>
            <a:ext cx="1341120" cy="0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871156" y="1661432"/>
            <a:ext cx="21771" cy="1821998"/>
          </a:xfrm>
          <a:prstGeom prst="straightConnector1">
            <a:avLst/>
          </a:prstGeom>
          <a:ln w="317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989641" y="3500848"/>
                <a:ext cx="4219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9641" y="3500848"/>
                <a:ext cx="421910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871156" y="2394444"/>
                <a:ext cx="42191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156" y="2394444"/>
                <a:ext cx="421910" cy="338554"/>
              </a:xfrm>
              <a:prstGeom prst="rect">
                <a:avLst/>
              </a:prstGeom>
              <a:blipFill>
                <a:blip r:embed="rId4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4153989" y="4180529"/>
            <a:ext cx="470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Trigonometry to find the angle between the direction of motion and the unit vector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42313" y="4732015"/>
                <a:ext cx="1018227" cy="5259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2313" y="4732015"/>
                <a:ext cx="1018227" cy="52597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893719" y="5266167"/>
                <a:ext cx="1639366" cy="62235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𝑇𝑎𝑛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719" y="5266167"/>
                <a:ext cx="1639366" cy="62235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755297" y="5990216"/>
                <a:ext cx="1377023" cy="28321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59.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5297" y="5990216"/>
                <a:ext cx="1377023" cy="283219"/>
              </a:xfrm>
              <a:prstGeom prst="rect">
                <a:avLst/>
              </a:prstGeom>
              <a:blipFill>
                <a:blip r:embed="rId7"/>
                <a:stretch>
                  <a:fillRect t="-6522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7451051" y="5068432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7607098" y="5123973"/>
            <a:ext cx="13323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Inverse Tan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Arc 33"/>
          <p:cNvSpPr/>
          <p:nvPr/>
        </p:nvSpPr>
        <p:spPr>
          <a:xfrm>
            <a:off x="7417020" y="5597333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599485" y="5626907"/>
            <a:ext cx="1347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and round to 3sf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72328" y="1459346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Draw a diagram!</a:t>
            </a:r>
            <a:endParaRPr lang="en-GB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Arc 4"/>
          <p:cNvSpPr/>
          <p:nvPr/>
        </p:nvSpPr>
        <p:spPr>
          <a:xfrm>
            <a:off x="4884752" y="3050459"/>
            <a:ext cx="914400" cy="914400"/>
          </a:xfrm>
          <a:prstGeom prst="arc">
            <a:avLst>
              <a:gd name="adj1" fmla="val 19442941"/>
              <a:gd name="adj2" fmla="val 21327175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78169" y="3130742"/>
                <a:ext cx="3525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8169" y="3130742"/>
                <a:ext cx="352597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7344302" y="2208022"/>
            <a:ext cx="519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Opp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55017" y="3636521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Adj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845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 animBg="1"/>
      <p:bldP spid="33" grpId="0"/>
      <p:bldP spid="34" grpId="0" animBg="1"/>
      <p:bldP spid="35" grpId="0"/>
      <p:bldP spid="5" grpId="0" animBg="1"/>
      <p:bldP spid="21" grpId="0"/>
      <p:bldP spid="23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0884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vector is a quantity that has both magnitude and direction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man walks from A to B and then from B to C. His displacement from A to B is 6</a:t>
            </a:r>
            <a:r>
              <a:rPr lang="en-US" sz="1600" b="1" dirty="0">
                <a:latin typeface="Comic Sans MS" panose="030F0702030302020204" pitchFamily="66" charset="0"/>
              </a:rPr>
              <a:t>i</a:t>
            </a:r>
            <a:r>
              <a:rPr lang="en-US" sz="1600" dirty="0">
                <a:latin typeface="Comic Sans MS" panose="030F0702030302020204" pitchFamily="66" charset="0"/>
              </a:rPr>
              <a:t> + 4</a:t>
            </a:r>
            <a:r>
              <a:rPr lang="en-US" sz="1600" b="1" dirty="0">
                <a:latin typeface="Comic Sans MS" panose="030F0702030302020204" pitchFamily="66" charset="0"/>
              </a:rPr>
              <a:t>j</a:t>
            </a:r>
            <a:r>
              <a:rPr lang="en-US" sz="1600" dirty="0">
                <a:latin typeface="Comic Sans MS" panose="030F0702030302020204" pitchFamily="66" charset="0"/>
              </a:rPr>
              <a:t> km. His displacement from B to C is 5</a:t>
            </a:r>
            <a:r>
              <a:rPr lang="en-US" sz="1600" b="1" dirty="0">
                <a:latin typeface="Comic Sans MS" panose="030F0702030302020204" pitchFamily="66" charset="0"/>
              </a:rPr>
              <a:t>i</a:t>
            </a:r>
            <a:r>
              <a:rPr lang="en-US" sz="1600" dirty="0">
                <a:latin typeface="Comic Sans MS" panose="030F0702030302020204" pitchFamily="66" charset="0"/>
              </a:rPr>
              <a:t> – 12</a:t>
            </a:r>
            <a:r>
              <a:rPr lang="en-US" sz="1600" b="1" dirty="0">
                <a:latin typeface="Comic Sans MS" panose="030F0702030302020204" pitchFamily="66" charset="0"/>
              </a:rPr>
              <a:t>j</a:t>
            </a:r>
            <a:r>
              <a:rPr lang="en-US" sz="1600" dirty="0">
                <a:latin typeface="Comic Sans MS" panose="030F0702030302020204" pitchFamily="66" charset="0"/>
              </a:rPr>
              <a:t> km.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What is the magnitude of the displacement from A to C?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What is the total distance the man walked in getting from A to C?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850767" y="1497874"/>
            <a:ext cx="1715495" cy="1036321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566262" y="1497875"/>
            <a:ext cx="896984" cy="2446546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850767" y="2534195"/>
            <a:ext cx="2612479" cy="141022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053225" y="1576234"/>
                <a:ext cx="8705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225" y="1576234"/>
                <a:ext cx="870559" cy="338554"/>
              </a:xfrm>
              <a:prstGeom prst="rect">
                <a:avLst/>
              </a:prstGeom>
              <a:blipFill>
                <a:blip r:embed="rId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75869" y="2364918"/>
                <a:ext cx="9747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869" y="2364918"/>
                <a:ext cx="974754" cy="338554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572000" y="2364918"/>
                <a:ext cx="3629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64918"/>
                <a:ext cx="36298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438631" y="1227359"/>
                <a:ext cx="3713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8631" y="1227359"/>
                <a:ext cx="371319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405217" y="3775144"/>
                <a:ext cx="3713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217" y="3775144"/>
                <a:ext cx="371319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095259" y="1206902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Draw a diagram!</a:t>
            </a:r>
            <a:endParaRPr lang="en-GB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180019" y="3944421"/>
                <a:ext cx="1528495" cy="3124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𝐵𝐶</m:t>
                          </m:r>
                        </m:e>
                      </m:ac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019" y="3944421"/>
                <a:ext cx="1528495" cy="312458"/>
              </a:xfrm>
              <a:prstGeom prst="rect">
                <a:avLst/>
              </a:prstGeom>
              <a:blipFill>
                <a:blip r:embed="rId7"/>
                <a:stretch>
                  <a:fillRect l="-3600" r="-2800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80019" y="4416681"/>
                <a:ext cx="1934376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019" y="4416681"/>
                <a:ext cx="1934376" cy="46570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180019" y="4976297"/>
                <a:ext cx="1175835" cy="4619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019" y="4976297"/>
                <a:ext cx="1175835" cy="46192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018423" y="5532129"/>
                <a:ext cx="2302425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(11)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(−8)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423" y="5532129"/>
                <a:ext cx="2302425" cy="335413"/>
              </a:xfrm>
              <a:prstGeom prst="rect">
                <a:avLst/>
              </a:prstGeom>
              <a:blipFill>
                <a:blip r:embed="rId10"/>
                <a:stretch>
                  <a:fillRect r="-529" b="-2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018423" y="6157636"/>
                <a:ext cx="15515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=13.6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8423" y="6157636"/>
                <a:ext cx="1551579" cy="276999"/>
              </a:xfrm>
              <a:prstGeom prst="rect">
                <a:avLst/>
              </a:prstGeom>
              <a:blipFill>
                <a:blip r:embed="rId11"/>
                <a:stretch>
                  <a:fillRect r="-313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6019822" y="4156460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6114395" y="4131111"/>
            <a:ext cx="19579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vector notation to add AB and BC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Arc 50"/>
          <p:cNvSpPr/>
          <p:nvPr/>
        </p:nvSpPr>
        <p:spPr>
          <a:xfrm>
            <a:off x="6019822" y="4718935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300134" y="5228634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203499" y="5770175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212823" y="4801834"/>
            <a:ext cx="956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438631" y="5327294"/>
            <a:ext cx="2440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Pythagoras’ Theorem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404375" y="5875251"/>
            <a:ext cx="10008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314099" y="3406656"/>
                <a:ext cx="8102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13.6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099" y="3406656"/>
                <a:ext cx="810286" cy="276999"/>
              </a:xfrm>
              <a:prstGeom prst="rect">
                <a:avLst/>
              </a:prstGeom>
              <a:blipFill>
                <a:blip r:embed="rId12"/>
                <a:stretch>
                  <a:fillRect l="-6767" r="-676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683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12" grpId="0"/>
      <p:bldP spid="45" grpId="0"/>
      <p:bldP spid="46" grpId="0"/>
      <p:bldP spid="47" grpId="0"/>
      <p:bldP spid="48" grpId="0"/>
      <p:bldP spid="49" grpId="0" animBg="1"/>
      <p:bldP spid="50" grpId="0"/>
      <p:bldP spid="51" grpId="0" animBg="1"/>
      <p:bldP spid="52" grpId="0" animBg="1"/>
      <p:bldP spid="53" grpId="0" animBg="1"/>
      <p:bldP spid="54" grpId="0"/>
      <p:bldP spid="55" grpId="0"/>
      <p:bldP spid="56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Modelling in Mechanics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50884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A vector is a quantity that has both magnitude and direction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man walks from A to B and then from B to C. His displacement from A to B is 6</a:t>
            </a:r>
            <a:r>
              <a:rPr lang="en-US" sz="1600" b="1" dirty="0">
                <a:latin typeface="Comic Sans MS" panose="030F0702030302020204" pitchFamily="66" charset="0"/>
              </a:rPr>
              <a:t>i</a:t>
            </a:r>
            <a:r>
              <a:rPr lang="en-US" sz="1600" dirty="0">
                <a:latin typeface="Comic Sans MS" panose="030F0702030302020204" pitchFamily="66" charset="0"/>
              </a:rPr>
              <a:t> + 4</a:t>
            </a:r>
            <a:r>
              <a:rPr lang="en-US" sz="1600" b="1" dirty="0">
                <a:latin typeface="Comic Sans MS" panose="030F0702030302020204" pitchFamily="66" charset="0"/>
              </a:rPr>
              <a:t>j</a:t>
            </a:r>
            <a:r>
              <a:rPr lang="en-US" sz="1600" dirty="0">
                <a:latin typeface="Comic Sans MS" panose="030F0702030302020204" pitchFamily="66" charset="0"/>
              </a:rPr>
              <a:t> km. His displacement from B to C is 5</a:t>
            </a:r>
            <a:r>
              <a:rPr lang="en-US" sz="1600" b="1" dirty="0">
                <a:latin typeface="Comic Sans MS" panose="030F0702030302020204" pitchFamily="66" charset="0"/>
              </a:rPr>
              <a:t>i</a:t>
            </a:r>
            <a:r>
              <a:rPr lang="en-US" sz="1600" dirty="0">
                <a:latin typeface="Comic Sans MS" panose="030F0702030302020204" pitchFamily="66" charset="0"/>
              </a:rPr>
              <a:t> – 12</a:t>
            </a:r>
            <a:r>
              <a:rPr lang="en-US" sz="1600" b="1" dirty="0">
                <a:latin typeface="Comic Sans MS" panose="030F0702030302020204" pitchFamily="66" charset="0"/>
              </a:rPr>
              <a:t>j</a:t>
            </a:r>
            <a:r>
              <a:rPr lang="en-US" sz="1600" dirty="0">
                <a:latin typeface="Comic Sans MS" panose="030F0702030302020204" pitchFamily="66" charset="0"/>
              </a:rPr>
              <a:t> km.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What is the magnitude of the displacement from A to C?</a:t>
            </a: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What is the total distance the man walked in getting from A to C?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850767" y="1497874"/>
            <a:ext cx="1715495" cy="1036321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566262" y="1497875"/>
            <a:ext cx="896984" cy="2446546"/>
          </a:xfrm>
          <a:prstGeom prst="straightConnector1">
            <a:avLst/>
          </a:prstGeom>
          <a:ln w="3175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4850767" y="2534195"/>
            <a:ext cx="2612479" cy="1410226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053225" y="1576234"/>
                <a:ext cx="8705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3225" y="1576234"/>
                <a:ext cx="870559" cy="338554"/>
              </a:xfrm>
              <a:prstGeom prst="rect">
                <a:avLst/>
              </a:prstGeom>
              <a:blipFill>
                <a:blip r:embed="rId2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75869" y="2364918"/>
                <a:ext cx="97475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−12</m:t>
                      </m:r>
                      <m:r>
                        <a:rPr lang="en-US" sz="1600" b="1" i="1" dirty="0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869" y="2364918"/>
                <a:ext cx="974754" cy="338554"/>
              </a:xfrm>
              <a:prstGeom prst="rect">
                <a:avLst/>
              </a:prstGeom>
              <a:blipFill>
                <a:blip r:embed="rId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572000" y="2364918"/>
                <a:ext cx="36298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64918"/>
                <a:ext cx="362984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438631" y="1227359"/>
                <a:ext cx="3713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8631" y="1227359"/>
                <a:ext cx="371319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405217" y="3775144"/>
                <a:ext cx="37131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5217" y="3775144"/>
                <a:ext cx="371319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7095259" y="1206902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mic Sans MS" panose="030F0702030302020204" pitchFamily="66" charset="0"/>
              </a:rPr>
              <a:t>Draw a diagram!</a:t>
            </a:r>
            <a:endParaRPr lang="en-GB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870521" y="4018255"/>
                <a:ext cx="2087110" cy="3347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𝑜𝑡𝑎𝑙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𝐴𝐵</m:t>
                              </m:r>
                            </m:e>
                          </m:acc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|"/>
                          <m:endChr m:val="|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0521" y="4018255"/>
                <a:ext cx="2087110" cy="334707"/>
              </a:xfrm>
              <a:prstGeom prst="rect">
                <a:avLst/>
              </a:prstGeom>
              <a:blipFill>
                <a:blip r:embed="rId7"/>
                <a:stretch>
                  <a:fillRect l="-2339"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7709779" y="4268687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49"/>
          <p:cNvSpPr txBox="1"/>
          <p:nvPr/>
        </p:nvSpPr>
        <p:spPr>
          <a:xfrm>
            <a:off x="7867983" y="4142610"/>
            <a:ext cx="1276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vector notation to add AB and BC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314099" y="3406656"/>
                <a:ext cx="81028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13.6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099" y="3406656"/>
                <a:ext cx="810286" cy="276999"/>
              </a:xfrm>
              <a:prstGeom prst="rect">
                <a:avLst/>
              </a:prstGeom>
              <a:blipFill>
                <a:blip r:embed="rId8"/>
                <a:stretch>
                  <a:fillRect l="-6767" r="-676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41493" y="4577290"/>
                <a:ext cx="3943900" cy="3354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𝑜𝑡𝑎𝑙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(6)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(4)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+ 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493" y="4577290"/>
                <a:ext cx="3943900" cy="335413"/>
              </a:xfrm>
              <a:prstGeom prst="rect">
                <a:avLst/>
              </a:prstGeom>
              <a:blipFill>
                <a:blip r:embed="rId9"/>
                <a:stretch>
                  <a:fillRect l="-927" r="-309" b="-2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41493" y="5174223"/>
                <a:ext cx="16719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𝑜𝑡𝑎𝑙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=20.2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𝑘𝑚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1493" y="5174223"/>
                <a:ext cx="1671996" cy="276999"/>
              </a:xfrm>
              <a:prstGeom prst="rect">
                <a:avLst/>
              </a:prstGeom>
              <a:blipFill>
                <a:blip r:embed="rId10"/>
                <a:stretch>
                  <a:fillRect l="-2555" r="-328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Arc 29"/>
          <p:cNvSpPr/>
          <p:nvPr/>
        </p:nvSpPr>
        <p:spPr>
          <a:xfrm>
            <a:off x="7715491" y="4787035"/>
            <a:ext cx="235132" cy="505098"/>
          </a:xfrm>
          <a:prstGeom prst="arc">
            <a:avLst>
              <a:gd name="adj1" fmla="val 16200000"/>
              <a:gd name="adj2" fmla="val 5376129"/>
            </a:avLst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7867983" y="4901084"/>
            <a:ext cx="10537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186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9" grpId="0" animBg="1"/>
      <p:bldP spid="50" grpId="0"/>
      <p:bldP spid="28" grpId="0"/>
      <p:bldP spid="29" grpId="0"/>
      <p:bldP spid="30" grpId="0" animBg="1"/>
      <p:bldP spid="3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51C7AA-0620-422E-B6F0-68CA7DDE4C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1B53AB-8441-45F9-A2F6-753A039F4D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0733A8-D97A-4CC1-B956-C06E7BC73045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</TotalTime>
  <Words>943</Words>
  <Application>Microsoft Office PowerPoint</Application>
  <PresentationFormat>On-screen Show (4:3)</PresentationFormat>
  <Paragraphs>179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Segoe UI Black</vt:lpstr>
      <vt:lpstr>Wingdings</vt:lpstr>
      <vt:lpstr>Office テーマ</vt:lpstr>
      <vt:lpstr>PowerPoint Presentation</vt:lpstr>
      <vt:lpstr>Modelling in Mechanics</vt:lpstr>
      <vt:lpstr>Modelling in Mechanics</vt:lpstr>
      <vt:lpstr>Modelling in Mechanics</vt:lpstr>
      <vt:lpstr>Modelling in Mechanics</vt:lpstr>
      <vt:lpstr>Modelling in Mechanics</vt:lpstr>
      <vt:lpstr>Modelling in Mechanics</vt:lpstr>
      <vt:lpstr>Modelling in Mechanics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87</cp:revision>
  <dcterms:created xsi:type="dcterms:W3CDTF">2017-08-14T15:35:38Z</dcterms:created>
  <dcterms:modified xsi:type="dcterms:W3CDTF">2021-01-14T09:19:14Z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