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  <p:sldId id="266" r:id="rId6"/>
    <p:sldId id="272" r:id="rId7"/>
    <p:sldId id="273" r:id="rId8"/>
    <p:sldId id="275" r:id="rId9"/>
    <p:sldId id="274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rgbClr val="0000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69E643-85BD-42D4-8964-2F54986D665C}"/>
              </a:ext>
            </a:extLst>
          </p:cNvPr>
          <p:cNvSpPr/>
          <p:nvPr/>
        </p:nvSpPr>
        <p:spPr>
          <a:xfrm>
            <a:off x="1849441" y="2443559"/>
            <a:ext cx="5569473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Exercise 8C</a:t>
            </a:r>
            <a:endParaRPr lang="ja-JP" altLang="en-US" sz="6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HGGyoshotai" panose="03000609000000000000" pitchFamily="65" charset="-128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44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SI units and the types of forces that can be involved in questions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These base SI (System International </a:t>
            </a:r>
            <a:r>
              <a:rPr lang="en-US" sz="1600" dirty="0" err="1">
                <a:latin typeface="Comic Sans MS" panose="030F0702030302020204" pitchFamily="66" charset="0"/>
              </a:rPr>
              <a:t>d’unites</a:t>
            </a:r>
            <a:r>
              <a:rPr lang="en-US" sz="1600" dirty="0">
                <a:latin typeface="Comic Sans MS" panose="030F0702030302020204" pitchFamily="66" charset="0"/>
              </a:rPr>
              <a:t>) are most commonly used in Mechanics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These derived units are compounds based on the units above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Newton is defined as:</a:t>
            </a: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“The force that will cause a mass of 1kg to accelerate at 1ms</a:t>
            </a:r>
            <a:r>
              <a:rPr lang="en-GB" sz="1600" baseline="30000" dirty="0">
                <a:latin typeface="Comic Sans MS" pitchFamily="66" charset="0"/>
              </a:rPr>
              <a:t>-2</a:t>
            </a:r>
            <a:r>
              <a:rPr lang="en-GB" sz="1600" dirty="0">
                <a:latin typeface="Comic Sans MS" pitchFamily="66" charset="0"/>
              </a:rPr>
              <a:t>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160893"/>
              </p:ext>
            </p:extLst>
          </p:nvPr>
        </p:nvGraphicFramePr>
        <p:xfrm>
          <a:off x="4136572" y="1449252"/>
          <a:ext cx="4493622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7874">
                  <a:extLst>
                    <a:ext uri="{9D8B030D-6E8A-4147-A177-3AD203B41FA5}">
                      <a16:colId xmlns:a16="http://schemas.microsoft.com/office/drawing/2014/main" val="2942523780"/>
                    </a:ext>
                  </a:extLst>
                </a:gridCol>
                <a:gridCol w="1497874">
                  <a:extLst>
                    <a:ext uri="{9D8B030D-6E8A-4147-A177-3AD203B41FA5}">
                      <a16:colId xmlns:a16="http://schemas.microsoft.com/office/drawing/2014/main" val="565653329"/>
                    </a:ext>
                  </a:extLst>
                </a:gridCol>
                <a:gridCol w="1497874">
                  <a:extLst>
                    <a:ext uri="{9D8B030D-6E8A-4147-A177-3AD203B41FA5}">
                      <a16:colId xmlns:a16="http://schemas.microsoft.com/office/drawing/2014/main" val="11421149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omic Sans MS" panose="030F0702030302020204" pitchFamily="66" charset="0"/>
                        </a:rPr>
                        <a:t>Quantity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omic Sans MS" panose="030F0702030302020204" pitchFamily="66" charset="0"/>
                        </a:rPr>
                        <a:t>Unit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omic Sans MS" panose="030F0702030302020204" pitchFamily="66" charset="0"/>
                        </a:rPr>
                        <a:t>Symbol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0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Mass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Kilogram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kg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322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Length / displacement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mic Sans MS" panose="030F0702030302020204" pitchFamily="66" charset="0"/>
                        </a:rPr>
                        <a:t>Metre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m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70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Time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Seconds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t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089154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825173"/>
              </p:ext>
            </p:extLst>
          </p:nvPr>
        </p:nvGraphicFramePr>
        <p:xfrm>
          <a:off x="4123509" y="3648166"/>
          <a:ext cx="4493622" cy="2352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7874">
                  <a:extLst>
                    <a:ext uri="{9D8B030D-6E8A-4147-A177-3AD203B41FA5}">
                      <a16:colId xmlns:a16="http://schemas.microsoft.com/office/drawing/2014/main" val="2942523780"/>
                    </a:ext>
                  </a:extLst>
                </a:gridCol>
                <a:gridCol w="1497874">
                  <a:extLst>
                    <a:ext uri="{9D8B030D-6E8A-4147-A177-3AD203B41FA5}">
                      <a16:colId xmlns:a16="http://schemas.microsoft.com/office/drawing/2014/main" val="565653329"/>
                    </a:ext>
                  </a:extLst>
                </a:gridCol>
                <a:gridCol w="1497874">
                  <a:extLst>
                    <a:ext uri="{9D8B030D-6E8A-4147-A177-3AD203B41FA5}">
                      <a16:colId xmlns:a16="http://schemas.microsoft.com/office/drawing/2014/main" val="11421149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omic Sans MS" panose="030F0702030302020204" pitchFamily="66" charset="0"/>
                        </a:rPr>
                        <a:t>Quantity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omic Sans MS" panose="030F0702030302020204" pitchFamily="66" charset="0"/>
                        </a:rPr>
                        <a:t>Unit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omic Sans MS" panose="030F0702030302020204" pitchFamily="66" charset="0"/>
                        </a:rPr>
                        <a:t>Symbol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0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Speed / velocity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mic Sans MS" panose="030F0702030302020204" pitchFamily="66" charset="0"/>
                        </a:rPr>
                        <a:t>Metres</a:t>
                      </a:r>
                      <a:r>
                        <a:rPr lang="en-US" sz="1600" dirty="0">
                          <a:latin typeface="Comic Sans MS" panose="030F0702030302020204" pitchFamily="66" charset="0"/>
                        </a:rPr>
                        <a:t> per second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ms</a:t>
                      </a:r>
                      <a:r>
                        <a:rPr lang="en-US" sz="1600" baseline="30000" dirty="0">
                          <a:latin typeface="Comic Sans MS" panose="030F0702030302020204" pitchFamily="66" charset="0"/>
                        </a:rPr>
                        <a:t>-1</a:t>
                      </a:r>
                      <a:endParaRPr lang="en-GB" sz="1600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322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Acceleration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mic Sans MS" panose="030F0702030302020204" pitchFamily="66" charset="0"/>
                        </a:rPr>
                        <a:t>Metres</a:t>
                      </a:r>
                      <a:r>
                        <a:rPr lang="en-US" sz="1600" dirty="0">
                          <a:latin typeface="Comic Sans MS" panose="030F0702030302020204" pitchFamily="66" charset="0"/>
                        </a:rPr>
                        <a:t> per second per second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ms</a:t>
                      </a:r>
                      <a:r>
                        <a:rPr lang="en-US" sz="1600" baseline="30000" dirty="0">
                          <a:latin typeface="Comic Sans MS" panose="030F0702030302020204" pitchFamily="66" charset="0"/>
                        </a:rPr>
                        <a:t>-2</a:t>
                      </a:r>
                      <a:endParaRPr lang="en-GB" sz="1600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70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Weight / force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Newton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N (= kg ms</a:t>
                      </a:r>
                      <a:r>
                        <a:rPr lang="en-US" sz="1600" baseline="30000" dirty="0">
                          <a:latin typeface="Comic Sans MS" panose="030F0702030302020204" pitchFamily="66" charset="0"/>
                        </a:rPr>
                        <a:t>-2</a:t>
                      </a:r>
                      <a:r>
                        <a:rPr lang="en-US" sz="1600" dirty="0">
                          <a:latin typeface="Comic Sans MS" panose="030F0702030302020204" pitchFamily="66" charset="0"/>
                        </a:rPr>
                        <a:t>)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0891547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3561807" y="2499359"/>
            <a:ext cx="435428" cy="3393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574869" y="4349628"/>
            <a:ext cx="404948" cy="19624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0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SI units and the types of forces that can be involved in questions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will also encounter a variety of forces in mechanics, and you need to know how they act: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428309" y="2290354"/>
            <a:ext cx="1981200" cy="600456"/>
            <a:chOff x="5105400" y="2523744"/>
            <a:chExt cx="1981200" cy="600456"/>
          </a:xfrm>
        </p:grpSpPr>
        <p:sp>
          <p:nvSpPr>
            <p:cNvPr id="11" name="Rectangle 10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3" name="Straight Arrow Connector 12"/>
          <p:cNvCxnSpPr>
            <a:stCxn id="11" idx="0"/>
          </p:cNvCxnSpPr>
          <p:nvPr/>
        </p:nvCxnSpPr>
        <p:spPr>
          <a:xfrm flipV="1">
            <a:off x="5418909" y="1756954"/>
            <a:ext cx="0" cy="905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418909" y="2671354"/>
            <a:ext cx="0" cy="7813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61909" y="1756954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The Normal Reaction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61909" y="2137954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normal reaction acts perpendicular to the surface which an object is resting 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61909" y="3128554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It is equal and opposite to the force exerted on the surface by the object, which is determined largely by gravity and the mass of the object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66509" y="1452154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61709" y="3433354"/>
            <a:ext cx="99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mg (mass x gravity) – ‘weight’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80709" y="4728754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table matches the force from the brick, which is why the brick remains still on the table (there of course would be a maximum possible weight the table could take, but we will not worry about this for now!)</a:t>
            </a:r>
          </a:p>
        </p:txBody>
      </p:sp>
    </p:spTree>
    <p:extLst>
      <p:ext uri="{BB962C8B-B14F-4D97-AF65-F5344CB8AC3E}">
        <p14:creationId xmlns:p14="http://schemas.microsoft.com/office/powerpoint/2010/main" val="215212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SI units and the types of forces that can be involved in questions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will also encounter a variety of forces in mechanics, and you need to know how they act: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57800" y="2390503"/>
            <a:ext cx="1981200" cy="600456"/>
            <a:chOff x="5105400" y="2523744"/>
            <a:chExt cx="1981200" cy="600456"/>
          </a:xfrm>
        </p:grpSpPr>
        <p:sp>
          <p:nvSpPr>
            <p:cNvPr id="23" name="Rectangle 22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25" name="Straight Arrow Connector 24"/>
          <p:cNvCxnSpPr/>
          <p:nvPr/>
        </p:nvCxnSpPr>
        <p:spPr>
          <a:xfrm>
            <a:off x="6781800" y="2542903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010400" y="1933303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Direction of motion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43400" y="1933303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Frictional Force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648200" y="2542903"/>
            <a:ext cx="1066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10200" y="322870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Frictional Force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29200" y="3533503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frictional force opposes motion between two ‘rough’ surfaces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24400" y="4295503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Although it is a force, friction does not cause movement in its own direction. It just reduces the effect of another force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24400" y="5286103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Surfaces will have a maximum level of friction where it is unable to completely prevent movement</a:t>
            </a:r>
          </a:p>
        </p:txBody>
      </p:sp>
    </p:spTree>
    <p:extLst>
      <p:ext uri="{BB962C8B-B14F-4D97-AF65-F5344CB8AC3E}">
        <p14:creationId xmlns:p14="http://schemas.microsoft.com/office/powerpoint/2010/main" val="400337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SI units and the types of forces that can be involved in questions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will also encounter a variety of forces in mechanics, and you need to know how they act: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057502" y="1920240"/>
            <a:ext cx="1981200" cy="600456"/>
            <a:chOff x="5105400" y="2523744"/>
            <a:chExt cx="1981200" cy="600456"/>
          </a:xfrm>
        </p:grpSpPr>
        <p:sp>
          <p:nvSpPr>
            <p:cNvPr id="6" name="Rectangle 5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8" name="Straight Arrow Connector 7"/>
          <p:cNvCxnSpPr/>
          <p:nvPr/>
        </p:nvCxnSpPr>
        <p:spPr>
          <a:xfrm>
            <a:off x="6581502" y="2072640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10102" y="146304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Tension in string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09902" y="275844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Tension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28902" y="306324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an object is being pulled along (for example by a string), then the force acting on the object is called the Tension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Tension = PULLING force</a:t>
            </a:r>
          </a:p>
        </p:txBody>
      </p:sp>
    </p:spTree>
    <p:extLst>
      <p:ext uri="{BB962C8B-B14F-4D97-AF65-F5344CB8AC3E}">
        <p14:creationId xmlns:p14="http://schemas.microsoft.com/office/powerpoint/2010/main" val="166878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SI units and the types of forces that can be involved in questions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will also encounter a variety of forces in mechanics, and you need to know how they act: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545183" y="1746069"/>
            <a:ext cx="1981200" cy="600456"/>
            <a:chOff x="5105400" y="2523744"/>
            <a:chExt cx="1981200" cy="600456"/>
          </a:xfrm>
        </p:grpSpPr>
        <p:sp>
          <p:nvSpPr>
            <p:cNvPr id="17" name="Rectangle 16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9" name="Straight Arrow Connector 18"/>
          <p:cNvCxnSpPr/>
          <p:nvPr/>
        </p:nvCxnSpPr>
        <p:spPr>
          <a:xfrm>
            <a:off x="4859383" y="1898469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859383" y="1517469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Thrust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97583" y="258426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Thrust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83183" y="2889069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an object is being pushed along (for example by a rod), then the force acting on the object is called the Thrust (or sometimes compression)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Thrust = PUSHING force</a:t>
            </a:r>
          </a:p>
        </p:txBody>
      </p:sp>
    </p:spTree>
    <p:extLst>
      <p:ext uri="{BB962C8B-B14F-4D97-AF65-F5344CB8AC3E}">
        <p14:creationId xmlns:p14="http://schemas.microsoft.com/office/powerpoint/2010/main" val="314705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SI units and the types of forces that can be involved in questions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will also encounter a variety of forces in mechanics, and you need to know how they act: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82195" y="153706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Resistance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67795" y="1841863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Any object moving through air, fluid or a solid will experience resistance caused by the particles in the way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82195" y="283246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Gravity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67795" y="3137263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Gravity is the force between any object and the earth. 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Force caused by gravity acting on an object is its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weight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86549" y="4613366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Buoyancy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72149" y="4918166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Buoyancy is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upward force on a body which allows it to float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It is a bit like thinking about the normal reaction between a boat and the water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520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SI units and the types of forces that can be involved in questions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Write the following quantities in SI units: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4km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0.32g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5.1 x 10</a:t>
            </a:r>
            <a:r>
              <a:rPr lang="en-US" sz="1600" baseline="30000" dirty="0">
                <a:latin typeface="Comic Sans MS" panose="030F0702030302020204" pitchFamily="66" charset="0"/>
              </a:rPr>
              <a:t>6</a:t>
            </a:r>
            <a:r>
              <a:rPr lang="en-US" sz="1600" dirty="0">
                <a:latin typeface="Comic Sans MS" panose="030F0702030302020204" pitchFamily="66" charset="0"/>
              </a:rPr>
              <a:t>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499361" y="2769326"/>
            <a:ext cx="1776548" cy="80959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495007" y="3918857"/>
            <a:ext cx="1780902" cy="214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908664" y="4353982"/>
            <a:ext cx="1715587" cy="8189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71702" y="255161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4000m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4765" y="3722914"/>
            <a:ext cx="3049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0.00032kg or 3.2 x 10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kg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3307" y="5007429"/>
            <a:ext cx="389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1000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5.1 x 10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mh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29913" y="5455920"/>
            <a:ext cx="3874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3600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1.42 x 10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ms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27711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19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SI units and the types of forces that can be involved in questions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plane to the right is mid-flight. State the names of the labelled forces acting on it.</a:t>
            </a:r>
            <a:endParaRPr lang="en-US" sz="1600" baseline="300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870961" y="2055073"/>
            <a:ext cx="5037907" cy="2782388"/>
            <a:chOff x="3870961" y="2055073"/>
            <a:chExt cx="5037907" cy="278238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7602584" y="3387331"/>
              <a:ext cx="1306284" cy="3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3870961" y="3417811"/>
              <a:ext cx="1306284" cy="3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H="1">
              <a:off x="5738949" y="2708063"/>
              <a:ext cx="1306284" cy="3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H="1" flipV="1">
              <a:off x="5743303" y="4184167"/>
              <a:ext cx="1306284" cy="3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 descr="Image result for cartoon plane pictur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1006" y="2699001"/>
              <a:ext cx="3326675" cy="17326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5373189" y="1645920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Upward thrust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4960" y="4872445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Weight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4503" y="3483429"/>
            <a:ext cx="1645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Forward thrust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87783" y="3461657"/>
            <a:ext cx="131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Air resistance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96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51C7AA-0620-422E-B6F0-68CA7DDE4C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1B53AB-8441-45F9-A2F6-753A039F4D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0733A8-D97A-4CC1-B956-C06E7BC73045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721</Words>
  <Application>Microsoft Office PowerPoint</Application>
  <PresentationFormat>On-screen Show (4:3)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Comic Sans MS</vt:lpstr>
      <vt:lpstr>HGGyoshotai</vt:lpstr>
      <vt:lpstr>Segoe UI Black</vt:lpstr>
      <vt:lpstr>Wingdings</vt:lpstr>
      <vt:lpstr>Office テーマ</vt:lpstr>
      <vt:lpstr>PowerPoint Presentation</vt:lpstr>
      <vt:lpstr>Modelling in Mechanics</vt:lpstr>
      <vt:lpstr>Modelling in Mechanics</vt:lpstr>
      <vt:lpstr>Modelling in Mechanics</vt:lpstr>
      <vt:lpstr>Modelling in Mechanics</vt:lpstr>
      <vt:lpstr>Modelling in Mechanics</vt:lpstr>
      <vt:lpstr>Modelling in Mechanics</vt:lpstr>
      <vt:lpstr>Modelling in Mechanics</vt:lpstr>
      <vt:lpstr>Modelling in Mechanics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86</cp:revision>
  <dcterms:created xsi:type="dcterms:W3CDTF">2017-08-14T15:35:38Z</dcterms:created>
  <dcterms:modified xsi:type="dcterms:W3CDTF">2021-01-14T09:18:30Z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