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8" r:id="rId7"/>
    <p:sldId id="262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rgbClr val="000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71101" y="1422627"/>
            <a:ext cx="8672887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u="sng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Mechanics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Modelling in Mechanics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47184" y="3553261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7553" y="1198485"/>
                <a:ext cx="3746377" cy="497847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Give answers to 3sf where appropriate: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514350" indent="-51435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Solve these equations</a:t>
                </a:r>
                <a:r>
                  <a:rPr lang="en-GB" sz="18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</a:t>
                </a:r>
                <a:r>
                  <a:rPr lang="en-GB" sz="18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−21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=21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4=0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18=0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the values of x and y in these right-angled triangles: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		b)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553" y="1198485"/>
                <a:ext cx="3746377" cy="4978478"/>
              </a:xfrm>
              <a:blipFill>
                <a:blip r:embed="rId2"/>
                <a:stretch>
                  <a:fillRect l="-1951" t="-1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直角三角形 3">
            <a:extLst>
              <a:ext uri="{FF2B5EF4-FFF2-40B4-BE49-F238E27FC236}">
                <a16:creationId xmlns:a16="http://schemas.microsoft.com/office/drawing/2014/main" id="{219AE08A-6363-40B0-9ECF-E57677F76D1C}"/>
              </a:ext>
            </a:extLst>
          </p:cNvPr>
          <p:cNvSpPr/>
          <p:nvPr/>
        </p:nvSpPr>
        <p:spPr>
          <a:xfrm rot="11759759">
            <a:off x="580954" y="5307683"/>
            <a:ext cx="1218694" cy="932155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直角三角形 4">
            <a:extLst>
              <a:ext uri="{FF2B5EF4-FFF2-40B4-BE49-F238E27FC236}">
                <a16:creationId xmlns:a16="http://schemas.microsoft.com/office/drawing/2014/main" id="{93C1A286-059E-4CED-82A2-2BBFC49ED6A4}"/>
              </a:ext>
            </a:extLst>
          </p:cNvPr>
          <p:cNvSpPr/>
          <p:nvPr/>
        </p:nvSpPr>
        <p:spPr>
          <a:xfrm rot="15153391">
            <a:off x="2414802" y="5292410"/>
            <a:ext cx="1018426" cy="927339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D2CC83-328D-49D7-99E5-0FC664F95D53}"/>
              </a:ext>
            </a:extLst>
          </p:cNvPr>
          <p:cNvSpPr txBox="1"/>
          <p:nvPr/>
        </p:nvSpPr>
        <p:spPr>
          <a:xfrm>
            <a:off x="1242873" y="506914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9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20627A-51BE-465F-8516-D1E6272C888C}"/>
              </a:ext>
            </a:extLst>
          </p:cNvPr>
          <p:cNvSpPr txBox="1"/>
          <p:nvPr/>
        </p:nvSpPr>
        <p:spPr>
          <a:xfrm>
            <a:off x="1759257" y="578084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7B55CA-6B1F-456C-B765-20B0BA605E47}"/>
              </a:ext>
            </a:extLst>
          </p:cNvPr>
          <p:cNvSpPr txBox="1"/>
          <p:nvPr/>
        </p:nvSpPr>
        <p:spPr>
          <a:xfrm>
            <a:off x="881847" y="573793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8FABC7-1052-431D-900F-D252662D1654}"/>
              </a:ext>
            </a:extLst>
          </p:cNvPr>
          <p:cNvSpPr txBox="1"/>
          <p:nvPr/>
        </p:nvSpPr>
        <p:spPr>
          <a:xfrm>
            <a:off x="2685493" y="550859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8A2C57-2B1B-4033-9B24-7B662697A540}"/>
              </a:ext>
            </a:extLst>
          </p:cNvPr>
          <p:cNvSpPr txBox="1"/>
          <p:nvPr/>
        </p:nvSpPr>
        <p:spPr>
          <a:xfrm>
            <a:off x="3388308" y="5421298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327B40D-5925-4F25-8E26-A3D0F120AAE3}"/>
              </a:ext>
            </a:extLst>
          </p:cNvPr>
          <p:cNvSpPr txBox="1"/>
          <p:nvPr/>
        </p:nvSpPr>
        <p:spPr>
          <a:xfrm>
            <a:off x="2999171" y="6204013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FAFA2A0C-CAA9-44F5-8DEA-80940FA3200E}"/>
              </a:ext>
            </a:extLst>
          </p:cNvPr>
          <p:cNvSpPr/>
          <p:nvPr/>
        </p:nvSpPr>
        <p:spPr>
          <a:xfrm>
            <a:off x="2787588" y="4527611"/>
            <a:ext cx="914400" cy="914400"/>
          </a:xfrm>
          <a:prstGeom prst="arc">
            <a:avLst>
              <a:gd name="adj1" fmla="val 5054504"/>
              <a:gd name="adj2" fmla="val 668672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円弧 12">
            <a:extLst>
              <a:ext uri="{FF2B5EF4-FFF2-40B4-BE49-F238E27FC236}">
                <a16:creationId xmlns:a16="http://schemas.microsoft.com/office/drawing/2014/main" id="{A9B33589-F6A6-488A-BB3C-8412300A1369}"/>
              </a:ext>
            </a:extLst>
          </p:cNvPr>
          <p:cNvSpPr/>
          <p:nvPr/>
        </p:nvSpPr>
        <p:spPr>
          <a:xfrm rot="11915457">
            <a:off x="1217720" y="6011662"/>
            <a:ext cx="914400" cy="914400"/>
          </a:xfrm>
          <a:prstGeom prst="arc">
            <a:avLst>
              <a:gd name="adj1" fmla="val 2198986"/>
              <a:gd name="adj2" fmla="val 482048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82BD58F-CF1F-49FB-A8E3-DF1A2E68FE17}"/>
              </a:ext>
            </a:extLst>
          </p:cNvPr>
          <p:cNvSpPr txBox="1"/>
          <p:nvPr/>
        </p:nvSpPr>
        <p:spPr>
          <a:xfrm>
            <a:off x="1472211" y="5982071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D63BA53-0FA6-47CA-855F-38F82A43FC89}"/>
              </a:ext>
            </a:extLst>
          </p:cNvPr>
          <p:cNvSpPr txBox="1"/>
          <p:nvPr/>
        </p:nvSpPr>
        <p:spPr>
          <a:xfrm>
            <a:off x="2956262" y="542425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54˚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コンテンツ プレースホルダー 2">
                <a:extLst>
                  <a:ext uri="{FF2B5EF4-FFF2-40B4-BE49-F238E27FC236}">
                    <a16:creationId xmlns:a16="http://schemas.microsoft.com/office/drawing/2014/main" id="{D5CE7194-41EB-4D8A-A283-BC4E10A1FD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8787" y="1164454"/>
                <a:ext cx="3746377" cy="49784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Convert:</a:t>
                </a: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</a:t>
                </a:r>
                <a:r>
                  <a:rPr lang="en-GB" sz="18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Write in standard form: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 7,650,000		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 0.003806</a:t>
                </a:r>
              </a:p>
            </p:txBody>
          </p:sp>
        </mc:Choice>
        <mc:Fallback xmlns="">
          <p:sp>
            <p:nvSpPr>
              <p:cNvPr id="16" name="コンテンツ プレースホルダー 2">
                <a:extLst>
                  <a:ext uri="{FF2B5EF4-FFF2-40B4-BE49-F238E27FC236}">
                    <a16:creationId xmlns:a16="http://schemas.microsoft.com/office/drawing/2014/main" id="{D5CE7194-41EB-4D8A-A283-BC4E10A1F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787" y="1164454"/>
                <a:ext cx="3746377" cy="4978478"/>
              </a:xfrm>
              <a:prstGeom prst="rect">
                <a:avLst/>
              </a:prstGeom>
              <a:blipFill>
                <a:blip r:embed="rId3"/>
                <a:stretch>
                  <a:fillRect l="-1301" t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26433" y="2464037"/>
                <a:ext cx="1318438" cy="397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433" y="2464037"/>
                <a:ext cx="1318438" cy="397866"/>
              </a:xfrm>
              <a:prstGeom prst="rect">
                <a:avLst/>
              </a:prstGeom>
              <a:blipFill>
                <a:blip r:embed="rId4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038501" y="2903293"/>
                <a:ext cx="1503873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501" y="2903293"/>
                <a:ext cx="1503873" cy="396968"/>
              </a:xfrm>
              <a:prstGeom prst="rect">
                <a:avLst/>
              </a:prstGeom>
              <a:blipFill>
                <a:blip r:embed="rId5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54023" y="3284211"/>
                <a:ext cx="20478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2.26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=−0.591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023" y="3284211"/>
                <a:ext cx="2047805" cy="307777"/>
              </a:xfrm>
              <a:prstGeom prst="rect">
                <a:avLst/>
              </a:prstGeom>
              <a:blipFill>
                <a:blip r:embed="rId6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861117" y="3596047"/>
                <a:ext cx="83760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1117" y="3596047"/>
                <a:ext cx="837602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2316" y="5869186"/>
                <a:ext cx="5725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10.3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16" y="5869186"/>
                <a:ext cx="57259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99609" y="6142932"/>
                <a:ext cx="4363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609" y="6142932"/>
                <a:ext cx="43633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28063" y="5630999"/>
                <a:ext cx="5725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14.8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063" y="5630999"/>
                <a:ext cx="57259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421689" y="5611565"/>
                <a:ext cx="4732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8.7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1689" y="5611565"/>
                <a:ext cx="47320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362317" y="1948507"/>
                <a:ext cx="5357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833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317" y="1948507"/>
                <a:ext cx="53572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28027" y="2708014"/>
                <a:ext cx="6351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5000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027" y="2708014"/>
                <a:ext cx="63511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05061" y="4159504"/>
                <a:ext cx="10621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7.65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061" y="4159504"/>
                <a:ext cx="10621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17344" y="4899871"/>
                <a:ext cx="12561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3.806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344" y="4899871"/>
                <a:ext cx="125611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9E643-85BD-42D4-8964-2F54986D665C}"/>
              </a:ext>
            </a:extLst>
          </p:cNvPr>
          <p:cNvSpPr/>
          <p:nvPr/>
        </p:nvSpPr>
        <p:spPr>
          <a:xfrm>
            <a:off x="1849441" y="2443559"/>
            <a:ext cx="556947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Exercise 8A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87177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construct a model of a physical situation, sometimes by making assumptions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Mechanics deals with motion and the action of forces on objects. We can create mathematical models to simulate real-life situations, and adapt these depending on the information included.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flow chart to the right summarizes the mathematical modelling process.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38653" y="1400175"/>
            <a:ext cx="141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Real-world problem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77544" y="2333139"/>
            <a:ext cx="17417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Set up mathematical model, deciding on assumptions and variables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77544" y="3912434"/>
            <a:ext cx="174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Solve and interpret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71161" y="4984653"/>
            <a:ext cx="1576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Is the answer reasonable?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23761" y="3912434"/>
            <a:ext cx="1576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Reconsider assumptions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79870" y="6023073"/>
            <a:ext cx="1576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Report solution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03669" y="2343061"/>
            <a:ext cx="1711234" cy="11596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643153" y="3912434"/>
            <a:ext cx="121049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406639" y="3912434"/>
            <a:ext cx="121049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5722610" y="1352678"/>
            <a:ext cx="1052659" cy="570717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5584370" y="6023073"/>
            <a:ext cx="1393373" cy="307778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iamond 15"/>
          <p:cNvSpPr/>
          <p:nvPr/>
        </p:nvSpPr>
        <p:spPr>
          <a:xfrm>
            <a:off x="5427617" y="4719912"/>
            <a:ext cx="1663338" cy="1018903"/>
          </a:xfrm>
          <a:prstGeom prst="diamond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244046" y="1959125"/>
            <a:ext cx="0" cy="331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230983" y="3548439"/>
            <a:ext cx="0" cy="331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252754" y="4467195"/>
            <a:ext cx="1" cy="2267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265817" y="5777835"/>
            <a:ext cx="1" cy="2267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175865" y="5224841"/>
            <a:ext cx="792478" cy="3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>
            <a:off x="7589522" y="4837309"/>
            <a:ext cx="792478" cy="3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>
            <a:off x="7585168" y="3474417"/>
            <a:ext cx="792478" cy="3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7145385" y="3095594"/>
            <a:ext cx="792478" cy="3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8048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construct a model of a physical situation, sometimes by making assumptions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motion of a basketball as it leaves a player’s hand and passes through the net can be modelled using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=2+1.1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−0.1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where h is the height of the ball above the ground, and x is the horizontal distance travelled (both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latin typeface="Comic Sans MS" panose="030F0702030302020204" pitchFamily="66" charset="0"/>
                  </a:rPr>
                  <a:t>).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height of the basketball;</a:t>
                </a:r>
              </a:p>
              <a:p>
                <a:pPr marL="400050" indent="-400050" algn="ctr">
                  <a:buAutoNum type="roman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When it is first released</a:t>
                </a:r>
              </a:p>
              <a:p>
                <a:pPr marL="400050" indent="-400050" algn="ctr">
                  <a:buAutoNum type="roman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After it has travelled a horizontal distance of 0.5m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80485" cy="4776787"/>
              </a:xfrm>
              <a:blipFill>
                <a:blip r:embed="rId2"/>
                <a:stretch>
                  <a:fillRect l="-471" t="-766" r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02034" y="1497874"/>
                <a:ext cx="214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=2+1.1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−0.1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034" y="1497874"/>
                <a:ext cx="2149114" cy="276999"/>
              </a:xfrm>
              <a:prstGeom prst="rect">
                <a:avLst/>
              </a:prstGeom>
              <a:blipFill>
                <a:blip r:embed="rId3"/>
                <a:stretch>
                  <a:fillRect l="-2273" t="-4444" r="-568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97680" y="2007326"/>
                <a:ext cx="2523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=2+1.1(0)−0.1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007326"/>
                <a:ext cx="2523832" cy="276999"/>
              </a:xfrm>
              <a:prstGeom prst="rect">
                <a:avLst/>
              </a:prstGeom>
              <a:blipFill>
                <a:blip r:embed="rId4"/>
                <a:stretch>
                  <a:fillRect l="-1932" t="-4348" r="-48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93325" y="2525486"/>
                <a:ext cx="812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5" y="2525486"/>
                <a:ext cx="812658" cy="276999"/>
              </a:xfrm>
              <a:prstGeom prst="rect">
                <a:avLst/>
              </a:prstGeom>
              <a:blipFill>
                <a:blip r:embed="rId5"/>
                <a:stretch>
                  <a:fillRect l="-6716" r="-597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88971" y="3452948"/>
                <a:ext cx="214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=2+1.1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−0.1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971" y="3452948"/>
                <a:ext cx="2149114" cy="276999"/>
              </a:xfrm>
              <a:prstGeom prst="rect">
                <a:avLst/>
              </a:prstGeom>
              <a:blipFill>
                <a:blip r:embed="rId6"/>
                <a:stretch>
                  <a:fillRect l="-2273" t="-4348" r="-56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84617" y="3962400"/>
                <a:ext cx="28764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=2+1.1(0.5)−0.1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(0.5)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3962400"/>
                <a:ext cx="2876493" cy="276999"/>
              </a:xfrm>
              <a:prstGeom prst="rect">
                <a:avLst/>
              </a:prstGeom>
              <a:blipFill>
                <a:blip r:embed="rId7"/>
                <a:stretch>
                  <a:fillRect l="-1695" t="-4444" r="-42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80262" y="4480560"/>
                <a:ext cx="12454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=2.525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2" y="4480560"/>
                <a:ext cx="1245469" cy="276999"/>
              </a:xfrm>
              <a:prstGeom prst="rect">
                <a:avLst/>
              </a:prstGeom>
              <a:blipFill>
                <a:blip r:embed="rId8"/>
                <a:stretch>
                  <a:fillRect l="-4412" r="-441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6723017" y="1689462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683828" y="2198913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036525" y="3631473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997337" y="4158342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923314" y="1698172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first released, the horizontal distance (x) is 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97189" y="2286001"/>
            <a:ext cx="984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23760" y="3540035"/>
            <a:ext cx="192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case, the horizontal distance (x) is 0.5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97635" y="4258492"/>
            <a:ext cx="984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0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6" grpId="0"/>
      <p:bldP spid="30" grpId="0"/>
      <p:bldP spid="31" grpId="0"/>
      <p:bldP spid="32" grpId="0"/>
      <p:bldP spid="33" grpId="0"/>
      <p:bldP spid="19" grpId="0" animBg="1"/>
      <p:bldP spid="34" grpId="0" animBg="1"/>
      <p:bldP spid="35" grpId="0" animBg="1"/>
      <p:bldP spid="36" grpId="0" animBg="1"/>
      <p:bldP spid="22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80485" cy="510512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construct a model of a physical situation, sometimes by making assumptions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motion of a basketball as it leaves a player’s hand and passes through the net can be modelled using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=2+1.1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−0.1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where h is the height of the ball above the ground, and x is the horizontal distance travelled (both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latin typeface="Comic Sans MS" panose="030F0702030302020204" pitchFamily="66" charset="0"/>
                  </a:rPr>
                  <a:t>).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Use the model to predict the height of the basketball when it is at a horizontal distance of 15m from the player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Comment on the validity of this prediction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80485" cy="5105128"/>
              </a:xfrm>
              <a:blipFill>
                <a:blip r:embed="rId2"/>
                <a:stretch>
                  <a:fillRect l="-471" t="-717" r="-2198" b="-1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02034" y="1497874"/>
                <a:ext cx="214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=2+1.1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−0.1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034" y="1497874"/>
                <a:ext cx="2149114" cy="276999"/>
              </a:xfrm>
              <a:prstGeom prst="rect">
                <a:avLst/>
              </a:prstGeom>
              <a:blipFill>
                <a:blip r:embed="rId3"/>
                <a:stretch>
                  <a:fillRect l="-2273" t="-4444" r="-568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97680" y="2007326"/>
                <a:ext cx="27803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=2+1.1(15)−0.1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(15)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2007326"/>
                <a:ext cx="2780313" cy="276999"/>
              </a:xfrm>
              <a:prstGeom prst="rect">
                <a:avLst/>
              </a:prstGeom>
              <a:blipFill>
                <a:blip r:embed="rId4"/>
                <a:stretch>
                  <a:fillRect l="-1754" t="-4348" r="-43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93325" y="2525486"/>
                <a:ext cx="9857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5" y="2525486"/>
                <a:ext cx="985783" cy="276999"/>
              </a:xfrm>
              <a:prstGeom prst="rect">
                <a:avLst/>
              </a:prstGeom>
              <a:blipFill>
                <a:blip r:embed="rId5"/>
                <a:stretch>
                  <a:fillRect l="-5556" r="-555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7088777" y="1672045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7049588" y="2181496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219405" y="1576252"/>
            <a:ext cx="1741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case, the horizontal distance (x) is 15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80366" y="2294709"/>
            <a:ext cx="984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84468" y="3457304"/>
            <a:ext cx="4715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As height cannot be negative, the model is not valid if x = 15m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28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 animBg="1"/>
      <p:bldP spid="25" grpId="0" animBg="1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51C7AA-0620-422E-B6F0-68CA7DDE4C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1B53AB-8441-45F9-A2F6-753A039F4D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0733A8-D97A-4CC1-B956-C06E7BC7304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648</Words>
  <Application>Microsoft Office PowerPoint</Application>
  <PresentationFormat>On-screen Show (4:3)</PresentationFormat>
  <Paragraphs>97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Segoe UI Black</vt:lpstr>
      <vt:lpstr>Office テーマ</vt:lpstr>
      <vt:lpstr>PowerPoint Presentation</vt:lpstr>
      <vt:lpstr>Prior Knowledge Check</vt:lpstr>
      <vt:lpstr>PowerPoint Presentation</vt:lpstr>
      <vt:lpstr>Modelling in Mechanics</vt:lpstr>
      <vt:lpstr>Modelling in Mechanics</vt:lpstr>
      <vt:lpstr>Modelling in Mechanics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84</cp:revision>
  <dcterms:created xsi:type="dcterms:W3CDTF">2017-08-14T15:35:38Z</dcterms:created>
  <dcterms:modified xsi:type="dcterms:W3CDTF">2021-01-14T09:16:59Z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