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9" r:id="rId6"/>
    <p:sldId id="270" r:id="rId7"/>
    <p:sldId id="263" r:id="rId8"/>
    <p:sldId id="264" r:id="rId9"/>
    <p:sldId id="285" r:id="rId10"/>
    <p:sldId id="271" r:id="rId11"/>
    <p:sldId id="265" r:id="rId12"/>
    <p:sldId id="266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67" r:id="rId21"/>
    <p:sldId id="26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271101" y="1422627"/>
            <a:ext cx="867288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u="sng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Mechanics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Modelling in Mechanics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47184" y="3553261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understand the implications of a number of key terms used to explain assumptions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mass is attached to a length of string which is fixed to the ceiling. The mass is drawn to the side with the string taut and allowed to swing.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State the effect of the following assumptions on any calculations to be made: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string is light and inextensible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mass is modelled as a particle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7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17041" y="1480456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string is light and inextensible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9773" y="4306387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mass is modelled as a particle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413" y="1907175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string has no mass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string is of a fixed length (no stretching)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6075" y="4698271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Ignore the effects of air resistance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 rotational effects of forces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8C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These base SI (System International </a:t>
            </a:r>
            <a:r>
              <a:rPr lang="en-US" sz="1600" dirty="0" err="1">
                <a:latin typeface="Comic Sans MS" panose="030F0702030302020204" pitchFamily="66" charset="0"/>
              </a:rPr>
              <a:t>d’unites</a:t>
            </a:r>
            <a:r>
              <a:rPr lang="en-US" sz="1600" dirty="0">
                <a:latin typeface="Comic Sans MS" panose="030F0702030302020204" pitchFamily="66" charset="0"/>
              </a:rPr>
              <a:t>) are most commonly used in Mechanics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These derived units are compounds based on the units above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Newton is defined as:</a:t>
            </a: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“The force that will cause a mass of 1kg to accelerate at 1ms</a:t>
            </a:r>
            <a:r>
              <a:rPr lang="en-GB" sz="1600" baseline="30000" dirty="0">
                <a:latin typeface="Comic Sans MS" pitchFamily="66" charset="0"/>
              </a:rPr>
              <a:t>-2</a:t>
            </a:r>
            <a:r>
              <a:rPr lang="en-GB" sz="1600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60893"/>
              </p:ext>
            </p:extLst>
          </p:nvPr>
        </p:nvGraphicFramePr>
        <p:xfrm>
          <a:off x="4136572" y="1449252"/>
          <a:ext cx="4493622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874">
                  <a:extLst>
                    <a:ext uri="{9D8B030D-6E8A-4147-A177-3AD203B41FA5}">
                      <a16:colId xmlns="" xmlns:a16="http://schemas.microsoft.com/office/drawing/2014/main" val="2942523780"/>
                    </a:ext>
                  </a:extLst>
                </a:gridCol>
                <a:gridCol w="1497874">
                  <a:extLst>
                    <a:ext uri="{9D8B030D-6E8A-4147-A177-3AD203B41FA5}">
                      <a16:colId xmlns="" xmlns:a16="http://schemas.microsoft.com/office/drawing/2014/main" val="565653329"/>
                    </a:ext>
                  </a:extLst>
                </a:gridCol>
                <a:gridCol w="1497874">
                  <a:extLst>
                    <a:ext uri="{9D8B030D-6E8A-4147-A177-3AD203B41FA5}">
                      <a16:colId xmlns="" xmlns:a16="http://schemas.microsoft.com/office/drawing/2014/main" val="1142114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Quantity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Unit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Symbol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0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Mass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Kilogram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kg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732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Length / displacement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mic Sans MS" panose="030F0702030302020204" pitchFamily="66" charset="0"/>
                        </a:rPr>
                        <a:t>Metre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m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7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Time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Seconds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t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089154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25173"/>
              </p:ext>
            </p:extLst>
          </p:nvPr>
        </p:nvGraphicFramePr>
        <p:xfrm>
          <a:off x="4123509" y="3648166"/>
          <a:ext cx="4493622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874">
                  <a:extLst>
                    <a:ext uri="{9D8B030D-6E8A-4147-A177-3AD203B41FA5}">
                      <a16:colId xmlns="" xmlns:a16="http://schemas.microsoft.com/office/drawing/2014/main" val="2942523780"/>
                    </a:ext>
                  </a:extLst>
                </a:gridCol>
                <a:gridCol w="1497874">
                  <a:extLst>
                    <a:ext uri="{9D8B030D-6E8A-4147-A177-3AD203B41FA5}">
                      <a16:colId xmlns="" xmlns:a16="http://schemas.microsoft.com/office/drawing/2014/main" val="565653329"/>
                    </a:ext>
                  </a:extLst>
                </a:gridCol>
                <a:gridCol w="1497874">
                  <a:extLst>
                    <a:ext uri="{9D8B030D-6E8A-4147-A177-3AD203B41FA5}">
                      <a16:colId xmlns="" xmlns:a16="http://schemas.microsoft.com/office/drawing/2014/main" val="1142114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Quantity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Unit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Symbol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0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Speed / velocity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mic Sans MS" panose="030F0702030302020204" pitchFamily="66" charset="0"/>
                        </a:rPr>
                        <a:t>Metres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 per second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ms</a:t>
                      </a:r>
                      <a:r>
                        <a:rPr lang="en-US" sz="1600" baseline="30000" dirty="0">
                          <a:latin typeface="Comic Sans MS" panose="030F0702030302020204" pitchFamily="66" charset="0"/>
                        </a:rPr>
                        <a:t>-1</a:t>
                      </a:r>
                      <a:endParaRPr lang="en-GB" sz="1600" baseline="30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732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Acceleration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mic Sans MS" panose="030F0702030302020204" pitchFamily="66" charset="0"/>
                        </a:rPr>
                        <a:t>Metres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 per second per second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ms</a:t>
                      </a:r>
                      <a:r>
                        <a:rPr lang="en-US" sz="1600" baseline="30000" dirty="0">
                          <a:latin typeface="Comic Sans MS" panose="030F0702030302020204" pitchFamily="66" charset="0"/>
                        </a:rPr>
                        <a:t>-2</a:t>
                      </a:r>
                      <a:endParaRPr lang="en-GB" sz="1600" baseline="30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7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Weight / force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Newton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N (= kg ms</a:t>
                      </a:r>
                      <a:r>
                        <a:rPr lang="en-US" sz="1600" baseline="30000" dirty="0">
                          <a:latin typeface="Comic Sans MS" panose="030F0702030302020204" pitchFamily="66" charset="0"/>
                        </a:rPr>
                        <a:t>-2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)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089154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561807" y="2499359"/>
            <a:ext cx="435428" cy="3393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4869" y="4349628"/>
            <a:ext cx="404948" cy="196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also encounter a variety of forces in mechanics, and you need to know how they act: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28309" y="2290354"/>
            <a:ext cx="1981200" cy="600456"/>
            <a:chOff x="5105400" y="2523744"/>
            <a:chExt cx="1981200" cy="600456"/>
          </a:xfrm>
        </p:grpSpPr>
        <p:sp>
          <p:nvSpPr>
            <p:cNvPr id="11" name="Rectangle 10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5418909" y="1756954"/>
            <a:ext cx="0" cy="905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8909" y="2671354"/>
            <a:ext cx="0" cy="781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61909" y="175695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The Normal Reaction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1909" y="213795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normal reaction acts perpendicular to the surface which an object is resting 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909" y="312855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It is equal and opposite to the force exerted on the surface by the object, which is determined largely by gravity and the mass of the object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6509" y="1452154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1709" y="3433354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mg (mass x gravity) – ‘weight’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0709" y="4728754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table matches the force from the brick, which is why the brick remains still on the table (there of course would be a maximum possible weight the table could take, but we will not worry about this for now!)</a:t>
            </a:r>
          </a:p>
        </p:txBody>
      </p:sp>
    </p:spTree>
    <p:extLst>
      <p:ext uri="{BB962C8B-B14F-4D97-AF65-F5344CB8AC3E}">
        <p14:creationId xmlns:p14="http://schemas.microsoft.com/office/powerpoint/2010/main" val="21521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also encounter a variety of forces in mechanics, and you need to know how they act: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7800" y="2390503"/>
            <a:ext cx="1981200" cy="600456"/>
            <a:chOff x="5105400" y="2523744"/>
            <a:chExt cx="1981200" cy="600456"/>
          </a:xfrm>
        </p:grpSpPr>
        <p:sp>
          <p:nvSpPr>
            <p:cNvPr id="23" name="Rectangle 22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5" name="Straight Arrow Connector 24"/>
          <p:cNvCxnSpPr/>
          <p:nvPr/>
        </p:nvCxnSpPr>
        <p:spPr>
          <a:xfrm>
            <a:off x="6781800" y="2542903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193330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Direction of motion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400" y="19333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Frictional Force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48200" y="2542903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10200" y="322870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Frictional Force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353350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frictional force opposes motion between two ‘rough’ surfaces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42955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Although it is a force, friction does not cause movement in its own direction. It just reduces the effect of another force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24400" y="52861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Surfaces will have a maximum level of friction where it is unable to completely prevent movement</a:t>
            </a:r>
          </a:p>
        </p:txBody>
      </p:sp>
    </p:spTree>
    <p:extLst>
      <p:ext uri="{BB962C8B-B14F-4D97-AF65-F5344CB8AC3E}">
        <p14:creationId xmlns:p14="http://schemas.microsoft.com/office/powerpoint/2010/main" val="40033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also encounter a variety of forces in mechanics, and you need to know how they act: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57502" y="192024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6581502" y="207264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0102" y="146304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Tension in string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9902" y="275844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Tension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8902" y="306324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If an object is being pulled along (for example by a string), then the force acting on the object is called the Tension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Tension = PULLING force</a:t>
            </a:r>
          </a:p>
        </p:txBody>
      </p:sp>
    </p:spTree>
    <p:extLst>
      <p:ext uri="{BB962C8B-B14F-4D97-AF65-F5344CB8AC3E}">
        <p14:creationId xmlns:p14="http://schemas.microsoft.com/office/powerpoint/2010/main" val="16687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also encounter a variety of forces in mechanics, and you need to know how they act: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45183" y="1746069"/>
            <a:ext cx="1981200" cy="600456"/>
            <a:chOff x="5105400" y="2523744"/>
            <a:chExt cx="1981200" cy="600456"/>
          </a:xfrm>
        </p:grpSpPr>
        <p:sp>
          <p:nvSpPr>
            <p:cNvPr id="17" name="Rectangle 16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9" name="Straight Arrow Connector 18"/>
          <p:cNvCxnSpPr/>
          <p:nvPr/>
        </p:nvCxnSpPr>
        <p:spPr>
          <a:xfrm>
            <a:off x="4859383" y="1898469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59383" y="151746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Thrust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7583" y="25842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Thrust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3183" y="288906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If an object is being pushed along (for example by a rod), then the force acting on the object is called the Thrust (or sometimes compression)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Thrust = PUSHING force</a:t>
            </a:r>
          </a:p>
        </p:txBody>
      </p:sp>
    </p:spTree>
    <p:extLst>
      <p:ext uri="{BB962C8B-B14F-4D97-AF65-F5344CB8AC3E}">
        <p14:creationId xmlns:p14="http://schemas.microsoft.com/office/powerpoint/2010/main" val="31470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also encounter a variety of forces in mechanics, and you need to know how they act: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2195" y="153706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Resistance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795" y="184186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Any object moving through air, fluid or a solid will experience resistance caused by the particles in the 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2195" y="283246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Gravity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7795" y="3137263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Gravity is the force between any object and the earth. 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Force caused by gravity acting on an object is its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weight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6549" y="461336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Buoyancy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2149" y="491816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Buoyancy is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upward force on a body which allows it to float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It is a bit like thinking about the normal reaction between a boat and the water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Write the following quantities in SI units: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4km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0.32g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5.1 x 10</a:t>
            </a:r>
            <a:r>
              <a:rPr lang="en-US" sz="1600" baseline="30000" dirty="0">
                <a:latin typeface="Comic Sans MS" panose="030F0702030302020204" pitchFamily="66" charset="0"/>
              </a:rPr>
              <a:t>6</a:t>
            </a:r>
            <a:r>
              <a:rPr lang="en-US" sz="1600" dirty="0">
                <a:latin typeface="Comic Sans MS" panose="030F0702030302020204" pitchFamily="66" charset="0"/>
              </a:rPr>
              <a:t>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9361" y="2769326"/>
            <a:ext cx="1776548" cy="8095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95007" y="3918857"/>
            <a:ext cx="1780902" cy="21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08664" y="4353982"/>
            <a:ext cx="1715587" cy="8189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71702" y="25516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4000m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4765" y="3722914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0.00032kg or 3.2 x 10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kg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3307" y="5007429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1000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5.1 x 10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mh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9913" y="5455920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3600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1.42 x 10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ms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771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know SI units and the types of forces that can be involved in questions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plane to the right is mid-flight. State the names of the labelled forces acting on it.</a:t>
            </a:r>
            <a:endParaRPr lang="en-US" sz="1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70961" y="2055073"/>
            <a:ext cx="5037907" cy="2782388"/>
            <a:chOff x="3870961" y="2055073"/>
            <a:chExt cx="5037907" cy="278238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602584" y="3387331"/>
              <a:ext cx="1306284" cy="3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70961" y="3417811"/>
              <a:ext cx="1306284" cy="3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5738949" y="2708063"/>
              <a:ext cx="1306284" cy="3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 flipV="1">
              <a:off x="5743303" y="4184167"/>
              <a:ext cx="1306284" cy="3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Image result for cartoon plane pictu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006" y="2699001"/>
              <a:ext cx="3326675" cy="173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373189" y="164592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Upward thrust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4960" y="4872445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503" y="3483429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Forward thrust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7783" y="3461657"/>
            <a:ext cx="13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Air resistance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553" y="1198485"/>
                <a:ext cx="3746377" cy="49784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Give answers to 3sf where appropriate: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514350" indent="-51435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Solve these equations</a:t>
                </a:r>
                <a:r>
                  <a:rPr lang="en-GB" sz="18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4=0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18=0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the values of x and y in these right-angled triangles: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		b)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3" y="1198485"/>
                <a:ext cx="3746377" cy="4978478"/>
              </a:xfrm>
              <a:blipFill>
                <a:blip r:embed="rId2"/>
                <a:stretch>
                  <a:fillRect l="-1951" t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直角三角形 3">
            <a:extLst>
              <a:ext uri="{FF2B5EF4-FFF2-40B4-BE49-F238E27FC236}">
                <a16:creationId xmlns="" xmlns:a16="http://schemas.microsoft.com/office/drawing/2014/main" id="{219AE08A-6363-40B0-9ECF-E57677F76D1C}"/>
              </a:ext>
            </a:extLst>
          </p:cNvPr>
          <p:cNvSpPr/>
          <p:nvPr/>
        </p:nvSpPr>
        <p:spPr>
          <a:xfrm rot="11759759">
            <a:off x="580954" y="5307683"/>
            <a:ext cx="1218694" cy="932155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直角三角形 4">
            <a:extLst>
              <a:ext uri="{FF2B5EF4-FFF2-40B4-BE49-F238E27FC236}">
                <a16:creationId xmlns="" xmlns:a16="http://schemas.microsoft.com/office/drawing/2014/main" id="{93C1A286-059E-4CED-82A2-2BBFC49ED6A4}"/>
              </a:ext>
            </a:extLst>
          </p:cNvPr>
          <p:cNvSpPr/>
          <p:nvPr/>
        </p:nvSpPr>
        <p:spPr>
          <a:xfrm rot="15153391">
            <a:off x="2414802" y="5292410"/>
            <a:ext cx="1018426" cy="927339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74D2CC83-328D-49D7-99E5-0FC664F95D53}"/>
              </a:ext>
            </a:extLst>
          </p:cNvPr>
          <p:cNvSpPr txBox="1"/>
          <p:nvPr/>
        </p:nvSpPr>
        <p:spPr>
          <a:xfrm>
            <a:off x="1242873" y="506914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9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CE20627A-51BE-465F-8516-D1E6272C888C}"/>
              </a:ext>
            </a:extLst>
          </p:cNvPr>
          <p:cNvSpPr txBox="1"/>
          <p:nvPr/>
        </p:nvSpPr>
        <p:spPr>
          <a:xfrm>
            <a:off x="1759257" y="578084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5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407B55CA-6B1F-456C-B765-20B0BA605E47}"/>
              </a:ext>
            </a:extLst>
          </p:cNvPr>
          <p:cNvSpPr txBox="1"/>
          <p:nvPr/>
        </p:nvSpPr>
        <p:spPr>
          <a:xfrm>
            <a:off x="881847" y="57379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88FABC7-1052-431D-900F-D252662D1654}"/>
              </a:ext>
            </a:extLst>
          </p:cNvPr>
          <p:cNvSpPr txBox="1"/>
          <p:nvPr/>
        </p:nvSpPr>
        <p:spPr>
          <a:xfrm>
            <a:off x="2685493" y="550859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FC8A2C57-2B1B-4033-9B24-7B662697A540}"/>
              </a:ext>
            </a:extLst>
          </p:cNvPr>
          <p:cNvSpPr txBox="1"/>
          <p:nvPr/>
        </p:nvSpPr>
        <p:spPr>
          <a:xfrm>
            <a:off x="3388308" y="542129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y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7327B40D-5925-4F25-8E26-A3D0F120AAE3}"/>
              </a:ext>
            </a:extLst>
          </p:cNvPr>
          <p:cNvSpPr txBox="1"/>
          <p:nvPr/>
        </p:nvSpPr>
        <p:spPr>
          <a:xfrm>
            <a:off x="2999171" y="620401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円弧 11">
            <a:extLst>
              <a:ext uri="{FF2B5EF4-FFF2-40B4-BE49-F238E27FC236}">
                <a16:creationId xmlns="" xmlns:a16="http://schemas.microsoft.com/office/drawing/2014/main" id="{FAFA2A0C-CAA9-44F5-8DEA-80940FA3200E}"/>
              </a:ext>
            </a:extLst>
          </p:cNvPr>
          <p:cNvSpPr/>
          <p:nvPr/>
        </p:nvSpPr>
        <p:spPr>
          <a:xfrm>
            <a:off x="2787588" y="4527611"/>
            <a:ext cx="914400" cy="914400"/>
          </a:xfrm>
          <a:prstGeom prst="arc">
            <a:avLst>
              <a:gd name="adj1" fmla="val 5054504"/>
              <a:gd name="adj2" fmla="val 66867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円弧 12">
            <a:extLst>
              <a:ext uri="{FF2B5EF4-FFF2-40B4-BE49-F238E27FC236}">
                <a16:creationId xmlns="" xmlns:a16="http://schemas.microsoft.com/office/drawing/2014/main" id="{A9B33589-F6A6-488A-BB3C-8412300A1369}"/>
              </a:ext>
            </a:extLst>
          </p:cNvPr>
          <p:cNvSpPr/>
          <p:nvPr/>
        </p:nvSpPr>
        <p:spPr>
          <a:xfrm rot="11915457">
            <a:off x="1217720" y="6011662"/>
            <a:ext cx="914400" cy="914400"/>
          </a:xfrm>
          <a:prstGeom prst="arc">
            <a:avLst>
              <a:gd name="adj1" fmla="val 2198986"/>
              <a:gd name="adj2" fmla="val 48204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D82BD58F-CF1F-49FB-A8E3-DF1A2E68FE17}"/>
              </a:ext>
            </a:extLst>
          </p:cNvPr>
          <p:cNvSpPr txBox="1"/>
          <p:nvPr/>
        </p:nvSpPr>
        <p:spPr>
          <a:xfrm>
            <a:off x="1472211" y="598207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y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0D63BA53-0FA6-47CA-855F-38F82A43FC89}"/>
              </a:ext>
            </a:extLst>
          </p:cNvPr>
          <p:cNvSpPr txBox="1"/>
          <p:nvPr/>
        </p:nvSpPr>
        <p:spPr>
          <a:xfrm>
            <a:off x="2956262" y="542425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54˚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2">
                <a:extLst>
                  <a:ext uri="{FF2B5EF4-FFF2-40B4-BE49-F238E27FC236}">
                    <a16:creationId xmlns="" xmlns:a16="http://schemas.microsoft.com/office/drawing/2014/main" id="{D5CE7194-41EB-4D8A-A283-BC4E10A1FD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8787" y="1164454"/>
                <a:ext cx="3746377" cy="49784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Convert:</a:t>
                </a: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Write in standard form: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 7,650,000	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 0.003806</a:t>
                </a:r>
              </a:p>
            </p:txBody>
          </p:sp>
        </mc:Choice>
        <mc:Fallback xmlns=""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D5CE7194-41EB-4D8A-A283-BC4E10A1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7" y="1164454"/>
                <a:ext cx="3746377" cy="4978478"/>
              </a:xfrm>
              <a:prstGeom prst="rect">
                <a:avLst/>
              </a:prstGeom>
              <a:blipFill>
                <a:blip r:embed="rId3"/>
                <a:stretch>
                  <a:fillRect l="-1301" t="-1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26433" y="2464037"/>
                <a:ext cx="1318438" cy="397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33" y="2464037"/>
                <a:ext cx="1318438" cy="397866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8501" y="2903293"/>
                <a:ext cx="1503873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01" y="2903293"/>
                <a:ext cx="1503873" cy="396968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54023" y="3284211"/>
                <a:ext cx="2047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2.26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=−0.591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23" y="3284211"/>
                <a:ext cx="2047805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61117" y="3596047"/>
                <a:ext cx="83760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17" y="3596047"/>
                <a:ext cx="837602" cy="49564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2316" y="5869186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6" y="5869186"/>
                <a:ext cx="57259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9609" y="6142932"/>
                <a:ext cx="436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9" y="6142932"/>
                <a:ext cx="4363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8063" y="5630999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14.8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063" y="5630999"/>
                <a:ext cx="57259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21689" y="5611565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89" y="5611565"/>
                <a:ext cx="47320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62317" y="1948507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833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17" y="1948507"/>
                <a:ext cx="53572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28027" y="2708014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27" y="2708014"/>
                <a:ext cx="63511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5061" y="4159504"/>
                <a:ext cx="1062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7.65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61" y="4159504"/>
                <a:ext cx="106214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17344" y="4899871"/>
                <a:ext cx="1256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3.806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44" y="4899871"/>
                <a:ext cx="125611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8D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2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vector is a quantity that has both magnitude and direction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51" y="2042456"/>
            <a:ext cx="307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mic Sans MS" panose="030F0702030302020204" pitchFamily="66" charset="0"/>
              </a:rPr>
              <a:t>Scalar quantities (magnitude only)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6250" y="2038103"/>
            <a:ext cx="307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mic Sans MS" panose="030F0702030302020204" pitchFamily="66" charset="0"/>
              </a:rPr>
              <a:t>Vector quantities (magnitude and direction)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2992"/>
              </p:ext>
            </p:extLst>
          </p:nvPr>
        </p:nvGraphicFramePr>
        <p:xfrm>
          <a:off x="505098" y="2765267"/>
          <a:ext cx="3849186" cy="309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067">
                  <a:extLst>
                    <a:ext uri="{9D8B030D-6E8A-4147-A177-3AD203B41FA5}">
                      <a16:colId xmlns="" xmlns:a16="http://schemas.microsoft.com/office/drawing/2014/main" val="3546157103"/>
                    </a:ext>
                  </a:extLst>
                </a:gridCol>
                <a:gridCol w="2107474">
                  <a:extLst>
                    <a:ext uri="{9D8B030D-6E8A-4147-A177-3AD203B41FA5}">
                      <a16:colId xmlns="" xmlns:a16="http://schemas.microsoft.com/office/drawing/2014/main" val="2141891620"/>
                    </a:ext>
                  </a:extLst>
                </a:gridCol>
                <a:gridCol w="757645">
                  <a:extLst>
                    <a:ext uri="{9D8B030D-6E8A-4147-A177-3AD203B41FA5}">
                      <a16:colId xmlns="" xmlns:a16="http://schemas.microsoft.com/office/drawing/2014/main" val="4008637515"/>
                    </a:ext>
                  </a:extLst>
                </a:gridCol>
              </a:tblGrid>
              <a:tr h="557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Quantity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Unit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4783071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Distance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Measure of length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0580472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Speed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Measure of how quickly something moves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ms</a:t>
                      </a:r>
                      <a:r>
                        <a:rPr lang="en-US" sz="1400" baseline="30000" dirty="0">
                          <a:latin typeface="Comic Sans MS" panose="030F0702030302020204" pitchFamily="66" charset="0"/>
                        </a:rPr>
                        <a:t>-1</a:t>
                      </a:r>
                      <a:endParaRPr lang="en-GB" sz="1400" baseline="30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5955470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Time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Measure of ongoing</a:t>
                      </a:r>
                      <a:r>
                        <a:rPr lang="en-US" sz="1400" baseline="0" dirty="0">
                          <a:latin typeface="Comic Sans MS" panose="030F0702030302020204" pitchFamily="66" charset="0"/>
                        </a:rPr>
                        <a:t> events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3690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Mass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Measure of the quantity of matter in an object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kg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427954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4053"/>
              </p:ext>
            </p:extLst>
          </p:nvPr>
        </p:nvGraphicFramePr>
        <p:xfrm>
          <a:off x="5003075" y="2769621"/>
          <a:ext cx="3849186" cy="311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930">
                  <a:extLst>
                    <a:ext uri="{9D8B030D-6E8A-4147-A177-3AD203B41FA5}">
                      <a16:colId xmlns="" xmlns:a16="http://schemas.microsoft.com/office/drawing/2014/main" val="3546157103"/>
                    </a:ext>
                  </a:extLst>
                </a:gridCol>
                <a:gridCol w="1789611">
                  <a:extLst>
                    <a:ext uri="{9D8B030D-6E8A-4147-A177-3AD203B41FA5}">
                      <a16:colId xmlns="" xmlns:a16="http://schemas.microsoft.com/office/drawing/2014/main" val="2141891620"/>
                    </a:ext>
                  </a:extLst>
                </a:gridCol>
                <a:gridCol w="757645">
                  <a:extLst>
                    <a:ext uri="{9D8B030D-6E8A-4147-A177-3AD203B41FA5}">
                      <a16:colId xmlns="" xmlns:a16="http://schemas.microsoft.com/office/drawing/2014/main" val="4008637515"/>
                    </a:ext>
                  </a:extLst>
                </a:gridCol>
              </a:tblGrid>
              <a:tr h="557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Quantity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Unit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4783071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Displacement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Distance in a specific</a:t>
                      </a:r>
                      <a:r>
                        <a:rPr lang="en-US" sz="1400" baseline="0" dirty="0">
                          <a:latin typeface="Comic Sans MS" panose="030F0702030302020204" pitchFamily="66" charset="0"/>
                        </a:rPr>
                        <a:t> direction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0580472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Velocity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Rate</a:t>
                      </a:r>
                      <a:r>
                        <a:rPr lang="en-US" sz="1400" baseline="0" dirty="0">
                          <a:latin typeface="Comic Sans MS" panose="030F0702030302020204" pitchFamily="66" charset="0"/>
                        </a:rPr>
                        <a:t> of change of displacement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ms</a:t>
                      </a:r>
                      <a:r>
                        <a:rPr lang="en-US" sz="1400" baseline="30000" dirty="0">
                          <a:latin typeface="Comic Sans MS" panose="030F0702030302020204" pitchFamily="66" charset="0"/>
                        </a:rPr>
                        <a:t>-1</a:t>
                      </a:r>
                      <a:endParaRPr lang="en-GB" sz="1400" baseline="30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5955470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Acceleration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Rate of change of velocity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ms</a:t>
                      </a:r>
                      <a:r>
                        <a:rPr lang="en-US" sz="1400" baseline="30000" dirty="0">
                          <a:latin typeface="Comic Sans MS" panose="030F0702030302020204" pitchFamily="66" charset="0"/>
                        </a:rPr>
                        <a:t>-2</a:t>
                      </a:r>
                      <a:endParaRPr lang="en-GB" sz="1400" baseline="30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3690"/>
                  </a:ext>
                </a:extLst>
              </a:tr>
              <a:tr h="538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Force / weight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Described by magnitude,</a:t>
                      </a:r>
                      <a:r>
                        <a:rPr lang="en-US" sz="1400" baseline="0" dirty="0">
                          <a:latin typeface="Comic Sans MS" panose="030F0702030302020204" pitchFamily="66" charset="0"/>
                        </a:rPr>
                        <a:t> direction and point of application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427954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3884" y="5964860"/>
            <a:ext cx="830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scalar quantities will always be positive. Vector quantities can be either positive or negative (when direction is taken into account)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vector is a quantity that has both magnitude and direction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Fully describe the motion of the particles below: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98108" y="3027793"/>
            <a:ext cx="372862" cy="372122"/>
            <a:chOff x="5734975" y="3053918"/>
            <a:chExt cx="372862" cy="372122"/>
          </a:xfrm>
        </p:grpSpPr>
        <p:sp>
          <p:nvSpPr>
            <p:cNvPr id="9" name="Oval 8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7441" y="305670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A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4313" y="3032147"/>
            <a:ext cx="372862" cy="372122"/>
            <a:chOff x="5734975" y="3053918"/>
            <a:chExt cx="372862" cy="372122"/>
          </a:xfrm>
        </p:grpSpPr>
        <p:sp>
          <p:nvSpPr>
            <p:cNvPr id="13" name="Oval 12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58662" y="305670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65352" y="3027793"/>
            <a:ext cx="372862" cy="372122"/>
            <a:chOff x="5734975" y="3053918"/>
            <a:chExt cx="372862" cy="372122"/>
          </a:xfrm>
        </p:grpSpPr>
        <p:sp>
          <p:nvSpPr>
            <p:cNvPr id="16" name="Oval 15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8662" y="305670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C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0268" y="3032148"/>
            <a:ext cx="372862" cy="372122"/>
            <a:chOff x="5734975" y="3053918"/>
            <a:chExt cx="372862" cy="372122"/>
          </a:xfrm>
        </p:grpSpPr>
        <p:sp>
          <p:nvSpPr>
            <p:cNvPr id="19" name="Oval 18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8243" y="3056708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3448595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Velocity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49041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Acceleration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5475" y="3448595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+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1121" y="374033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+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2973" y="344424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+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8619" y="3735979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8367" y="344424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013" y="3735979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1991" y="343988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7637" y="3731625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+</a:t>
            </a:r>
            <a:r>
              <a:rPr lang="en-US" sz="1400" dirty="0" err="1">
                <a:latin typeface="Comic Sans MS" panose="030F0702030302020204" pitchFamily="66" charset="0"/>
              </a:rPr>
              <a:t>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19794" y="4188823"/>
            <a:ext cx="194201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15886" y="4171405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Positive direction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8622" y="140017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Particle A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4804" y="246408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Particle B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4804" y="352798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Particle C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4804" y="459189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Particle D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480592" y="1930732"/>
            <a:ext cx="372862" cy="372122"/>
            <a:chOff x="5734975" y="3053918"/>
            <a:chExt cx="372862" cy="372122"/>
          </a:xfrm>
        </p:grpSpPr>
        <p:sp>
          <p:nvSpPr>
            <p:cNvPr id="40" name="Oval 39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7441" y="305670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A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4973189" y="1993784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973189" y="2236992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02791" y="1848602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Velocity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02791" y="2083103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Acceleration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17931" y="1907164"/>
            <a:ext cx="25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particle is moving to the right and its speed is increasing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93058" y="3018758"/>
            <a:ext cx="372862" cy="372122"/>
            <a:chOff x="5734975" y="3053918"/>
            <a:chExt cx="372862" cy="372122"/>
          </a:xfrm>
        </p:grpSpPr>
        <p:sp>
          <p:nvSpPr>
            <p:cNvPr id="52" name="Oval 51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58662" y="305670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V="1">
            <a:off x="4985655" y="3081810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4985655" y="3325018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15257" y="293662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Velocity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15257" y="3171129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Acceleration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48875" y="2983532"/>
            <a:ext cx="25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particle is moving to the right and its speed is decreasing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493058" y="4072256"/>
            <a:ext cx="372862" cy="372122"/>
            <a:chOff x="5734975" y="3053918"/>
            <a:chExt cx="372862" cy="372122"/>
          </a:xfrm>
        </p:grpSpPr>
        <p:sp>
          <p:nvSpPr>
            <p:cNvPr id="60" name="Oval 59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61868" y="305670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C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 flipV="1">
            <a:off x="4985655" y="4135308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985655" y="4378516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15257" y="3990126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Velocity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15257" y="4224627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Acceleration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8875" y="4035314"/>
            <a:ext cx="25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particle is moving to the left and its speed is increasing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498311" y="5172034"/>
            <a:ext cx="372862" cy="372122"/>
            <a:chOff x="5734975" y="3053918"/>
            <a:chExt cx="372862" cy="372122"/>
          </a:xfrm>
        </p:grpSpPr>
        <p:sp>
          <p:nvSpPr>
            <p:cNvPr id="68" name="Oval 67"/>
            <p:cNvSpPr/>
            <p:nvPr/>
          </p:nvSpPr>
          <p:spPr>
            <a:xfrm>
              <a:off x="5734975" y="3053918"/>
              <a:ext cx="372862" cy="3639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47441" y="305670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 flipH="1" flipV="1">
            <a:off x="4990908" y="5235086"/>
            <a:ext cx="378824" cy="4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001000" y="5457583"/>
            <a:ext cx="384721" cy="38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20510" y="508990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Velocity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20510" y="532440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Acceleration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14451" y="5150631"/>
            <a:ext cx="25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particle is moving to the left and its speed is decreasing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47" grpId="0"/>
      <p:bldP spid="49" grpId="0"/>
      <p:bldP spid="50" grpId="0"/>
      <p:bldP spid="56" grpId="0"/>
      <p:bldP spid="57" grpId="0"/>
      <p:bldP spid="58" grpId="0"/>
      <p:bldP spid="64" grpId="0"/>
      <p:bldP spid="65" grpId="0"/>
      <p:bldP spid="66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088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vector is a quantity that has both magnitude and direction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can describe motion in 2D by using vectors and the </a:t>
            </a:r>
            <a:r>
              <a:rPr lang="en-US" sz="1600" b="1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, </a:t>
            </a:r>
            <a:r>
              <a:rPr lang="en-US" sz="1600" b="1" dirty="0">
                <a:latin typeface="Comic Sans MS" panose="030F0702030302020204" pitchFamily="66" charset="0"/>
              </a:rPr>
              <a:t>j</a:t>
            </a:r>
            <a:r>
              <a:rPr lang="en-US" sz="1600" dirty="0">
                <a:latin typeface="Comic Sans MS" panose="030F0702030302020204" pitchFamily="66" charset="0"/>
              </a:rPr>
              <a:t> notation.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vector </a:t>
            </a:r>
            <a:r>
              <a:rPr lang="en-US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represents one unit in the positive x-direction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vector </a:t>
            </a:r>
            <a:r>
              <a:rPr 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j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represents one unit in the positive y-direction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use Pythagoras’ theorem and trigonometry when vectors are given in this way…</a:t>
            </a: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magnitude of a displacement vector is distance, and the magnitude of the velocity vector is speed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96297" y="1400175"/>
            <a:ext cx="0" cy="252548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296297" y="1413238"/>
            <a:ext cx="0" cy="252548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296297" y="1964054"/>
            <a:ext cx="1" cy="698863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645728" y="2326548"/>
            <a:ext cx="1" cy="698863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6129" y="268904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0381" y="2119064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j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4224" y="266291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24" y="2662917"/>
                <a:ext cx="33919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9184" y="1272411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84" y="1272411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54709" y="264381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6805" y="2708144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(1,0)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0771" y="1857454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(0,1)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vector is a quantity that has both magnitude and direction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velocity of a particle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Find: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speed of the particle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angle the direction of motion of the particle makes with the unit vector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  <a:blipFill>
                <a:blip r:embed="rId2"/>
                <a:stretch>
                  <a:fillRect l="-839" t="-719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30036" y="1661432"/>
            <a:ext cx="1341120" cy="180457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0036" y="3483429"/>
            <a:ext cx="134112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71156" y="1661432"/>
            <a:ext cx="21771" cy="1821998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89641" y="3500848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41" y="3500848"/>
                <a:ext cx="42191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1156" y="2394444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56" y="2394444"/>
                <a:ext cx="421910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53989" y="3917767"/>
            <a:ext cx="470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Pythagoras’ Theorem to find the magnitude of the velocity (speed)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30036" y="4650780"/>
                <a:ext cx="1608133" cy="355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36" y="4650780"/>
                <a:ext cx="1608133" cy="35535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30036" y="5215927"/>
                <a:ext cx="1097187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36" y="5215927"/>
                <a:ext cx="1097187" cy="309637"/>
              </a:xfrm>
              <a:prstGeom prst="rect">
                <a:avLst/>
              </a:prstGeom>
              <a:blipFill>
                <a:blip r:embed="rId6"/>
                <a:stretch>
                  <a:fillRect r="-2778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30036" y="5735357"/>
                <a:ext cx="173291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=5.83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36" y="5735357"/>
                <a:ext cx="1732913" cy="276999"/>
              </a:xfrm>
              <a:prstGeom prst="rect">
                <a:avLst/>
              </a:prstGeom>
              <a:blipFill>
                <a:blip r:embed="rId7"/>
                <a:stretch>
                  <a:fillRect t="-444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169402" y="4851095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400180" y="4964308"/>
            <a:ext cx="98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369017" y="5385720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548595" y="5471867"/>
            <a:ext cx="134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Round to 3sf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2328" y="145934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vector is a quantity that has both magnitude and direction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velocity of a particle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Find: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speed of the particle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angle the direction of motion of the particle makes with the unit vector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  <a:blipFill>
                <a:blip r:embed="rId2"/>
                <a:stretch>
                  <a:fillRect l="-839" t="-719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30036" y="1661432"/>
            <a:ext cx="1341120" cy="180457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30036" y="3483429"/>
            <a:ext cx="134112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71156" y="1661432"/>
            <a:ext cx="21771" cy="1821998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89641" y="3500848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41" y="3500848"/>
                <a:ext cx="42191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1156" y="2394444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56" y="2394444"/>
                <a:ext cx="421910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53989" y="4180529"/>
            <a:ext cx="470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Trigonometry to find the angle between the direction of motion and the unit vector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42313" y="4732015"/>
                <a:ext cx="101822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13" y="4732015"/>
                <a:ext cx="1018227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93719" y="5266167"/>
                <a:ext cx="1639366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719" y="5266167"/>
                <a:ext cx="1639366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55297" y="5990216"/>
                <a:ext cx="1377023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59.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297" y="5990216"/>
                <a:ext cx="1377023" cy="283219"/>
              </a:xfrm>
              <a:prstGeom prst="rect">
                <a:avLst/>
              </a:prstGeom>
              <a:blipFill>
                <a:blip r:embed="rId7"/>
                <a:stretch>
                  <a:fillRect t="-652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451051" y="5068432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607098" y="5123973"/>
            <a:ext cx="133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Tan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417020" y="5597333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599485" y="5626907"/>
            <a:ext cx="13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to 3sf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2328" y="145934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4884752" y="3050459"/>
            <a:ext cx="914400" cy="914400"/>
          </a:xfrm>
          <a:prstGeom prst="arc">
            <a:avLst>
              <a:gd name="adj1" fmla="val 19442941"/>
              <a:gd name="adj2" fmla="val 213271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78169" y="3130742"/>
                <a:ext cx="352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69" y="3130742"/>
                <a:ext cx="35259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344302" y="2208022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5017" y="363652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5" grpId="0" animBg="1"/>
      <p:bldP spid="21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088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vector is a quantity that has both magnitude and direction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man walks from A to B and then from B to C. His displacement from A to B is 6</a:t>
            </a:r>
            <a:r>
              <a:rPr lang="en-US" sz="1600" b="1" dirty="0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+ 4</a:t>
            </a:r>
            <a:r>
              <a:rPr lang="en-US" sz="1600" b="1" dirty="0">
                <a:latin typeface="Comic Sans MS" panose="030F0702030302020204" pitchFamily="66" charset="0"/>
              </a:rPr>
              <a:t>j</a:t>
            </a:r>
            <a:r>
              <a:rPr lang="en-US" sz="1600" dirty="0">
                <a:latin typeface="Comic Sans MS" panose="030F0702030302020204" pitchFamily="66" charset="0"/>
              </a:rPr>
              <a:t> km. His displacement from B to C is 5</a:t>
            </a:r>
            <a:r>
              <a:rPr lang="en-US" sz="1600" b="1" dirty="0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– 12</a:t>
            </a:r>
            <a:r>
              <a:rPr lang="en-US" sz="1600" b="1" dirty="0">
                <a:latin typeface="Comic Sans MS" panose="030F0702030302020204" pitchFamily="66" charset="0"/>
              </a:rPr>
              <a:t>j</a:t>
            </a:r>
            <a:r>
              <a:rPr lang="en-US" sz="1600" dirty="0">
                <a:latin typeface="Comic Sans MS" panose="030F0702030302020204" pitchFamily="66" charset="0"/>
              </a:rPr>
              <a:t> km.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What is the magnitude of the displacement from A to C?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What is the total distance the man walked in getting from A to C?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50767" y="1497874"/>
            <a:ext cx="1715495" cy="1036321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66262" y="1497875"/>
            <a:ext cx="896984" cy="2446546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50767" y="2534195"/>
            <a:ext cx="2612479" cy="141022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53225" y="1576234"/>
                <a:ext cx="8705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25" y="1576234"/>
                <a:ext cx="870559" cy="338554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5869" y="2364918"/>
                <a:ext cx="974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69" y="2364918"/>
                <a:ext cx="974754" cy="33855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0" y="2364918"/>
                <a:ext cx="362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4918"/>
                <a:ext cx="36298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438631" y="1227359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31" y="1227359"/>
                <a:ext cx="37131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05217" y="3775144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217" y="3775144"/>
                <a:ext cx="3713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095259" y="120690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80019" y="3944421"/>
                <a:ext cx="152849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19" y="3944421"/>
                <a:ext cx="1528495" cy="312458"/>
              </a:xfrm>
              <a:prstGeom prst="rect">
                <a:avLst/>
              </a:prstGeom>
              <a:blipFill>
                <a:blip r:embed="rId7"/>
                <a:stretch>
                  <a:fillRect l="-3600" r="-2800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80019" y="4416681"/>
                <a:ext cx="1934376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19" y="4416681"/>
                <a:ext cx="1934376" cy="4657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80019" y="4976297"/>
                <a:ext cx="117583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19" y="4976297"/>
                <a:ext cx="1175835" cy="461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18423" y="5532129"/>
                <a:ext cx="230242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(−8)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3" y="5532129"/>
                <a:ext cx="2302425" cy="335413"/>
              </a:xfrm>
              <a:prstGeom prst="rect">
                <a:avLst/>
              </a:prstGeom>
              <a:blipFill>
                <a:blip r:embed="rId10"/>
                <a:stretch>
                  <a:fillRect r="-529" b="-2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18423" y="6157636"/>
                <a:ext cx="1551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3" y="6157636"/>
                <a:ext cx="1551579" cy="276999"/>
              </a:xfrm>
              <a:prstGeom prst="rect">
                <a:avLst/>
              </a:prstGeom>
              <a:blipFill>
                <a:blip r:embed="rId11"/>
                <a:stretch>
                  <a:fillRect r="-313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6019822" y="4156460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114395" y="4131111"/>
            <a:ext cx="195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vector notation to add AB and BC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019822" y="4718935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300134" y="5228634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203499" y="5770175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212823" y="4801834"/>
            <a:ext cx="95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38631" y="5327294"/>
            <a:ext cx="244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Pythagoras’ Theorem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4375" y="5875251"/>
            <a:ext cx="100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14099" y="3406656"/>
                <a:ext cx="810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99" y="3406656"/>
                <a:ext cx="810286" cy="276999"/>
              </a:xfrm>
              <a:prstGeom prst="rect">
                <a:avLst/>
              </a:prstGeom>
              <a:blipFill>
                <a:blip r:embed="rId12"/>
                <a:stretch>
                  <a:fillRect l="-6767" r="-67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12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088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vector is a quantity that has both magnitude and direction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man walks from A to B and then from B to C. His displacement from A to B is 6</a:t>
            </a:r>
            <a:r>
              <a:rPr lang="en-US" sz="1600" b="1" dirty="0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+ 4</a:t>
            </a:r>
            <a:r>
              <a:rPr lang="en-US" sz="1600" b="1" dirty="0">
                <a:latin typeface="Comic Sans MS" panose="030F0702030302020204" pitchFamily="66" charset="0"/>
              </a:rPr>
              <a:t>j</a:t>
            </a:r>
            <a:r>
              <a:rPr lang="en-US" sz="1600" dirty="0">
                <a:latin typeface="Comic Sans MS" panose="030F0702030302020204" pitchFamily="66" charset="0"/>
              </a:rPr>
              <a:t> km. His displacement from B to C is 5</a:t>
            </a:r>
            <a:r>
              <a:rPr lang="en-US" sz="1600" b="1" dirty="0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– 12</a:t>
            </a:r>
            <a:r>
              <a:rPr lang="en-US" sz="1600" b="1" dirty="0">
                <a:latin typeface="Comic Sans MS" panose="030F0702030302020204" pitchFamily="66" charset="0"/>
              </a:rPr>
              <a:t>j</a:t>
            </a:r>
            <a:r>
              <a:rPr lang="en-US" sz="1600" dirty="0">
                <a:latin typeface="Comic Sans MS" panose="030F0702030302020204" pitchFamily="66" charset="0"/>
              </a:rPr>
              <a:t> km.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What is the magnitude of the displacement from A to C?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What is the total distance the man walked in getting from A to C?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50767" y="1497874"/>
            <a:ext cx="1715495" cy="1036321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66262" y="1497875"/>
            <a:ext cx="896984" cy="2446546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50767" y="2534195"/>
            <a:ext cx="2612479" cy="141022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53225" y="1576234"/>
                <a:ext cx="8705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25" y="1576234"/>
                <a:ext cx="870559" cy="338554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5869" y="2364918"/>
                <a:ext cx="974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69" y="2364918"/>
                <a:ext cx="974754" cy="33855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0" y="2364918"/>
                <a:ext cx="362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4918"/>
                <a:ext cx="36298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438631" y="1227359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31" y="1227359"/>
                <a:ext cx="37131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05217" y="3775144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217" y="3775144"/>
                <a:ext cx="3713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095259" y="120690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70521" y="4018255"/>
                <a:ext cx="2087110" cy="334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21" y="4018255"/>
                <a:ext cx="2087110" cy="334707"/>
              </a:xfrm>
              <a:prstGeom prst="rect">
                <a:avLst/>
              </a:prstGeom>
              <a:blipFill>
                <a:blip r:embed="rId7"/>
                <a:stretch>
                  <a:fillRect l="-2339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709779" y="4268687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867983" y="4142610"/>
            <a:ext cx="127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vector notation to add AB and BC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14099" y="3406656"/>
                <a:ext cx="810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99" y="3406656"/>
                <a:ext cx="810286" cy="276999"/>
              </a:xfrm>
              <a:prstGeom prst="rect">
                <a:avLst/>
              </a:prstGeom>
              <a:blipFill>
                <a:blip r:embed="rId8"/>
                <a:stretch>
                  <a:fillRect l="-6767" r="-67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41493" y="4577290"/>
                <a:ext cx="3943900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(6)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(4)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93" y="4577290"/>
                <a:ext cx="3943900" cy="335413"/>
              </a:xfrm>
              <a:prstGeom prst="rect">
                <a:avLst/>
              </a:prstGeom>
              <a:blipFill>
                <a:blip r:embed="rId9"/>
                <a:stretch>
                  <a:fillRect l="-927" r="-309" b="-2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41493" y="5174223"/>
                <a:ext cx="1671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93" y="5174223"/>
                <a:ext cx="1671996" cy="276999"/>
              </a:xfrm>
              <a:prstGeom prst="rect">
                <a:avLst/>
              </a:prstGeom>
              <a:blipFill>
                <a:blip r:embed="rId10"/>
                <a:stretch>
                  <a:fillRect l="-2555" r="-328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7715491" y="4787035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867983" y="4901084"/>
            <a:ext cx="1053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 animBg="1"/>
      <p:bldP spid="50" grpId="0"/>
      <p:bldP spid="28" grpId="0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8A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871776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construct a model of a physical situation, sometimes by making assumptions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Mechanics deals with motion and the action of forces on objects. We can create mathematical models to simulate real-life situations, and adapt these depending on the information included.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flow chart to the right summarizes the mathematical modelling process.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653" y="1400175"/>
            <a:ext cx="141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Real-world problem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544" y="2333139"/>
            <a:ext cx="17417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Set up mathematical model, deciding on assumptions and variables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7544" y="3912434"/>
            <a:ext cx="17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Solve and interpret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161" y="4984653"/>
            <a:ext cx="15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Is the answer reasonable?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761" y="3912434"/>
            <a:ext cx="15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Reconsider assumptions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870" y="6023073"/>
            <a:ext cx="157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Report solution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669" y="2343061"/>
            <a:ext cx="1711234" cy="11596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643153" y="3912434"/>
            <a:ext cx="121049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06639" y="3912434"/>
            <a:ext cx="121049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722610" y="1352678"/>
            <a:ext cx="1052659" cy="57071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584370" y="6023073"/>
            <a:ext cx="1393373" cy="30777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/>
          <p:cNvSpPr/>
          <p:nvPr/>
        </p:nvSpPr>
        <p:spPr>
          <a:xfrm>
            <a:off x="5427617" y="4719912"/>
            <a:ext cx="1663338" cy="1018903"/>
          </a:xfrm>
          <a:prstGeom prst="diamon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44046" y="1959125"/>
            <a:ext cx="0" cy="331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30983" y="3548439"/>
            <a:ext cx="0" cy="331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252754" y="4467195"/>
            <a:ext cx="1" cy="226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65817" y="5777835"/>
            <a:ext cx="1" cy="226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75865" y="5224841"/>
            <a:ext cx="792478" cy="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589522" y="4837309"/>
            <a:ext cx="792478" cy="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7585168" y="3474417"/>
            <a:ext cx="792478" cy="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145385" y="3095594"/>
            <a:ext cx="792478" cy="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8048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construct a model of a physical situation, sometimes by making assumptions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motion of a basketball as it leaves a player’s hand and passes through the net can be modelled using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=2+1.1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where h is the height of the ball above the ground, and x is the horizontal distance travelled (both in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600" dirty="0">
                    <a:latin typeface="Comic Sans MS" panose="030F0702030302020204" pitchFamily="66" charset="0"/>
                  </a:rPr>
                  <a:t>).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height of the basketball;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When it is first released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After it has travelled a horizontal distance of 0.5m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80485" cy="4776787"/>
              </a:xfrm>
              <a:blipFill>
                <a:blip r:embed="rId2"/>
                <a:stretch>
                  <a:fillRect l="-471" t="-766" r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2034" y="1497874"/>
                <a:ext cx="2149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=2+1.1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4" y="1497874"/>
                <a:ext cx="2149114" cy="276999"/>
              </a:xfrm>
              <a:prstGeom prst="rect">
                <a:avLst/>
              </a:prstGeom>
              <a:blipFill>
                <a:blip r:embed="rId3"/>
                <a:stretch>
                  <a:fillRect l="-2273" t="-4444" r="-56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7680" y="2007326"/>
                <a:ext cx="2523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=2+1.1(0)−0.1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2007326"/>
                <a:ext cx="2523832" cy="276999"/>
              </a:xfrm>
              <a:prstGeom prst="rect">
                <a:avLst/>
              </a:prstGeom>
              <a:blipFill>
                <a:blip r:embed="rId4"/>
                <a:stretch>
                  <a:fillRect l="-1932" t="-4348" r="-48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3325" y="2525486"/>
                <a:ext cx="812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5" y="2525486"/>
                <a:ext cx="812658" cy="276999"/>
              </a:xfrm>
              <a:prstGeom prst="rect">
                <a:avLst/>
              </a:prstGeom>
              <a:blipFill>
                <a:blip r:embed="rId5"/>
                <a:stretch>
                  <a:fillRect l="-6716" r="-59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8971" y="3452948"/>
                <a:ext cx="2149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=2+1.1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1" y="3452948"/>
                <a:ext cx="2149114" cy="276999"/>
              </a:xfrm>
              <a:prstGeom prst="rect">
                <a:avLst/>
              </a:prstGeom>
              <a:blipFill>
                <a:blip r:embed="rId6"/>
                <a:stretch>
                  <a:fillRect l="-2273" t="-4348" r="-56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4617" y="3962400"/>
                <a:ext cx="2876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=2+1.1(0.5)−0.1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3962400"/>
                <a:ext cx="2876493" cy="276999"/>
              </a:xfrm>
              <a:prstGeom prst="rect">
                <a:avLst/>
              </a:prstGeom>
              <a:blipFill>
                <a:blip r:embed="rId7"/>
                <a:stretch>
                  <a:fillRect l="-1695" t="-4444" r="-42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80262" y="4480560"/>
                <a:ext cx="1245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=2.525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2" y="4480560"/>
                <a:ext cx="1245469" cy="276999"/>
              </a:xfrm>
              <a:prstGeom prst="rect">
                <a:avLst/>
              </a:prstGeom>
              <a:blipFill>
                <a:blip r:embed="rId8"/>
                <a:stretch>
                  <a:fillRect l="-4412" r="-441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723017" y="1689462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683828" y="2198913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036525" y="3631473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997337" y="4158342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923314" y="169817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When first released, the horizontal distance (x) is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7189" y="2286001"/>
            <a:ext cx="98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23760" y="3540035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horizontal distance (x) is 0.5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7635" y="4258492"/>
            <a:ext cx="98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0" grpId="0"/>
      <p:bldP spid="31" grpId="0"/>
      <p:bldP spid="32" grpId="0"/>
      <p:bldP spid="33" grpId="0"/>
      <p:bldP spid="19" grpId="0" animBg="1"/>
      <p:bldP spid="34" grpId="0" animBg="1"/>
      <p:bldP spid="35" grpId="0" animBg="1"/>
      <p:bldP spid="36" grpId="0" animBg="1"/>
      <p:bldP spid="22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80485" cy="510512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construct a model of a physical situation, sometimes by making assumptions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motion of a basketball as it leaves a player’s hand and passes through the net can be modelled using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=2+1.1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where h is the height of the ball above the ground, and x is the horizontal distance travelled (both in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600" dirty="0">
                    <a:latin typeface="Comic Sans MS" panose="030F0702030302020204" pitchFamily="66" charset="0"/>
                  </a:rPr>
                  <a:t>).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Use the model to predict the height of the basketball when it is at a horizontal distance of 15m from the player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Comment on the validity of this prediction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80485" cy="5105128"/>
              </a:xfrm>
              <a:blipFill>
                <a:blip r:embed="rId2"/>
                <a:stretch>
                  <a:fillRect l="-471" t="-717" r="-2198" b="-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2034" y="1497874"/>
                <a:ext cx="2149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=2+1.1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4" y="1497874"/>
                <a:ext cx="2149114" cy="276999"/>
              </a:xfrm>
              <a:prstGeom prst="rect">
                <a:avLst/>
              </a:prstGeom>
              <a:blipFill>
                <a:blip r:embed="rId3"/>
                <a:stretch>
                  <a:fillRect l="-2273" t="-4444" r="-56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97680" y="2007326"/>
                <a:ext cx="2780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=2+1.1(15)−0.1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(15)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2007326"/>
                <a:ext cx="2780313" cy="276999"/>
              </a:xfrm>
              <a:prstGeom prst="rect">
                <a:avLst/>
              </a:prstGeom>
              <a:blipFill>
                <a:blip r:embed="rId4"/>
                <a:stretch>
                  <a:fillRect l="-1754" t="-4348" r="-43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3325" y="2525486"/>
                <a:ext cx="985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5" y="2525486"/>
                <a:ext cx="985783" cy="276999"/>
              </a:xfrm>
              <a:prstGeom prst="rect">
                <a:avLst/>
              </a:prstGeom>
              <a:blipFill>
                <a:blip r:embed="rId5"/>
                <a:stretch>
                  <a:fillRect l="-5556" r="-55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088777" y="1672045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7049588" y="2181496"/>
            <a:ext cx="235132" cy="505098"/>
          </a:xfrm>
          <a:prstGeom prst="arc">
            <a:avLst>
              <a:gd name="adj1" fmla="val 16200000"/>
              <a:gd name="adj2" fmla="val 537612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219405" y="1576252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horizontal distance (x) is 15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0366" y="2294709"/>
            <a:ext cx="98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4468" y="3457304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As height cannot be negative, the model is not valid if x = 15m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3069E643-85BD-42D4-8964-2F54986D665C}"/>
              </a:ext>
            </a:extLst>
          </p:cNvPr>
          <p:cNvSpPr/>
          <p:nvPr/>
        </p:nvSpPr>
        <p:spPr>
          <a:xfrm>
            <a:off x="1849441" y="2443559"/>
            <a:ext cx="55694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Gyoshotai" panose="03000609000000000000" pitchFamily="65" charset="-128"/>
                <a:ea typeface="HGGyoshotai" panose="03000609000000000000" pitchFamily="65" charset="-128"/>
                <a:cs typeface="Segoe UI Black" panose="020B0A02040204020203" pitchFamily="34" charset="0"/>
              </a:rPr>
              <a:t>Exercise 8B</a:t>
            </a:r>
            <a:endParaRPr lang="ja-JP" alt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HGGyoshotai" panose="03000609000000000000" pitchFamily="65" charset="-128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Modelling in Mechanics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understand the implications of a number of key terms used to explain assumptions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Assumption can simplify a problem, helping you gain a clearer understanding of it. Please look at the definitions on page 121 and ensure you understand the implications of these assumptions.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Please be aware that these will appear in most questions, so you will get used to them!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2024"/>
            <a:ext cx="6299202" cy="193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76754"/>
            <a:ext cx="6299200" cy="23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18558"/>
            <a:ext cx="6299200" cy="20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828" y="406400"/>
            <a:ext cx="3831771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89828" y="831850"/>
            <a:ext cx="383177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89829" y="1352550"/>
            <a:ext cx="383177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889828" y="1765300"/>
            <a:ext cx="3831773" cy="31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889831" y="2101040"/>
            <a:ext cx="3831771" cy="50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89827" y="2692400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889826" y="3089733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889831" y="3473450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889825" y="4102712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889824" y="4489450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889823" y="4876800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889827" y="5264110"/>
            <a:ext cx="3831771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889831" y="5657850"/>
            <a:ext cx="3831771" cy="84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889831" y="3879850"/>
            <a:ext cx="3831771" cy="1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2424</Words>
  <Application>Microsoft Office PowerPoint</Application>
  <PresentationFormat>On-screen Show (4:3)</PresentationFormat>
  <Paragraphs>431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テーマ</vt:lpstr>
      <vt:lpstr>PowerPoint Presentation</vt:lpstr>
      <vt:lpstr>Prior Knowledge Check</vt:lpstr>
      <vt:lpstr>PowerPoint Presentation</vt:lpstr>
      <vt:lpstr>Modelling in Mechanics</vt:lpstr>
      <vt:lpstr>Modelling in Mechanics</vt:lpstr>
      <vt:lpstr>Modelling in Mechanics</vt:lpstr>
      <vt:lpstr>PowerPoint Presentation</vt:lpstr>
      <vt:lpstr>Modelling in Mechanics</vt:lpstr>
      <vt:lpstr>PowerPoint Presentation</vt:lpstr>
      <vt:lpstr>Modelling in Mechanics</vt:lpstr>
      <vt:lpstr>PowerPoint Presentation</vt:lpstr>
      <vt:lpstr>Modelling in Mechanics</vt:lpstr>
      <vt:lpstr>Modelling in Mechanics</vt:lpstr>
      <vt:lpstr>Modelling in Mechanics</vt:lpstr>
      <vt:lpstr>Modelling in Mechanics</vt:lpstr>
      <vt:lpstr>Modelling in Mechanics</vt:lpstr>
      <vt:lpstr>Modelling in Mechanics</vt:lpstr>
      <vt:lpstr>Modelling in Mechanics</vt:lpstr>
      <vt:lpstr>Modelling in Mechanics</vt:lpstr>
      <vt:lpstr>PowerPoint Presentation</vt:lpstr>
      <vt:lpstr>Modelling in Mechanics</vt:lpstr>
      <vt:lpstr>Modelling in Mechanics</vt:lpstr>
      <vt:lpstr>Modelling in Mechanics</vt:lpstr>
      <vt:lpstr>Modelling in Mechanics</vt:lpstr>
      <vt:lpstr>Modelling in Mechanics</vt:lpstr>
      <vt:lpstr>Modelling in Mechanics</vt:lpstr>
      <vt:lpstr>Modelling in Mechanics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 (GSW)</cp:lastModifiedBy>
  <cp:revision>82</cp:revision>
  <dcterms:created xsi:type="dcterms:W3CDTF">2017-08-14T15:35:38Z</dcterms:created>
  <dcterms:modified xsi:type="dcterms:W3CDTF">2018-10-30T07:53:34Z</dcterms:modified>
</cp:coreProperties>
</file>