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000">
              <a:schemeClr val="accent4">
                <a:lumMod val="20000"/>
                <a:lumOff val="80000"/>
              </a:schemeClr>
            </a:gs>
            <a:gs pos="95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2.png"/><Relationship Id="rId5" Type="http://schemas.openxmlformats.org/officeDocument/2006/relationships/image" Target="../media/image97.png"/><Relationship Id="rId10" Type="http://schemas.openxmlformats.org/officeDocument/2006/relationships/image" Target="../media/image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13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1.jpeg"/><Relationship Id="rId5" Type="http://schemas.openxmlformats.org/officeDocument/2006/relationships/image" Target="../media/image117.png"/><Relationship Id="rId10" Type="http://schemas.openxmlformats.org/officeDocument/2006/relationships/image" Target="../media/image10.jpe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7D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8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Hypothesis Testing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also need to be able to carry out a two-tailed hypothesis test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It is important to check the wording of questions.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one-tailed test is used to test whether a probability seems to have increased, or decreased.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two-tailed test is used to test whether the probability has changed in either direction (the direction will not be specified)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48896" y="2629396"/>
                <a:ext cx="1151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96" y="2629396"/>
                <a:ext cx="1151405" cy="276999"/>
              </a:xfrm>
              <a:prstGeom prst="rect">
                <a:avLst/>
              </a:prstGeom>
              <a:blipFill>
                <a:blip r:embed="rId2"/>
                <a:stretch>
                  <a:fillRect l="-4762" r="-4233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50376" y="2958504"/>
                <a:ext cx="1146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376" y="2958504"/>
                <a:ext cx="1146083" cy="276999"/>
              </a:xfrm>
              <a:prstGeom prst="rect">
                <a:avLst/>
              </a:prstGeom>
              <a:blipFill>
                <a:blip r:embed="rId3"/>
                <a:stretch>
                  <a:fillRect l="-4255" r="-4787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1959" y="1588721"/>
                <a:ext cx="1151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959" y="1588721"/>
                <a:ext cx="1151405" cy="276999"/>
              </a:xfrm>
              <a:prstGeom prst="rect">
                <a:avLst/>
              </a:prstGeom>
              <a:blipFill>
                <a:blip r:embed="rId4"/>
                <a:stretch>
                  <a:fillRect l="-4762" r="-42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3439" y="1917829"/>
                <a:ext cx="1146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439" y="1917829"/>
                <a:ext cx="1146083" cy="276999"/>
              </a:xfrm>
              <a:prstGeom prst="rect">
                <a:avLst/>
              </a:prstGeom>
              <a:blipFill>
                <a:blip r:embed="rId5"/>
                <a:stretch>
                  <a:fillRect l="-4255" r="-478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96645" y="4388527"/>
                <a:ext cx="1151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645" y="4388527"/>
                <a:ext cx="1151405" cy="276999"/>
              </a:xfrm>
              <a:prstGeom prst="rect">
                <a:avLst/>
              </a:prstGeom>
              <a:blipFill>
                <a:blip r:embed="rId6"/>
                <a:stretch>
                  <a:fillRect l="-4233" r="-476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98125" y="4717635"/>
                <a:ext cx="1146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125" y="4717635"/>
                <a:ext cx="1146083" cy="276999"/>
              </a:xfrm>
              <a:prstGeom prst="rect">
                <a:avLst/>
              </a:prstGeom>
              <a:blipFill>
                <a:blip r:embed="rId7"/>
                <a:stretch>
                  <a:fillRect l="-4255" r="-478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648891" y="2203269"/>
            <a:ext cx="722812" cy="10189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74868" y="4685211"/>
            <a:ext cx="709749" cy="740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48891" y="3048000"/>
            <a:ext cx="566058" cy="1741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Hypothesis Testing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also need to be able to carry out a two-tailed hypothesis test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single observation,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is taken from a Binomial distribution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a value of 1 is obtained. Use this observation to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≠0.45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using a 5% significance level.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a two-tailed test, we need to halve the significance level used.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 we would be considering 2.5% at either ‘extreme’ of the distribution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26134" y="1988472"/>
                <a:ext cx="11346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134" y="1988472"/>
                <a:ext cx="1134670" cy="246221"/>
              </a:xfrm>
              <a:prstGeom prst="rect">
                <a:avLst/>
              </a:prstGeom>
              <a:blipFill>
                <a:blip r:embed="rId3"/>
                <a:stretch>
                  <a:fillRect l="-3226" r="-3763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7613" y="2320286"/>
                <a:ext cx="11299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0.45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613" y="2320286"/>
                <a:ext cx="1129925" cy="246221"/>
              </a:xfrm>
              <a:prstGeom prst="rect">
                <a:avLst/>
              </a:prstGeom>
              <a:blipFill>
                <a:blip r:embed="rId4"/>
                <a:stretch>
                  <a:fillRect l="-3226" r="-322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59663" y="1599122"/>
                <a:ext cx="1060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63" y="1599122"/>
                <a:ext cx="1060290" cy="246221"/>
              </a:xfrm>
              <a:prstGeom prst="rect">
                <a:avLst/>
              </a:prstGeom>
              <a:blipFill>
                <a:blip r:embed="rId5"/>
                <a:stretch>
                  <a:fillRect l="-4023" r="-574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14093" y="1974522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093" y="1974522"/>
                <a:ext cx="662554" cy="246221"/>
              </a:xfrm>
              <a:prstGeom prst="rect">
                <a:avLst/>
              </a:prstGeom>
              <a:blipFill>
                <a:blip r:embed="rId6"/>
                <a:stretch>
                  <a:fillRect l="-4630" r="-555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15574" y="2296950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574" y="2296950"/>
                <a:ext cx="543418" cy="246221"/>
              </a:xfrm>
              <a:prstGeom prst="rect">
                <a:avLst/>
              </a:prstGeom>
              <a:blipFill>
                <a:blip r:embed="rId7"/>
                <a:stretch>
                  <a:fillRect l="-4494" r="-78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04673" y="1968435"/>
                <a:ext cx="8138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673" y="1968435"/>
                <a:ext cx="813813" cy="246221"/>
              </a:xfrm>
              <a:prstGeom prst="rect">
                <a:avLst/>
              </a:prstGeom>
              <a:blipFill>
                <a:blip r:embed="rId8"/>
                <a:stretch>
                  <a:fillRect l="-5970" r="-447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27734" y="2299912"/>
                <a:ext cx="4985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2.5%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34" y="2299912"/>
                <a:ext cx="498534" cy="246221"/>
              </a:xfrm>
              <a:prstGeom prst="rect">
                <a:avLst/>
              </a:prstGeom>
              <a:blipFill>
                <a:blip r:embed="rId9"/>
                <a:stretch>
                  <a:fillRect l="-8537" r="-9756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024746" y="1204151"/>
            <a:ext cx="2922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Summarise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the information…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1491" y="2688962"/>
            <a:ext cx="479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 starting point is to find whether you need to check the upper or lower limit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7137" y="3590299"/>
            <a:ext cx="4794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If we have 10 trials, and the probability of a success is 0.45, we would expect to get 4.5 ‘successes’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Since we have had 1 ‘success’, our focus needs to be on the lower ‘tail’</a:t>
            </a:r>
          </a:p>
        </p:txBody>
      </p:sp>
    </p:spTree>
    <p:extLst>
      <p:ext uri="{BB962C8B-B14F-4D97-AF65-F5344CB8AC3E}">
        <p14:creationId xmlns:p14="http://schemas.microsoft.com/office/powerpoint/2010/main" val="1483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Hypothesis Testing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also need to be able to carry out a two-tailed hypothesis test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single observation,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is taken from a Binomial distribution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a value of 1 is obtained. Use this observation to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≠0.45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using a 5% significance level.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a two-tailed test, we need to halve the significance level used.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 we would be considering 2.5% at either ‘extreme’ of the distribution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26134" y="1988472"/>
                <a:ext cx="11346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134" y="1988472"/>
                <a:ext cx="1134670" cy="246221"/>
              </a:xfrm>
              <a:prstGeom prst="rect">
                <a:avLst/>
              </a:prstGeom>
              <a:blipFill>
                <a:blip r:embed="rId3"/>
                <a:stretch>
                  <a:fillRect l="-3226" r="-3763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7613" y="2320286"/>
                <a:ext cx="11299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0.45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613" y="2320286"/>
                <a:ext cx="1129925" cy="246221"/>
              </a:xfrm>
              <a:prstGeom prst="rect">
                <a:avLst/>
              </a:prstGeom>
              <a:blipFill>
                <a:blip r:embed="rId4"/>
                <a:stretch>
                  <a:fillRect l="-3226" r="-322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59663" y="1599122"/>
                <a:ext cx="1060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63" y="1599122"/>
                <a:ext cx="1060290" cy="246221"/>
              </a:xfrm>
              <a:prstGeom prst="rect">
                <a:avLst/>
              </a:prstGeom>
              <a:blipFill>
                <a:blip r:embed="rId5"/>
                <a:stretch>
                  <a:fillRect l="-4023" r="-574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14093" y="1974522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093" y="1974522"/>
                <a:ext cx="662554" cy="246221"/>
              </a:xfrm>
              <a:prstGeom prst="rect">
                <a:avLst/>
              </a:prstGeom>
              <a:blipFill>
                <a:blip r:embed="rId6"/>
                <a:stretch>
                  <a:fillRect l="-4630" r="-555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15574" y="2296950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574" y="2296950"/>
                <a:ext cx="543418" cy="246221"/>
              </a:xfrm>
              <a:prstGeom prst="rect">
                <a:avLst/>
              </a:prstGeom>
              <a:blipFill>
                <a:blip r:embed="rId7"/>
                <a:stretch>
                  <a:fillRect l="-4494" r="-78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04673" y="1968435"/>
                <a:ext cx="8138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673" y="1968435"/>
                <a:ext cx="813813" cy="246221"/>
              </a:xfrm>
              <a:prstGeom prst="rect">
                <a:avLst/>
              </a:prstGeom>
              <a:blipFill>
                <a:blip r:embed="rId8"/>
                <a:stretch>
                  <a:fillRect l="-5970" r="-447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27734" y="2299912"/>
                <a:ext cx="4985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2.5%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34" y="2299912"/>
                <a:ext cx="498534" cy="246221"/>
              </a:xfrm>
              <a:prstGeom prst="rect">
                <a:avLst/>
              </a:prstGeom>
              <a:blipFill>
                <a:blip r:embed="rId9"/>
                <a:stretch>
                  <a:fillRect l="-8537" r="-9756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024746" y="1204151"/>
            <a:ext cx="2922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Summarise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the information…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3576" y="2640602"/>
            <a:ext cx="4812283" cy="1524203"/>
            <a:chOff x="4205016" y="2754902"/>
            <a:chExt cx="4812283" cy="15242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0"/>
            <a:srcRect l="7385" t="46567" r="15754" b="14785"/>
            <a:stretch/>
          </p:blipFill>
          <p:spPr>
            <a:xfrm>
              <a:off x="4206512" y="2918420"/>
              <a:ext cx="4810787" cy="1360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/>
            <a:srcRect l="7406" t="40302" r="15776" b="54622"/>
            <a:stretch/>
          </p:blipFill>
          <p:spPr>
            <a:xfrm>
              <a:off x="4205016" y="2754902"/>
              <a:ext cx="4810397" cy="178798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/>
        </p:nvSpPr>
        <p:spPr>
          <a:xfrm>
            <a:off x="4116216" y="2752891"/>
            <a:ext cx="399495" cy="2485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131123" y="2577737"/>
            <a:ext cx="363984" cy="2485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109709" y="2923771"/>
            <a:ext cx="381740" cy="1559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910446" y="4242626"/>
            <a:ext cx="3230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write the following: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53062" y="4610100"/>
                <a:ext cx="1967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=0.0233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062" y="4610100"/>
                <a:ext cx="1967783" cy="276999"/>
              </a:xfrm>
              <a:prstGeom prst="rect">
                <a:avLst/>
              </a:prstGeom>
              <a:blipFill>
                <a:blip r:embed="rId12"/>
                <a:stretch>
                  <a:fillRect l="-2484" r="-279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148446" y="4937951"/>
            <a:ext cx="4766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chance of getting up to or including 1 is 2.33%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81475" y="5638800"/>
                <a:ext cx="46958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0.0233&lt;0.025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reject the null hypothesis. It seems that the probability might be lower than expected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75" y="5638800"/>
                <a:ext cx="4695825" cy="738664"/>
              </a:xfrm>
              <a:prstGeom prst="rect">
                <a:avLst/>
              </a:prstGeom>
              <a:blipFill>
                <a:blip r:embed="rId13"/>
                <a:stretch>
                  <a:fillRect l="-909" t="-7438" r="-1818" b="-16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55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/>
      <p:bldP spid="9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Hypothesis Testing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also need to be able to carry out a two-tailed hypothesis test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need to be able to use your calculator to find values using probabilities that are not in the table…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We highly recommend the ‘Casio </a:t>
            </a:r>
            <a:r>
              <a:rPr lang="en-US" sz="16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ClassWiz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’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We will see how to use this to find values that are not in the statistical tables…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ãcasio classwizãã®ç»åæ¤ç´¢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2595" r="52403" b="1683"/>
          <a:stretch/>
        </p:blipFill>
        <p:spPr bwMode="auto">
          <a:xfrm>
            <a:off x="5016137" y="1119202"/>
            <a:ext cx="2626024" cy="55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Hypothesis Testing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also need to be able to carry out a two-tailed hypothesis test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need to be able to use your calculator to find values using probabilities that are not in the table…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49425" y="2007075"/>
            <a:ext cx="4812283" cy="1524203"/>
            <a:chOff x="4205016" y="2754902"/>
            <a:chExt cx="4812283" cy="15242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5" t="46567" r="15754" b="14785"/>
            <a:stretch/>
          </p:blipFill>
          <p:spPr>
            <a:xfrm>
              <a:off x="4206512" y="2918420"/>
              <a:ext cx="4810787" cy="13606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7406" t="40302" r="15776" b="54622"/>
            <a:stretch/>
          </p:blipFill>
          <p:spPr>
            <a:xfrm>
              <a:off x="4205016" y="2754902"/>
              <a:ext cx="4810397" cy="178798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4152065" y="2119364"/>
            <a:ext cx="399495" cy="2485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166972" y="1944210"/>
            <a:ext cx="363984" cy="2485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145558" y="2290244"/>
            <a:ext cx="381740" cy="1559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00197" y="1331735"/>
                <a:ext cx="43531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the previous question, we needed to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97" y="1331735"/>
                <a:ext cx="4353186" cy="584775"/>
              </a:xfrm>
              <a:prstGeom prst="rect">
                <a:avLst/>
              </a:prstGeom>
              <a:blipFill>
                <a:blip r:embed="rId4"/>
                <a:stretch>
                  <a:fillRect t="-2083" r="-1541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435708" y="3631052"/>
            <a:ext cx="4353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value is also in your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ClassWiz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calculator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Let’s see how to calculate it…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5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Hypothesis Testing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also need to be able to carry out a two-tailed hypothesis test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need to be able to use your calculator to find values using probabilities that are not in the table…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04" y="3284984"/>
            <a:ext cx="3826329" cy="1215516"/>
            <a:chOff x="4205016" y="2754902"/>
            <a:chExt cx="4812283" cy="15242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5" t="46567" r="15754" b="14785"/>
            <a:stretch/>
          </p:blipFill>
          <p:spPr>
            <a:xfrm>
              <a:off x="4206512" y="2918420"/>
              <a:ext cx="4810787" cy="13606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7406" t="40302" r="15776" b="54622"/>
            <a:stretch/>
          </p:blipFill>
          <p:spPr>
            <a:xfrm>
              <a:off x="4205016" y="2754902"/>
              <a:ext cx="4810397" cy="178798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107505" y="3400148"/>
            <a:ext cx="300868" cy="1597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rot="16200000">
            <a:off x="3374497" y="3195221"/>
            <a:ext cx="144016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6200000">
            <a:off x="3366487" y="3416050"/>
            <a:ext cx="138343" cy="3196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44232" r="9152" b="16493"/>
          <a:stretch/>
        </p:blipFill>
        <p:spPr>
          <a:xfrm>
            <a:off x="4139952" y="4149080"/>
            <a:ext cx="2080800" cy="793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43763" r="12662" b="18887"/>
          <a:stretch/>
        </p:blipFill>
        <p:spPr>
          <a:xfrm>
            <a:off x="4139952" y="5013176"/>
            <a:ext cx="2080800" cy="841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43763" r="13228" b="19642"/>
          <a:stretch/>
        </p:blipFill>
        <p:spPr>
          <a:xfrm>
            <a:off x="4139952" y="5949280"/>
            <a:ext cx="2080800" cy="7792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40745" r="8418" b="18133"/>
          <a:stretch/>
        </p:blipFill>
        <p:spPr>
          <a:xfrm>
            <a:off x="4139952" y="1556792"/>
            <a:ext cx="2080800" cy="787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t="45272" r="9549" b="17001"/>
          <a:stretch/>
        </p:blipFill>
        <p:spPr>
          <a:xfrm>
            <a:off x="4139952" y="2420888"/>
            <a:ext cx="2080800" cy="7793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45273" r="11247" b="18132"/>
          <a:stretch/>
        </p:blipFill>
        <p:spPr>
          <a:xfrm>
            <a:off x="4139952" y="3284984"/>
            <a:ext cx="2080800" cy="7946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4008" y="1124744"/>
            <a:ext cx="3587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Start by pressing the ‘mode’ button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1772816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 this screen, press 7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300192" y="1916832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32240" y="256490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 this screen, press down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300192" y="2780928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40948" y="3318128"/>
            <a:ext cx="2185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 this screen, press 1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(Binomial Cumulative Distribution)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300192" y="3645024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32240" y="4365104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 this screen, press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300192" y="4509120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32240" y="5013176"/>
                <a:ext cx="2411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On this screen, fill in the details. In this case,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013176"/>
                <a:ext cx="2411760" cy="738664"/>
              </a:xfrm>
              <a:prstGeom prst="rect">
                <a:avLst/>
              </a:prstGeom>
              <a:blipFill>
                <a:blip r:embed="rId10"/>
                <a:stretch>
                  <a:fillRect l="-758" t="-820" r="-2778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6300192" y="5373216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32240" y="60212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will give you the value from the table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300192" y="6237312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991775" y="3693112"/>
            <a:ext cx="417251" cy="156246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5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5" grpId="0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Hypothesis Testing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also need to be able to carry out a two-tailed hypothesis test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Over a long period of time it has been found that in Enrico’s restaurant the ratio of non-vegetarian to vegetarian meals sold is 2:1. In Manuel’s restaurant, in a random sample of 12 people ordering meals, 2 ordered a vegetarian meal. Using a 5% significance level, test whether or not the proportion of people eating vegetarian meals in Manuel’s restaurant is different to that in Enrico’s restaurant.</a:t>
            </a: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5667" y="1116219"/>
            <a:ext cx="2922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Summarise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the information…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08470" y="1501299"/>
                <a:ext cx="865365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0" y="1501299"/>
                <a:ext cx="865365" cy="462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09949" y="2024702"/>
                <a:ext cx="86062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949" y="2024702"/>
                <a:ext cx="860620" cy="462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9394" y="1887012"/>
                <a:ext cx="1060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394" y="1887012"/>
                <a:ext cx="1060290" cy="246221"/>
              </a:xfrm>
              <a:prstGeom prst="rect">
                <a:avLst/>
              </a:prstGeom>
              <a:blipFill>
                <a:blip r:embed="rId4"/>
                <a:stretch>
                  <a:fillRect l="-3448" r="-632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56794" y="1617978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794" y="1617978"/>
                <a:ext cx="662554" cy="246221"/>
              </a:xfrm>
              <a:prstGeom prst="rect">
                <a:avLst/>
              </a:prstGeom>
              <a:blipFill>
                <a:blip r:embed="rId5"/>
                <a:stretch>
                  <a:fillRect l="-3670" r="-550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46550" y="1618189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550" y="1618189"/>
                <a:ext cx="543418" cy="246221"/>
              </a:xfrm>
              <a:prstGeom prst="rect">
                <a:avLst/>
              </a:prstGeom>
              <a:blipFill>
                <a:blip r:embed="rId6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63306" y="2038612"/>
                <a:ext cx="544508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306" y="2038612"/>
                <a:ext cx="544508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44012" y="2117540"/>
                <a:ext cx="4985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2.5%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012" y="2117540"/>
                <a:ext cx="498534" cy="246221"/>
              </a:xfrm>
              <a:prstGeom prst="rect">
                <a:avLst/>
              </a:prstGeom>
              <a:blipFill>
                <a:blip r:embed="rId8"/>
                <a:stretch>
                  <a:fillRect l="-9877" r="-11111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83209" y="2625423"/>
                <a:ext cx="4554259" cy="1426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expected number of ‘successes’ would be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2 is less than this, we need to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09" y="2625423"/>
                <a:ext cx="4554259" cy="1426160"/>
              </a:xfrm>
              <a:prstGeom prst="rect">
                <a:avLst/>
              </a:prstGeom>
              <a:blipFill>
                <a:blip r:embed="rId9"/>
                <a:stretch>
                  <a:fillRect t="-855" r="-936" b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45742" r="9293" b="15548"/>
          <a:stretch/>
        </p:blipFill>
        <p:spPr>
          <a:xfrm>
            <a:off x="6747031" y="5308846"/>
            <a:ext cx="2160000" cy="823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44846" r="9612" b="17388"/>
          <a:stretch/>
        </p:blipFill>
        <p:spPr>
          <a:xfrm>
            <a:off x="6747031" y="4350060"/>
            <a:ext cx="2160000" cy="842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61903" y="4516024"/>
            <a:ext cx="19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Put the values into your calculator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184782" y="4766571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88174" y="5272106"/>
                <a:ext cx="20995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based on the probability and number of trials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174" y="5272106"/>
                <a:ext cx="2099561" cy="954107"/>
              </a:xfrm>
              <a:prstGeom prst="rect">
                <a:avLst/>
              </a:prstGeom>
              <a:blipFill>
                <a:blip r:embed="rId12"/>
                <a:stretch>
                  <a:fillRect l="-581" t="-1282" r="-3198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6186262" y="5726839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5257562"/>
            <a:ext cx="39972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Since 0.1811 &gt; 0.025, we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cannot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reject the null hypothesis that the probabilities are the same.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There is not enough evidence to suggest that the proportion in each restaurant is different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BF993C-BFAD-4C5A-823A-203D022239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A0996-6C59-4989-AD8B-C5C842F410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8D19C8-6B2E-490A-8029-C687CA138C80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78db98b4-7c56-4667-9532-fea666d1edab"/>
    <ds:schemaRef ds:uri="http://schemas.microsoft.com/office/infopath/2007/PartnerControls"/>
    <ds:schemaRef ds:uri="00eee050-7eda-4a68-8825-514e694f5f0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1006</Words>
  <Application>Microsoft Office PowerPoint</Application>
  <PresentationFormat>On-screen Show (4:3)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游ゴシック</vt:lpstr>
      <vt:lpstr>游ゴシック Light</vt:lpstr>
      <vt:lpstr>Arial</vt:lpstr>
      <vt:lpstr>Calibri</vt:lpstr>
      <vt:lpstr>Calibri Light</vt:lpstr>
      <vt:lpstr>Cambria Math</vt:lpstr>
      <vt:lpstr>Comic Sans MS</vt:lpstr>
      <vt:lpstr>Gabriola</vt:lpstr>
      <vt:lpstr>Segoe UI Black</vt:lpstr>
      <vt:lpstr>Wingdings</vt:lpstr>
      <vt:lpstr>Office テーマ</vt:lpstr>
      <vt:lpstr>PowerPoint Presentation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Gareth Westwater</cp:lastModifiedBy>
  <cp:revision>166</cp:revision>
  <dcterms:created xsi:type="dcterms:W3CDTF">2017-08-14T15:35:38Z</dcterms:created>
  <dcterms:modified xsi:type="dcterms:W3CDTF">2021-01-28T09:41:08Z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